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27"/>
  </p:notesMasterIdLst>
  <p:sldIdLst>
    <p:sldId id="256" r:id="rId2"/>
    <p:sldId id="257"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9" r:id="rId30"/>
    <p:sldId id="300" r:id="rId31"/>
    <p:sldId id="353" r:id="rId32"/>
    <p:sldId id="354" r:id="rId33"/>
    <p:sldId id="355" r:id="rId34"/>
    <p:sldId id="361" r:id="rId35"/>
    <p:sldId id="356" r:id="rId36"/>
    <p:sldId id="357" r:id="rId37"/>
    <p:sldId id="358" r:id="rId38"/>
    <p:sldId id="359" r:id="rId39"/>
    <p:sldId id="301" r:id="rId40"/>
    <p:sldId id="302" r:id="rId41"/>
    <p:sldId id="303" r:id="rId42"/>
    <p:sldId id="304" r:id="rId43"/>
    <p:sldId id="305" r:id="rId44"/>
    <p:sldId id="306" r:id="rId45"/>
    <p:sldId id="307" r:id="rId46"/>
    <p:sldId id="308" r:id="rId47"/>
    <p:sldId id="309" r:id="rId48"/>
    <p:sldId id="310" r:id="rId49"/>
    <p:sldId id="311" r:id="rId50"/>
    <p:sldId id="360" r:id="rId51"/>
    <p:sldId id="312" r:id="rId52"/>
    <p:sldId id="362" r:id="rId53"/>
    <p:sldId id="363" r:id="rId54"/>
    <p:sldId id="364" r:id="rId55"/>
    <p:sldId id="365" r:id="rId56"/>
    <p:sldId id="313" r:id="rId57"/>
    <p:sldId id="314" r:id="rId58"/>
    <p:sldId id="315" r:id="rId59"/>
    <p:sldId id="316" r:id="rId60"/>
    <p:sldId id="366" r:id="rId61"/>
    <p:sldId id="317" r:id="rId62"/>
    <p:sldId id="318" r:id="rId63"/>
    <p:sldId id="319" r:id="rId64"/>
    <p:sldId id="320" r:id="rId65"/>
    <p:sldId id="321" r:id="rId66"/>
    <p:sldId id="322" r:id="rId67"/>
    <p:sldId id="369" r:id="rId68"/>
    <p:sldId id="370" r:id="rId69"/>
    <p:sldId id="371" r:id="rId70"/>
    <p:sldId id="372" r:id="rId71"/>
    <p:sldId id="367" r:id="rId72"/>
    <p:sldId id="368" r:id="rId73"/>
    <p:sldId id="373" r:id="rId74"/>
    <p:sldId id="374" r:id="rId75"/>
    <p:sldId id="375" r:id="rId76"/>
    <p:sldId id="376" r:id="rId77"/>
    <p:sldId id="377" r:id="rId78"/>
    <p:sldId id="378" r:id="rId79"/>
    <p:sldId id="379" r:id="rId80"/>
    <p:sldId id="380" r:id="rId81"/>
    <p:sldId id="381" r:id="rId82"/>
    <p:sldId id="384" r:id="rId83"/>
    <p:sldId id="385" r:id="rId84"/>
    <p:sldId id="383" r:id="rId85"/>
    <p:sldId id="382" r:id="rId86"/>
    <p:sldId id="386" r:id="rId87"/>
    <p:sldId id="324" r:id="rId88"/>
    <p:sldId id="326" r:id="rId89"/>
    <p:sldId id="327" r:id="rId90"/>
    <p:sldId id="328" r:id="rId91"/>
    <p:sldId id="388" r:id="rId92"/>
    <p:sldId id="389" r:id="rId93"/>
    <p:sldId id="329" r:id="rId94"/>
    <p:sldId id="390" r:id="rId95"/>
    <p:sldId id="391" r:id="rId96"/>
    <p:sldId id="392" r:id="rId97"/>
    <p:sldId id="395" r:id="rId98"/>
    <p:sldId id="394" r:id="rId99"/>
    <p:sldId id="387" r:id="rId100"/>
    <p:sldId id="396" r:id="rId101"/>
    <p:sldId id="397" r:id="rId102"/>
    <p:sldId id="330" r:id="rId103"/>
    <p:sldId id="334" r:id="rId104"/>
    <p:sldId id="333" r:id="rId105"/>
    <p:sldId id="335" r:id="rId106"/>
    <p:sldId id="336" r:id="rId107"/>
    <p:sldId id="398" r:id="rId108"/>
    <p:sldId id="338" r:id="rId109"/>
    <p:sldId id="399" r:id="rId110"/>
    <p:sldId id="400" r:id="rId111"/>
    <p:sldId id="401" r:id="rId112"/>
    <p:sldId id="402" r:id="rId113"/>
    <p:sldId id="403" r:id="rId114"/>
    <p:sldId id="342" r:id="rId115"/>
    <p:sldId id="343" r:id="rId116"/>
    <p:sldId id="344" r:id="rId117"/>
    <p:sldId id="345" r:id="rId118"/>
    <p:sldId id="346" r:id="rId119"/>
    <p:sldId id="347" r:id="rId120"/>
    <p:sldId id="348" r:id="rId121"/>
    <p:sldId id="349" r:id="rId122"/>
    <p:sldId id="350" r:id="rId123"/>
    <p:sldId id="351" r:id="rId124"/>
    <p:sldId id="352" r:id="rId125"/>
    <p:sldId id="271" r:id="rId126"/>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8A477207-CF85-4C57-B045-77ADAEF5C47E}">
          <p14:sldIdLst>
            <p14:sldId id="256"/>
          </p14:sldIdLst>
        </p14:section>
        <p14:section name="Khái niệm" id="{CAE83D19-604F-4FB7-BD21-DFF297BAB023}">
          <p14:sldIdLst>
            <p14:sldId id="257"/>
            <p14:sldId id="272"/>
            <p14:sldId id="273"/>
            <p14:sldId id="274"/>
            <p14:sldId id="275"/>
          </p14:sldIdLst>
        </p14:section>
        <p14:section name="Caydinhdanh" id="{D16CB140-14FA-47D5-A822-4E01C5F7A4B8}">
          <p14:sldIdLst>
            <p14:sldId id="276"/>
            <p14:sldId id="277"/>
            <p14:sldId id="278"/>
            <p14:sldId id="279"/>
            <p14:sldId id="280"/>
            <p14:sldId id="281"/>
            <p14:sldId id="282"/>
            <p14:sldId id="283"/>
            <p14:sldId id="284"/>
          </p14:sldIdLst>
        </p14:section>
        <p14:section name="Caydinhdanh_vd2" id="{C02E6726-89B8-4922-A01B-CCF1260CF7C1}">
          <p14:sldIdLst>
            <p14:sldId id="285"/>
            <p14:sldId id="286"/>
          </p14:sldIdLst>
        </p14:section>
        <p14:section name="Quinland" id="{779225A1-C219-4EE8-AFEF-1DBD93C45942}">
          <p14:sldIdLst>
            <p14:sldId id="287"/>
            <p14:sldId id="288"/>
            <p14:sldId id="289"/>
            <p14:sldId id="290"/>
            <p14:sldId id="291"/>
            <p14:sldId id="292"/>
            <p14:sldId id="293"/>
            <p14:sldId id="294"/>
            <p14:sldId id="295"/>
            <p14:sldId id="296"/>
            <p14:sldId id="297"/>
          </p14:sldIdLst>
        </p14:section>
        <p14:section name="Quinland_vd2" id="{073B4B5F-61E3-4FDA-B4E0-B62335FE41FE}">
          <p14:sldIdLst>
            <p14:sldId id="299"/>
            <p14:sldId id="300"/>
            <p14:sldId id="353"/>
            <p14:sldId id="354"/>
            <p14:sldId id="355"/>
            <p14:sldId id="361"/>
            <p14:sldId id="356"/>
            <p14:sldId id="357"/>
            <p14:sldId id="358"/>
            <p14:sldId id="359"/>
          </p14:sldIdLst>
        </p14:section>
        <p14:section name="Dobatdinh_Entropy" id="{AEBDECF9-A5F2-467F-98EF-679D31BFDFF9}">
          <p14:sldIdLst>
            <p14:sldId id="301"/>
            <p14:sldId id="302"/>
            <p14:sldId id="303"/>
            <p14:sldId id="304"/>
            <p14:sldId id="305"/>
            <p14:sldId id="306"/>
            <p14:sldId id="307"/>
            <p14:sldId id="308"/>
            <p14:sldId id="309"/>
            <p14:sldId id="310"/>
            <p14:sldId id="311"/>
          </p14:sldIdLst>
        </p14:section>
        <p14:section name="Entropy_vd2" id="{9B7C3178-7DAD-4276-975E-587E7E6D5E4E}">
          <p14:sldIdLst>
            <p14:sldId id="360"/>
            <p14:sldId id="312"/>
            <p14:sldId id="362"/>
            <p14:sldId id="363"/>
            <p14:sldId id="364"/>
            <p14:sldId id="365"/>
          </p14:sldIdLst>
        </p14:section>
        <p14:section name="ML_ILA" id="{AC533B96-F4C7-4BD4-B826-33FD0727C0B2}">
          <p14:sldIdLst>
            <p14:sldId id="313"/>
            <p14:sldId id="314"/>
            <p14:sldId id="315"/>
            <p14:sldId id="316"/>
            <p14:sldId id="366"/>
            <p14:sldId id="317"/>
            <p14:sldId id="318"/>
            <p14:sldId id="319"/>
            <p14:sldId id="320"/>
            <p14:sldId id="321"/>
            <p14:sldId id="322"/>
          </p14:sldIdLst>
        </p14:section>
        <p14:section name="Gini Index" id="{84C1C89C-96B4-8A47-BA85-0C396DF3457E}">
          <p14:sldIdLst>
            <p14:sldId id="369"/>
            <p14:sldId id="370"/>
            <p14:sldId id="371"/>
            <p14:sldId id="372"/>
            <p14:sldId id="367"/>
            <p14:sldId id="368"/>
            <p14:sldId id="373"/>
            <p14:sldId id="374"/>
            <p14:sldId id="375"/>
            <p14:sldId id="376"/>
            <p14:sldId id="377"/>
            <p14:sldId id="378"/>
            <p14:sldId id="379"/>
            <p14:sldId id="380"/>
            <p14:sldId id="381"/>
            <p14:sldId id="384"/>
            <p14:sldId id="385"/>
            <p14:sldId id="383"/>
            <p14:sldId id="382"/>
            <p14:sldId id="386"/>
          </p14:sldIdLst>
        </p14:section>
        <p14:section name="Baitap" id="{6AE8DD09-0CA8-4B94-9B29-7AB75A51D0C9}">
          <p14:sldIdLst>
            <p14:sldId id="324"/>
            <p14:sldId id="326"/>
          </p14:sldIdLst>
        </p14:section>
        <p14:section name="Phân loại Naive Bayes (Naive Bayes classifier)" id="{05892B97-A15E-4372-B6FE-9BD028666942}">
          <p14:sldIdLst>
            <p14:sldId id="327"/>
            <p14:sldId id="328"/>
            <p14:sldId id="388"/>
            <p14:sldId id="389"/>
          </p14:sldIdLst>
        </p14:section>
        <p14:section name="Naive Bayes - Vidu 1" id="{49CB727B-6806-7C43-B442-863B824D649F}">
          <p14:sldIdLst>
            <p14:sldId id="329"/>
            <p14:sldId id="390"/>
            <p14:sldId id="391"/>
          </p14:sldIdLst>
        </p14:section>
        <p14:section name="Naive Bayes - Vidu 2" id="{E34981D6-246C-7548-8C0F-9D57FC19942F}">
          <p14:sldIdLst>
            <p14:sldId id="392"/>
            <p14:sldId id="395"/>
            <p14:sldId id="394"/>
          </p14:sldIdLst>
        </p14:section>
        <p14:section name="Labplace" id="{C0283D89-D910-7F4C-B793-58434418EB91}">
          <p14:sldIdLst>
            <p14:sldId id="387"/>
            <p14:sldId id="396"/>
            <p14:sldId id="397"/>
            <p14:sldId id="330"/>
            <p14:sldId id="334"/>
            <p14:sldId id="333"/>
            <p14:sldId id="335"/>
          </p14:sldIdLst>
        </p14:section>
        <p14:section name="NaiveBayes_vd2" id="{92738EAF-8C03-4C56-A958-7B7BAD6E1E0E}">
          <p14:sldIdLst>
            <p14:sldId id="336"/>
            <p14:sldId id="398"/>
            <p14:sldId id="338"/>
            <p14:sldId id="399"/>
            <p14:sldId id="400"/>
            <p14:sldId id="401"/>
            <p14:sldId id="402"/>
            <p14:sldId id="403"/>
          </p14:sldIdLst>
        </p14:section>
        <p14:section name="K-means" id="{867C9D8D-BE2E-469D-957A-C67F7B1F34A1}">
          <p14:sldIdLst>
            <p14:sldId id="342"/>
            <p14:sldId id="343"/>
            <p14:sldId id="344"/>
            <p14:sldId id="345"/>
            <p14:sldId id="346"/>
            <p14:sldId id="347"/>
            <p14:sldId id="348"/>
            <p14:sldId id="349"/>
            <p14:sldId id="350"/>
            <p14:sldId id="351"/>
          </p14:sldIdLst>
        </p14:section>
        <p14:section name="Kmeans_vd2" id="{8D96C756-5159-48BA-A080-606EF5039F20}">
          <p14:sldIdLst>
            <p14:sldId id="352"/>
            <p14:sldId id="271"/>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63" autoAdjust="0"/>
    <p:restoredTop sz="94660"/>
  </p:normalViewPr>
  <p:slideViewPr>
    <p:cSldViewPr>
      <p:cViewPr varScale="1">
        <p:scale>
          <a:sx n="71" d="100"/>
          <a:sy n="71" d="100"/>
        </p:scale>
        <p:origin x="168" y="432"/>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09.11.2023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31637755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100</a:t>
            </a:fld>
            <a:endParaRPr lang="cs-CZ"/>
          </a:p>
        </p:txBody>
      </p:sp>
    </p:spTree>
    <p:extLst>
      <p:ext uri="{BB962C8B-B14F-4D97-AF65-F5344CB8AC3E}">
        <p14:creationId xmlns:p14="http://schemas.microsoft.com/office/powerpoint/2010/main" val="33232739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101</a:t>
            </a:fld>
            <a:endParaRPr lang="cs-CZ"/>
          </a:p>
        </p:txBody>
      </p:sp>
    </p:spTree>
    <p:extLst>
      <p:ext uri="{BB962C8B-B14F-4D97-AF65-F5344CB8AC3E}">
        <p14:creationId xmlns:p14="http://schemas.microsoft.com/office/powerpoint/2010/main" val="995603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102</a:t>
            </a:fld>
            <a:endParaRPr lang="cs-CZ"/>
          </a:p>
        </p:txBody>
      </p:sp>
    </p:spTree>
    <p:extLst>
      <p:ext uri="{BB962C8B-B14F-4D97-AF65-F5344CB8AC3E}">
        <p14:creationId xmlns:p14="http://schemas.microsoft.com/office/powerpoint/2010/main" val="38577279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103</a:t>
            </a:fld>
            <a:endParaRPr lang="cs-CZ"/>
          </a:p>
        </p:txBody>
      </p:sp>
    </p:spTree>
    <p:extLst>
      <p:ext uri="{BB962C8B-B14F-4D97-AF65-F5344CB8AC3E}">
        <p14:creationId xmlns:p14="http://schemas.microsoft.com/office/powerpoint/2010/main" val="240779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104</a:t>
            </a:fld>
            <a:endParaRPr lang="cs-CZ"/>
          </a:p>
        </p:txBody>
      </p:sp>
    </p:spTree>
    <p:extLst>
      <p:ext uri="{BB962C8B-B14F-4D97-AF65-F5344CB8AC3E}">
        <p14:creationId xmlns:p14="http://schemas.microsoft.com/office/powerpoint/2010/main" val="32062411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105</a:t>
            </a:fld>
            <a:endParaRPr lang="cs-CZ"/>
          </a:p>
        </p:txBody>
      </p:sp>
    </p:spTree>
    <p:extLst>
      <p:ext uri="{BB962C8B-B14F-4D97-AF65-F5344CB8AC3E}">
        <p14:creationId xmlns:p14="http://schemas.microsoft.com/office/powerpoint/2010/main" val="10913490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106</a:t>
            </a:fld>
            <a:endParaRPr lang="cs-CZ"/>
          </a:p>
        </p:txBody>
      </p:sp>
    </p:spTree>
    <p:extLst>
      <p:ext uri="{BB962C8B-B14F-4D97-AF65-F5344CB8AC3E}">
        <p14:creationId xmlns:p14="http://schemas.microsoft.com/office/powerpoint/2010/main" val="9340415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107</a:t>
            </a:fld>
            <a:endParaRPr lang="cs-CZ"/>
          </a:p>
        </p:txBody>
      </p:sp>
    </p:spTree>
    <p:extLst>
      <p:ext uri="{BB962C8B-B14F-4D97-AF65-F5344CB8AC3E}">
        <p14:creationId xmlns:p14="http://schemas.microsoft.com/office/powerpoint/2010/main" val="40008322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108</a:t>
            </a:fld>
            <a:endParaRPr lang="cs-CZ"/>
          </a:p>
        </p:txBody>
      </p:sp>
    </p:spTree>
    <p:extLst>
      <p:ext uri="{BB962C8B-B14F-4D97-AF65-F5344CB8AC3E}">
        <p14:creationId xmlns:p14="http://schemas.microsoft.com/office/powerpoint/2010/main" val="25753820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109</a:t>
            </a:fld>
            <a:endParaRPr lang="cs-CZ"/>
          </a:p>
        </p:txBody>
      </p:sp>
    </p:spTree>
    <p:extLst>
      <p:ext uri="{BB962C8B-B14F-4D97-AF65-F5344CB8AC3E}">
        <p14:creationId xmlns:p14="http://schemas.microsoft.com/office/powerpoint/2010/main" val="1840597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3005727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110</a:t>
            </a:fld>
            <a:endParaRPr lang="cs-CZ"/>
          </a:p>
        </p:txBody>
      </p:sp>
    </p:spTree>
    <p:extLst>
      <p:ext uri="{BB962C8B-B14F-4D97-AF65-F5344CB8AC3E}">
        <p14:creationId xmlns:p14="http://schemas.microsoft.com/office/powerpoint/2010/main" val="25768103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111</a:t>
            </a:fld>
            <a:endParaRPr lang="cs-CZ"/>
          </a:p>
        </p:txBody>
      </p:sp>
    </p:spTree>
    <p:extLst>
      <p:ext uri="{BB962C8B-B14F-4D97-AF65-F5344CB8AC3E}">
        <p14:creationId xmlns:p14="http://schemas.microsoft.com/office/powerpoint/2010/main" val="9545665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112</a:t>
            </a:fld>
            <a:endParaRPr lang="cs-CZ"/>
          </a:p>
        </p:txBody>
      </p:sp>
    </p:spTree>
    <p:extLst>
      <p:ext uri="{BB962C8B-B14F-4D97-AF65-F5344CB8AC3E}">
        <p14:creationId xmlns:p14="http://schemas.microsoft.com/office/powerpoint/2010/main" val="129291169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113</a:t>
            </a:fld>
            <a:endParaRPr lang="cs-CZ"/>
          </a:p>
        </p:txBody>
      </p:sp>
    </p:spTree>
    <p:extLst>
      <p:ext uri="{BB962C8B-B14F-4D97-AF65-F5344CB8AC3E}">
        <p14:creationId xmlns:p14="http://schemas.microsoft.com/office/powerpoint/2010/main" val="9659272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114</a:t>
            </a:fld>
            <a:endParaRPr lang="cs-CZ"/>
          </a:p>
        </p:txBody>
      </p:sp>
    </p:spTree>
    <p:extLst>
      <p:ext uri="{BB962C8B-B14F-4D97-AF65-F5344CB8AC3E}">
        <p14:creationId xmlns:p14="http://schemas.microsoft.com/office/powerpoint/2010/main" val="31579772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115</a:t>
            </a:fld>
            <a:endParaRPr lang="cs-CZ"/>
          </a:p>
        </p:txBody>
      </p:sp>
    </p:spTree>
    <p:extLst>
      <p:ext uri="{BB962C8B-B14F-4D97-AF65-F5344CB8AC3E}">
        <p14:creationId xmlns:p14="http://schemas.microsoft.com/office/powerpoint/2010/main" val="2222825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116</a:t>
            </a:fld>
            <a:endParaRPr lang="cs-CZ"/>
          </a:p>
        </p:txBody>
      </p:sp>
    </p:spTree>
    <p:extLst>
      <p:ext uri="{BB962C8B-B14F-4D97-AF65-F5344CB8AC3E}">
        <p14:creationId xmlns:p14="http://schemas.microsoft.com/office/powerpoint/2010/main" val="389046398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117</a:t>
            </a:fld>
            <a:endParaRPr lang="cs-CZ"/>
          </a:p>
        </p:txBody>
      </p:sp>
    </p:spTree>
    <p:extLst>
      <p:ext uri="{BB962C8B-B14F-4D97-AF65-F5344CB8AC3E}">
        <p14:creationId xmlns:p14="http://schemas.microsoft.com/office/powerpoint/2010/main" val="21782293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118</a:t>
            </a:fld>
            <a:endParaRPr lang="cs-CZ"/>
          </a:p>
        </p:txBody>
      </p:sp>
    </p:spTree>
    <p:extLst>
      <p:ext uri="{BB962C8B-B14F-4D97-AF65-F5344CB8AC3E}">
        <p14:creationId xmlns:p14="http://schemas.microsoft.com/office/powerpoint/2010/main" val="245732095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119</a:t>
            </a:fld>
            <a:endParaRPr lang="cs-CZ"/>
          </a:p>
        </p:txBody>
      </p:sp>
    </p:spTree>
    <p:extLst>
      <p:ext uri="{BB962C8B-B14F-4D97-AF65-F5344CB8AC3E}">
        <p14:creationId xmlns:p14="http://schemas.microsoft.com/office/powerpoint/2010/main" val="3074131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12</a:t>
            </a:fld>
            <a:endParaRPr lang="cs-CZ"/>
          </a:p>
        </p:txBody>
      </p:sp>
    </p:spTree>
    <p:extLst>
      <p:ext uri="{BB962C8B-B14F-4D97-AF65-F5344CB8AC3E}">
        <p14:creationId xmlns:p14="http://schemas.microsoft.com/office/powerpoint/2010/main" val="262222872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120</a:t>
            </a:fld>
            <a:endParaRPr lang="cs-CZ"/>
          </a:p>
        </p:txBody>
      </p:sp>
    </p:spTree>
    <p:extLst>
      <p:ext uri="{BB962C8B-B14F-4D97-AF65-F5344CB8AC3E}">
        <p14:creationId xmlns:p14="http://schemas.microsoft.com/office/powerpoint/2010/main" val="37538221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121</a:t>
            </a:fld>
            <a:endParaRPr lang="cs-CZ"/>
          </a:p>
        </p:txBody>
      </p:sp>
    </p:spTree>
    <p:extLst>
      <p:ext uri="{BB962C8B-B14F-4D97-AF65-F5344CB8AC3E}">
        <p14:creationId xmlns:p14="http://schemas.microsoft.com/office/powerpoint/2010/main" val="65707219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122</a:t>
            </a:fld>
            <a:endParaRPr lang="cs-CZ"/>
          </a:p>
        </p:txBody>
      </p:sp>
    </p:spTree>
    <p:extLst>
      <p:ext uri="{BB962C8B-B14F-4D97-AF65-F5344CB8AC3E}">
        <p14:creationId xmlns:p14="http://schemas.microsoft.com/office/powerpoint/2010/main" val="11586794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123</a:t>
            </a:fld>
            <a:endParaRPr lang="cs-CZ"/>
          </a:p>
        </p:txBody>
      </p:sp>
    </p:spTree>
    <p:extLst>
      <p:ext uri="{BB962C8B-B14F-4D97-AF65-F5344CB8AC3E}">
        <p14:creationId xmlns:p14="http://schemas.microsoft.com/office/powerpoint/2010/main" val="371965025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124</a:t>
            </a:fld>
            <a:endParaRPr lang="cs-CZ"/>
          </a:p>
        </p:txBody>
      </p:sp>
    </p:spTree>
    <p:extLst>
      <p:ext uri="{BB962C8B-B14F-4D97-AF65-F5344CB8AC3E}">
        <p14:creationId xmlns:p14="http://schemas.microsoft.com/office/powerpoint/2010/main" val="145645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13</a:t>
            </a:fld>
            <a:endParaRPr lang="cs-CZ"/>
          </a:p>
        </p:txBody>
      </p:sp>
    </p:spTree>
    <p:extLst>
      <p:ext uri="{BB962C8B-B14F-4D97-AF65-F5344CB8AC3E}">
        <p14:creationId xmlns:p14="http://schemas.microsoft.com/office/powerpoint/2010/main" val="1908252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14</a:t>
            </a:fld>
            <a:endParaRPr lang="cs-CZ"/>
          </a:p>
        </p:txBody>
      </p:sp>
    </p:spTree>
    <p:extLst>
      <p:ext uri="{BB962C8B-B14F-4D97-AF65-F5344CB8AC3E}">
        <p14:creationId xmlns:p14="http://schemas.microsoft.com/office/powerpoint/2010/main" val="1201823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15</a:t>
            </a:fld>
            <a:endParaRPr lang="cs-CZ"/>
          </a:p>
        </p:txBody>
      </p:sp>
    </p:spTree>
    <p:extLst>
      <p:ext uri="{BB962C8B-B14F-4D97-AF65-F5344CB8AC3E}">
        <p14:creationId xmlns:p14="http://schemas.microsoft.com/office/powerpoint/2010/main" val="374053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16</a:t>
            </a:fld>
            <a:endParaRPr lang="cs-CZ"/>
          </a:p>
        </p:txBody>
      </p:sp>
    </p:spTree>
    <p:extLst>
      <p:ext uri="{BB962C8B-B14F-4D97-AF65-F5344CB8AC3E}">
        <p14:creationId xmlns:p14="http://schemas.microsoft.com/office/powerpoint/2010/main" val="2456254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17</a:t>
            </a:fld>
            <a:endParaRPr lang="cs-CZ"/>
          </a:p>
        </p:txBody>
      </p:sp>
    </p:spTree>
    <p:extLst>
      <p:ext uri="{BB962C8B-B14F-4D97-AF65-F5344CB8AC3E}">
        <p14:creationId xmlns:p14="http://schemas.microsoft.com/office/powerpoint/2010/main" val="3580398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967975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305282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3455935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2926047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2055043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1314148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1242729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910803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4117517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3701096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3870462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412809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3257120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2122407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159826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3922607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3928165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2175584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1733052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31590391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1959770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748497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3928981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3172156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2568098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2052264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3295446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3454541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37927061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45</a:t>
            </a:fld>
            <a:endParaRPr lang="cs-CZ"/>
          </a:p>
        </p:txBody>
      </p:sp>
    </p:spTree>
    <p:extLst>
      <p:ext uri="{BB962C8B-B14F-4D97-AF65-F5344CB8AC3E}">
        <p14:creationId xmlns:p14="http://schemas.microsoft.com/office/powerpoint/2010/main" val="32716006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46</a:t>
            </a:fld>
            <a:endParaRPr lang="cs-CZ"/>
          </a:p>
        </p:txBody>
      </p:sp>
    </p:spTree>
    <p:extLst>
      <p:ext uri="{BB962C8B-B14F-4D97-AF65-F5344CB8AC3E}">
        <p14:creationId xmlns:p14="http://schemas.microsoft.com/office/powerpoint/2010/main" val="35738053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47</a:t>
            </a:fld>
            <a:endParaRPr lang="cs-CZ"/>
          </a:p>
        </p:txBody>
      </p:sp>
    </p:spTree>
    <p:extLst>
      <p:ext uri="{BB962C8B-B14F-4D97-AF65-F5344CB8AC3E}">
        <p14:creationId xmlns:p14="http://schemas.microsoft.com/office/powerpoint/2010/main" val="15674672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48</a:t>
            </a:fld>
            <a:endParaRPr lang="cs-CZ"/>
          </a:p>
        </p:txBody>
      </p:sp>
    </p:spTree>
    <p:extLst>
      <p:ext uri="{BB962C8B-B14F-4D97-AF65-F5344CB8AC3E}">
        <p14:creationId xmlns:p14="http://schemas.microsoft.com/office/powerpoint/2010/main" val="23269197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49</a:t>
            </a:fld>
            <a:endParaRPr lang="cs-CZ"/>
          </a:p>
        </p:txBody>
      </p:sp>
    </p:spTree>
    <p:extLst>
      <p:ext uri="{BB962C8B-B14F-4D97-AF65-F5344CB8AC3E}">
        <p14:creationId xmlns:p14="http://schemas.microsoft.com/office/powerpoint/2010/main" val="2575733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8328471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50</a:t>
            </a:fld>
            <a:endParaRPr lang="cs-CZ"/>
          </a:p>
        </p:txBody>
      </p:sp>
    </p:spTree>
    <p:extLst>
      <p:ext uri="{BB962C8B-B14F-4D97-AF65-F5344CB8AC3E}">
        <p14:creationId xmlns:p14="http://schemas.microsoft.com/office/powerpoint/2010/main" val="16000121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51</a:t>
            </a:fld>
            <a:endParaRPr lang="cs-CZ"/>
          </a:p>
        </p:txBody>
      </p:sp>
    </p:spTree>
    <p:extLst>
      <p:ext uri="{BB962C8B-B14F-4D97-AF65-F5344CB8AC3E}">
        <p14:creationId xmlns:p14="http://schemas.microsoft.com/office/powerpoint/2010/main" val="11416493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52</a:t>
            </a:fld>
            <a:endParaRPr lang="cs-CZ"/>
          </a:p>
        </p:txBody>
      </p:sp>
    </p:spTree>
    <p:extLst>
      <p:ext uri="{BB962C8B-B14F-4D97-AF65-F5344CB8AC3E}">
        <p14:creationId xmlns:p14="http://schemas.microsoft.com/office/powerpoint/2010/main" val="11484268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53</a:t>
            </a:fld>
            <a:endParaRPr lang="cs-CZ"/>
          </a:p>
        </p:txBody>
      </p:sp>
    </p:spTree>
    <p:extLst>
      <p:ext uri="{BB962C8B-B14F-4D97-AF65-F5344CB8AC3E}">
        <p14:creationId xmlns:p14="http://schemas.microsoft.com/office/powerpoint/2010/main" val="11484861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54</a:t>
            </a:fld>
            <a:endParaRPr lang="cs-CZ"/>
          </a:p>
        </p:txBody>
      </p:sp>
    </p:spTree>
    <p:extLst>
      <p:ext uri="{BB962C8B-B14F-4D97-AF65-F5344CB8AC3E}">
        <p14:creationId xmlns:p14="http://schemas.microsoft.com/office/powerpoint/2010/main" val="25131242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55</a:t>
            </a:fld>
            <a:endParaRPr lang="cs-CZ"/>
          </a:p>
        </p:txBody>
      </p:sp>
    </p:spTree>
    <p:extLst>
      <p:ext uri="{BB962C8B-B14F-4D97-AF65-F5344CB8AC3E}">
        <p14:creationId xmlns:p14="http://schemas.microsoft.com/office/powerpoint/2010/main" val="6350099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56</a:t>
            </a:fld>
            <a:endParaRPr lang="cs-CZ"/>
          </a:p>
        </p:txBody>
      </p:sp>
    </p:spTree>
    <p:extLst>
      <p:ext uri="{BB962C8B-B14F-4D97-AF65-F5344CB8AC3E}">
        <p14:creationId xmlns:p14="http://schemas.microsoft.com/office/powerpoint/2010/main" val="715884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57</a:t>
            </a:fld>
            <a:endParaRPr lang="cs-CZ"/>
          </a:p>
        </p:txBody>
      </p:sp>
    </p:spTree>
    <p:extLst>
      <p:ext uri="{BB962C8B-B14F-4D97-AF65-F5344CB8AC3E}">
        <p14:creationId xmlns:p14="http://schemas.microsoft.com/office/powerpoint/2010/main" val="19686119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58</a:t>
            </a:fld>
            <a:endParaRPr lang="cs-CZ"/>
          </a:p>
        </p:txBody>
      </p:sp>
    </p:spTree>
    <p:extLst>
      <p:ext uri="{BB962C8B-B14F-4D97-AF65-F5344CB8AC3E}">
        <p14:creationId xmlns:p14="http://schemas.microsoft.com/office/powerpoint/2010/main" val="32209383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59</a:t>
            </a:fld>
            <a:endParaRPr lang="cs-CZ"/>
          </a:p>
        </p:txBody>
      </p:sp>
    </p:spTree>
    <p:extLst>
      <p:ext uri="{BB962C8B-B14F-4D97-AF65-F5344CB8AC3E}">
        <p14:creationId xmlns:p14="http://schemas.microsoft.com/office/powerpoint/2010/main" val="1369145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2961985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60</a:t>
            </a:fld>
            <a:endParaRPr lang="cs-CZ"/>
          </a:p>
        </p:txBody>
      </p:sp>
    </p:spTree>
    <p:extLst>
      <p:ext uri="{BB962C8B-B14F-4D97-AF65-F5344CB8AC3E}">
        <p14:creationId xmlns:p14="http://schemas.microsoft.com/office/powerpoint/2010/main" val="16190315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61</a:t>
            </a:fld>
            <a:endParaRPr lang="cs-CZ"/>
          </a:p>
        </p:txBody>
      </p:sp>
    </p:spTree>
    <p:extLst>
      <p:ext uri="{BB962C8B-B14F-4D97-AF65-F5344CB8AC3E}">
        <p14:creationId xmlns:p14="http://schemas.microsoft.com/office/powerpoint/2010/main" val="1007360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62</a:t>
            </a:fld>
            <a:endParaRPr lang="cs-CZ"/>
          </a:p>
        </p:txBody>
      </p:sp>
    </p:spTree>
    <p:extLst>
      <p:ext uri="{BB962C8B-B14F-4D97-AF65-F5344CB8AC3E}">
        <p14:creationId xmlns:p14="http://schemas.microsoft.com/office/powerpoint/2010/main" val="4429574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63</a:t>
            </a:fld>
            <a:endParaRPr lang="cs-CZ"/>
          </a:p>
        </p:txBody>
      </p:sp>
    </p:spTree>
    <p:extLst>
      <p:ext uri="{BB962C8B-B14F-4D97-AF65-F5344CB8AC3E}">
        <p14:creationId xmlns:p14="http://schemas.microsoft.com/office/powerpoint/2010/main" val="18902857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64</a:t>
            </a:fld>
            <a:endParaRPr lang="cs-CZ"/>
          </a:p>
        </p:txBody>
      </p:sp>
    </p:spTree>
    <p:extLst>
      <p:ext uri="{BB962C8B-B14F-4D97-AF65-F5344CB8AC3E}">
        <p14:creationId xmlns:p14="http://schemas.microsoft.com/office/powerpoint/2010/main" val="6944188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65</a:t>
            </a:fld>
            <a:endParaRPr lang="cs-CZ"/>
          </a:p>
        </p:txBody>
      </p:sp>
    </p:spTree>
    <p:extLst>
      <p:ext uri="{BB962C8B-B14F-4D97-AF65-F5344CB8AC3E}">
        <p14:creationId xmlns:p14="http://schemas.microsoft.com/office/powerpoint/2010/main" val="34198412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66</a:t>
            </a:fld>
            <a:endParaRPr lang="cs-CZ"/>
          </a:p>
        </p:txBody>
      </p:sp>
    </p:spTree>
    <p:extLst>
      <p:ext uri="{BB962C8B-B14F-4D97-AF65-F5344CB8AC3E}">
        <p14:creationId xmlns:p14="http://schemas.microsoft.com/office/powerpoint/2010/main" val="18520220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67</a:t>
            </a:fld>
            <a:endParaRPr lang="cs-CZ"/>
          </a:p>
        </p:txBody>
      </p:sp>
    </p:spTree>
    <p:extLst>
      <p:ext uri="{BB962C8B-B14F-4D97-AF65-F5344CB8AC3E}">
        <p14:creationId xmlns:p14="http://schemas.microsoft.com/office/powerpoint/2010/main" val="9900261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68</a:t>
            </a:fld>
            <a:endParaRPr lang="cs-CZ"/>
          </a:p>
        </p:txBody>
      </p:sp>
    </p:spTree>
    <p:extLst>
      <p:ext uri="{BB962C8B-B14F-4D97-AF65-F5344CB8AC3E}">
        <p14:creationId xmlns:p14="http://schemas.microsoft.com/office/powerpoint/2010/main" val="31152486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69</a:t>
            </a:fld>
            <a:endParaRPr lang="cs-CZ"/>
          </a:p>
        </p:txBody>
      </p:sp>
    </p:spTree>
    <p:extLst>
      <p:ext uri="{BB962C8B-B14F-4D97-AF65-F5344CB8AC3E}">
        <p14:creationId xmlns:p14="http://schemas.microsoft.com/office/powerpoint/2010/main" val="51798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11270327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70</a:t>
            </a:fld>
            <a:endParaRPr lang="cs-CZ"/>
          </a:p>
        </p:txBody>
      </p:sp>
    </p:spTree>
    <p:extLst>
      <p:ext uri="{BB962C8B-B14F-4D97-AF65-F5344CB8AC3E}">
        <p14:creationId xmlns:p14="http://schemas.microsoft.com/office/powerpoint/2010/main" val="16511344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71</a:t>
            </a:fld>
            <a:endParaRPr lang="cs-CZ"/>
          </a:p>
        </p:txBody>
      </p:sp>
    </p:spTree>
    <p:extLst>
      <p:ext uri="{BB962C8B-B14F-4D97-AF65-F5344CB8AC3E}">
        <p14:creationId xmlns:p14="http://schemas.microsoft.com/office/powerpoint/2010/main" val="41032704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72</a:t>
            </a:fld>
            <a:endParaRPr lang="cs-CZ"/>
          </a:p>
        </p:txBody>
      </p:sp>
    </p:spTree>
    <p:extLst>
      <p:ext uri="{BB962C8B-B14F-4D97-AF65-F5344CB8AC3E}">
        <p14:creationId xmlns:p14="http://schemas.microsoft.com/office/powerpoint/2010/main" val="39299204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73</a:t>
            </a:fld>
            <a:endParaRPr lang="cs-CZ"/>
          </a:p>
        </p:txBody>
      </p:sp>
    </p:spTree>
    <p:extLst>
      <p:ext uri="{BB962C8B-B14F-4D97-AF65-F5344CB8AC3E}">
        <p14:creationId xmlns:p14="http://schemas.microsoft.com/office/powerpoint/2010/main" val="32580744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74</a:t>
            </a:fld>
            <a:endParaRPr lang="cs-CZ"/>
          </a:p>
        </p:txBody>
      </p:sp>
    </p:spTree>
    <p:extLst>
      <p:ext uri="{BB962C8B-B14F-4D97-AF65-F5344CB8AC3E}">
        <p14:creationId xmlns:p14="http://schemas.microsoft.com/office/powerpoint/2010/main" val="28688881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75</a:t>
            </a:fld>
            <a:endParaRPr lang="cs-CZ"/>
          </a:p>
        </p:txBody>
      </p:sp>
    </p:spTree>
    <p:extLst>
      <p:ext uri="{BB962C8B-B14F-4D97-AF65-F5344CB8AC3E}">
        <p14:creationId xmlns:p14="http://schemas.microsoft.com/office/powerpoint/2010/main" val="18763233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76</a:t>
            </a:fld>
            <a:endParaRPr lang="cs-CZ"/>
          </a:p>
        </p:txBody>
      </p:sp>
    </p:spTree>
    <p:extLst>
      <p:ext uri="{BB962C8B-B14F-4D97-AF65-F5344CB8AC3E}">
        <p14:creationId xmlns:p14="http://schemas.microsoft.com/office/powerpoint/2010/main" val="14868970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77</a:t>
            </a:fld>
            <a:endParaRPr lang="cs-CZ"/>
          </a:p>
        </p:txBody>
      </p:sp>
    </p:spTree>
    <p:extLst>
      <p:ext uri="{BB962C8B-B14F-4D97-AF65-F5344CB8AC3E}">
        <p14:creationId xmlns:p14="http://schemas.microsoft.com/office/powerpoint/2010/main" val="9256549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78</a:t>
            </a:fld>
            <a:endParaRPr lang="cs-CZ"/>
          </a:p>
        </p:txBody>
      </p:sp>
    </p:spTree>
    <p:extLst>
      <p:ext uri="{BB962C8B-B14F-4D97-AF65-F5344CB8AC3E}">
        <p14:creationId xmlns:p14="http://schemas.microsoft.com/office/powerpoint/2010/main" val="16083101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79</a:t>
            </a:fld>
            <a:endParaRPr lang="cs-CZ"/>
          </a:p>
        </p:txBody>
      </p:sp>
    </p:spTree>
    <p:extLst>
      <p:ext uri="{BB962C8B-B14F-4D97-AF65-F5344CB8AC3E}">
        <p14:creationId xmlns:p14="http://schemas.microsoft.com/office/powerpoint/2010/main" val="2069130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41039844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80</a:t>
            </a:fld>
            <a:endParaRPr lang="cs-CZ"/>
          </a:p>
        </p:txBody>
      </p:sp>
    </p:spTree>
    <p:extLst>
      <p:ext uri="{BB962C8B-B14F-4D97-AF65-F5344CB8AC3E}">
        <p14:creationId xmlns:p14="http://schemas.microsoft.com/office/powerpoint/2010/main" val="5486096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81</a:t>
            </a:fld>
            <a:endParaRPr lang="cs-CZ"/>
          </a:p>
        </p:txBody>
      </p:sp>
    </p:spTree>
    <p:extLst>
      <p:ext uri="{BB962C8B-B14F-4D97-AF65-F5344CB8AC3E}">
        <p14:creationId xmlns:p14="http://schemas.microsoft.com/office/powerpoint/2010/main" val="42686964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82</a:t>
            </a:fld>
            <a:endParaRPr lang="cs-CZ"/>
          </a:p>
        </p:txBody>
      </p:sp>
    </p:spTree>
    <p:extLst>
      <p:ext uri="{BB962C8B-B14F-4D97-AF65-F5344CB8AC3E}">
        <p14:creationId xmlns:p14="http://schemas.microsoft.com/office/powerpoint/2010/main" val="487891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83</a:t>
            </a:fld>
            <a:endParaRPr lang="cs-CZ"/>
          </a:p>
        </p:txBody>
      </p:sp>
    </p:spTree>
    <p:extLst>
      <p:ext uri="{BB962C8B-B14F-4D97-AF65-F5344CB8AC3E}">
        <p14:creationId xmlns:p14="http://schemas.microsoft.com/office/powerpoint/2010/main" val="21065076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84</a:t>
            </a:fld>
            <a:endParaRPr lang="cs-CZ"/>
          </a:p>
        </p:txBody>
      </p:sp>
    </p:spTree>
    <p:extLst>
      <p:ext uri="{BB962C8B-B14F-4D97-AF65-F5344CB8AC3E}">
        <p14:creationId xmlns:p14="http://schemas.microsoft.com/office/powerpoint/2010/main" val="34043927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85</a:t>
            </a:fld>
            <a:endParaRPr lang="cs-CZ"/>
          </a:p>
        </p:txBody>
      </p:sp>
    </p:spTree>
    <p:extLst>
      <p:ext uri="{BB962C8B-B14F-4D97-AF65-F5344CB8AC3E}">
        <p14:creationId xmlns:p14="http://schemas.microsoft.com/office/powerpoint/2010/main" val="27020875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86</a:t>
            </a:fld>
            <a:endParaRPr lang="cs-CZ"/>
          </a:p>
        </p:txBody>
      </p:sp>
    </p:spTree>
    <p:extLst>
      <p:ext uri="{BB962C8B-B14F-4D97-AF65-F5344CB8AC3E}">
        <p14:creationId xmlns:p14="http://schemas.microsoft.com/office/powerpoint/2010/main" val="39454901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87</a:t>
            </a:fld>
            <a:endParaRPr lang="cs-CZ"/>
          </a:p>
        </p:txBody>
      </p:sp>
    </p:spTree>
    <p:extLst>
      <p:ext uri="{BB962C8B-B14F-4D97-AF65-F5344CB8AC3E}">
        <p14:creationId xmlns:p14="http://schemas.microsoft.com/office/powerpoint/2010/main" val="35959239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88</a:t>
            </a:fld>
            <a:endParaRPr lang="cs-CZ"/>
          </a:p>
        </p:txBody>
      </p:sp>
    </p:spTree>
    <p:extLst>
      <p:ext uri="{BB962C8B-B14F-4D97-AF65-F5344CB8AC3E}">
        <p14:creationId xmlns:p14="http://schemas.microsoft.com/office/powerpoint/2010/main" val="29050254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89</a:t>
            </a:fld>
            <a:endParaRPr lang="cs-CZ"/>
          </a:p>
        </p:txBody>
      </p:sp>
    </p:spTree>
    <p:extLst>
      <p:ext uri="{BB962C8B-B14F-4D97-AF65-F5344CB8AC3E}">
        <p14:creationId xmlns:p14="http://schemas.microsoft.com/office/powerpoint/2010/main" val="2160114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31192293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90</a:t>
            </a:fld>
            <a:endParaRPr lang="cs-CZ"/>
          </a:p>
        </p:txBody>
      </p:sp>
    </p:spTree>
    <p:extLst>
      <p:ext uri="{BB962C8B-B14F-4D97-AF65-F5344CB8AC3E}">
        <p14:creationId xmlns:p14="http://schemas.microsoft.com/office/powerpoint/2010/main" val="31359071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91</a:t>
            </a:fld>
            <a:endParaRPr lang="cs-CZ"/>
          </a:p>
        </p:txBody>
      </p:sp>
    </p:spTree>
    <p:extLst>
      <p:ext uri="{BB962C8B-B14F-4D97-AF65-F5344CB8AC3E}">
        <p14:creationId xmlns:p14="http://schemas.microsoft.com/office/powerpoint/2010/main" val="5812971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92</a:t>
            </a:fld>
            <a:endParaRPr lang="cs-CZ"/>
          </a:p>
        </p:txBody>
      </p:sp>
    </p:spTree>
    <p:extLst>
      <p:ext uri="{BB962C8B-B14F-4D97-AF65-F5344CB8AC3E}">
        <p14:creationId xmlns:p14="http://schemas.microsoft.com/office/powerpoint/2010/main" val="32728092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93</a:t>
            </a:fld>
            <a:endParaRPr lang="cs-CZ"/>
          </a:p>
        </p:txBody>
      </p:sp>
    </p:spTree>
    <p:extLst>
      <p:ext uri="{BB962C8B-B14F-4D97-AF65-F5344CB8AC3E}">
        <p14:creationId xmlns:p14="http://schemas.microsoft.com/office/powerpoint/2010/main" val="42372572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94</a:t>
            </a:fld>
            <a:endParaRPr lang="cs-CZ"/>
          </a:p>
        </p:txBody>
      </p:sp>
    </p:spTree>
    <p:extLst>
      <p:ext uri="{BB962C8B-B14F-4D97-AF65-F5344CB8AC3E}">
        <p14:creationId xmlns:p14="http://schemas.microsoft.com/office/powerpoint/2010/main" val="15735305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95</a:t>
            </a:fld>
            <a:endParaRPr lang="cs-CZ"/>
          </a:p>
        </p:txBody>
      </p:sp>
    </p:spTree>
    <p:extLst>
      <p:ext uri="{BB962C8B-B14F-4D97-AF65-F5344CB8AC3E}">
        <p14:creationId xmlns:p14="http://schemas.microsoft.com/office/powerpoint/2010/main" val="4922955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96</a:t>
            </a:fld>
            <a:endParaRPr lang="cs-CZ"/>
          </a:p>
        </p:txBody>
      </p:sp>
    </p:spTree>
    <p:extLst>
      <p:ext uri="{BB962C8B-B14F-4D97-AF65-F5344CB8AC3E}">
        <p14:creationId xmlns:p14="http://schemas.microsoft.com/office/powerpoint/2010/main" val="19403965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97</a:t>
            </a:fld>
            <a:endParaRPr lang="cs-CZ"/>
          </a:p>
        </p:txBody>
      </p:sp>
    </p:spTree>
    <p:extLst>
      <p:ext uri="{BB962C8B-B14F-4D97-AF65-F5344CB8AC3E}">
        <p14:creationId xmlns:p14="http://schemas.microsoft.com/office/powerpoint/2010/main" val="6688570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98</a:t>
            </a:fld>
            <a:endParaRPr lang="cs-CZ"/>
          </a:p>
        </p:txBody>
      </p:sp>
    </p:spTree>
    <p:extLst>
      <p:ext uri="{BB962C8B-B14F-4D97-AF65-F5344CB8AC3E}">
        <p14:creationId xmlns:p14="http://schemas.microsoft.com/office/powerpoint/2010/main" val="20101694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D95B543-0236-4AEE-9F15-C7CF1150485F}" type="slidenum">
              <a:rPr lang="cs-CZ" smtClean="0"/>
              <a:t>99</a:t>
            </a:fld>
            <a:endParaRPr lang="cs-CZ"/>
          </a:p>
        </p:txBody>
      </p:sp>
    </p:spTree>
    <p:extLst>
      <p:ext uri="{BB962C8B-B14F-4D97-AF65-F5344CB8AC3E}">
        <p14:creationId xmlns:p14="http://schemas.microsoft.com/office/powerpoint/2010/main" val="315872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11/9/23</a:t>
            </a:fld>
            <a:endParaRPr lang="en-US"/>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11/9/23</a:t>
            </a:fld>
            <a:endParaRPr lang="en-US"/>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11/9/23</a:t>
            </a:fld>
            <a:endParaRPr lang="en-US"/>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11/9/23</a:t>
            </a:fld>
            <a:endParaRPr lang="en-US"/>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11/9/23</a:t>
            </a:fld>
            <a:endParaRPr lang="en-US"/>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11/9/23</a:t>
            </a:fld>
            <a:endParaRPr lang="en-US"/>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11/9/23</a:t>
            </a:fld>
            <a:endParaRPr lang="en-US"/>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00.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2.png"/><Relationship Id="rId4" Type="http://schemas.openxmlformats.org/officeDocument/2006/relationships/image" Target="../media/image97.png"/></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2.png"/></Relationships>
</file>

<file path=ppt/slides/_rels/slide10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5.png"/></Relationships>
</file>

<file path=ppt/slides/_rels/slide1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5.png"/></Relationships>
</file>

<file path=ppt/slides/_rels/slide10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1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10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21.png"/></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22.png"/></Relationships>
</file>

<file path=ppt/slides/_rels/slide1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23.png"/></Relationships>
</file>

<file path=ppt/slides/_rels/slide11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4.png"/><Relationship Id="rId7" Type="http://schemas.openxmlformats.org/officeDocument/2006/relationships/image" Target="../media/image127.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29.png"/></Relationships>
</file>

<file path=ppt/slides/_rels/slide11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1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2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tmp"/></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tm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tm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40.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1.tm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9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9.png"/><Relationship Id="rId4" Type="http://schemas.openxmlformats.org/officeDocument/2006/relationships/image" Target="../media/image70.png"/></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689932"/>
          </a:xfrm>
          <a:prstGeom prst="rect">
            <a:avLst/>
          </a:prstGeom>
        </p:spPr>
        <p:txBody>
          <a:bodyPr vert="horz" wrap="square" lIns="0" tIns="12700" rIns="0" bIns="0" rtlCol="0">
            <a:spAutoFit/>
          </a:bodyPr>
          <a:lstStyle/>
          <a:p>
            <a:pPr marL="12700">
              <a:spcBef>
                <a:spcPts val="100"/>
              </a:spcBef>
            </a:pPr>
            <a:r>
              <a:rPr lang="en-US" sz="4400" spc="-10" dirty="0" err="1">
                <a:solidFill>
                  <a:srgbClr val="FFFFFF"/>
                </a:solidFill>
                <a:cs typeface="Source Sans Pro Light"/>
              </a:rPr>
              <a:t>Chương</a:t>
            </a:r>
            <a:r>
              <a:rPr lang="en-US" sz="4400" spc="-10">
                <a:solidFill>
                  <a:srgbClr val="FFFFFF"/>
                </a:solidFill>
                <a:cs typeface="Source Sans Pro Light"/>
              </a:rPr>
              <a:t> 7. MÁY HỌC</a:t>
            </a:r>
            <a:endParaRPr sz="440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48141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Bước 1: Phân hoạch tập P ban đầu thành các tập P</a:t>
                </a:r>
                <a:r>
                  <a:rPr lang="en-US" sz="4000" kern="0" baseline="-25000"/>
                  <a:t>i</a:t>
                </a:r>
                <a:r>
                  <a:rPr lang="en-US" sz="4000" kern="0"/>
                  <a:t> sao cho tất cả các phần tử trong tất cả các tập Pi có</a:t>
                </a:r>
              </a:p>
              <a:p>
                <a:pPr marL="12065" marR="5080" algn="just">
                  <a:lnSpc>
                    <a:spcPct val="130000"/>
                  </a:lnSpc>
                </a:pPr>
                <a:r>
                  <a:rPr lang="en-US" sz="4000" kern="0"/>
                  <a:t>	 cùng thuộc tính mục tiêu.</a:t>
                </a:r>
              </a:p>
              <a:p>
                <a:pPr marL="12065" marR="5080" algn="just">
                  <a:lnSpc>
                    <a:spcPct val="130000"/>
                  </a:lnSpc>
                </a:pPr>
                <a14:m>
                  <m:oMath xmlns:m="http://schemas.openxmlformats.org/officeDocument/2006/math">
                    <m:r>
                      <a:rPr lang="en-US" sz="4000" b="0" i="1" kern="0" smtClean="0">
                        <a:latin typeface="Cambria Math" panose="02040503050406030204" pitchFamily="18" charset="0"/>
                      </a:rPr>
                      <m:t>𝑃</m:t>
                    </m:r>
                    <m:r>
                      <a:rPr lang="en-US" sz="4000" b="0" i="1" kern="0" smtClean="0">
                        <a:latin typeface="Cambria Math" panose="02040503050406030204" pitchFamily="18" charset="0"/>
                      </a:rPr>
                      <m:t>=</m:t>
                    </m:r>
                    <m:r>
                      <a:rPr lang="en-US" sz="4000" b="0" i="1" kern="0" smtClean="0">
                        <a:latin typeface="Cambria Math" panose="02040503050406030204" pitchFamily="18" charset="0"/>
                      </a:rPr>
                      <m:t>𝑃</m:t>
                    </m:r>
                    <m:r>
                      <a:rPr lang="en-US" sz="4000" b="0" i="1" kern="0" baseline="-25000" smtClean="0">
                        <a:latin typeface="Cambria Math" panose="02040503050406030204" pitchFamily="18" charset="0"/>
                      </a:rPr>
                      <m:t>1</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m:t>
                    </m:r>
                    <m:r>
                      <a:rPr lang="en-US" sz="4000" b="0" i="1" kern="0" baseline="-25000" smtClean="0">
                        <a:latin typeface="Cambria Math" panose="02040503050406030204" pitchFamily="18" charset="0"/>
                        <a:ea typeface="Cambria Math" panose="02040503050406030204" pitchFamily="18" charset="0"/>
                      </a:rPr>
                      <m:t>2</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𝑃𝑛</m:t>
                    </m:r>
                  </m:oMath>
                </a14:m>
                <a:r>
                  <a:rPr lang="en-US" sz="4000" kern="0" baseline="-25000"/>
                  <a:t> </a:t>
                </a:r>
                <a:r>
                  <a:rPr lang="en-US" sz="4000" kern="0"/>
                  <a:t>và</a:t>
                </a:r>
              </a:p>
              <a:p>
                <a:pPr marL="12065" marR="5080" algn="just">
                  <a:lnSpc>
                    <a:spcPct val="130000"/>
                  </a:lnSpc>
                </a:pPr>
                <a14:m>
                  <m:oMath xmlns:m="http://schemas.openxmlformats.org/officeDocument/2006/math">
                    <m:r>
                      <a:rPr lang="en-US" sz="400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𝑖</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𝑗</m:t>
                    </m:r>
                    <m:r>
                      <a:rPr lang="en-US" sz="4000" b="0" i="1" kern="0" smtClean="0">
                        <a:latin typeface="Cambria Math" panose="02040503050406030204" pitchFamily="18" charset="0"/>
                        <a:ea typeface="Cambria Math" panose="02040503050406030204" pitchFamily="18" charset="0"/>
                      </a:rPr>
                      <m:t>), </m:t>
                    </m:r>
                    <m:r>
                      <a:rPr lang="en-US" sz="4000" b="0" i="1" kern="0" smtClean="0">
                        <a:latin typeface="Cambria Math" panose="02040503050406030204" pitchFamily="18" charset="0"/>
                        <a:ea typeface="Cambria Math" panose="02040503050406030204" pitchFamily="18" charset="0"/>
                      </a:rPr>
                      <m:t>𝑖</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𝑗</m:t>
                    </m:r>
                    <m:r>
                      <a:rPr lang="en-US" sz="4000" b="0" i="1" kern="0" smtClean="0">
                        <a:latin typeface="Cambria Math" panose="02040503050406030204" pitchFamily="18" charset="0"/>
                        <a:ea typeface="Cambria Math" panose="02040503050406030204" pitchFamily="18" charset="0"/>
                      </a:rPr>
                      <m:t> </m:t>
                    </m:r>
                    <m:r>
                      <a:rPr lang="en-US" sz="4000" b="0" i="1" kern="0" smtClean="0">
                        <a:latin typeface="Cambria Math" panose="02040503050406030204" pitchFamily="18" charset="0"/>
                        <a:ea typeface="Cambria Math" panose="02040503050406030204" pitchFamily="18" charset="0"/>
                      </a:rPr>
                      <m:t>𝑡h</m:t>
                    </m:r>
                    <m:r>
                      <a:rPr lang="en-US" sz="4000" b="0" i="1" kern="0" smtClean="0">
                        <a:latin typeface="Cambria Math" panose="02040503050406030204" pitchFamily="18" charset="0"/>
                        <a:ea typeface="Cambria Math" panose="02040503050406030204" pitchFamily="18" charset="0"/>
                      </a:rPr>
                      <m:t>ì </m:t>
                    </m:r>
                    <m:d>
                      <m:dPr>
                        <m:ctrlPr>
                          <a:rPr lang="en-US" sz="4000" b="0" i="1" kern="0" smtClean="0">
                            <a:latin typeface="Cambria Math" panose="02040503050406030204" pitchFamily="18" charset="0"/>
                            <a:ea typeface="Cambria Math" panose="02040503050406030204" pitchFamily="18" charset="0"/>
                          </a:rPr>
                        </m:ctrlPr>
                      </m:dPr>
                      <m:e>
                        <m:r>
                          <a:rPr lang="en-US" sz="4000" b="0" i="1" kern="0" smtClean="0">
                            <a:latin typeface="Cambria Math" panose="02040503050406030204" pitchFamily="18" charset="0"/>
                            <a:ea typeface="Cambria Math" panose="02040503050406030204" pitchFamily="18" charset="0"/>
                          </a:rPr>
                          <m:t>𝑃</m:t>
                        </m:r>
                        <m:r>
                          <a:rPr lang="en-US" sz="4000" b="0" i="1" kern="0" baseline="-25000" smtClean="0">
                            <a:latin typeface="Cambria Math" panose="02040503050406030204" pitchFamily="18" charset="0"/>
                            <a:ea typeface="Cambria Math" panose="02040503050406030204" pitchFamily="18" charset="0"/>
                          </a:rPr>
                          <m:t>𝑖</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𝑃𝑗</m:t>
                        </m:r>
                      </m:e>
                    </m:d>
                    <m:r>
                      <a:rPr lang="en-US" sz="4000" b="0" i="1" kern="0" smtClean="0">
                        <a:latin typeface="Cambria Math" panose="02040503050406030204" pitchFamily="18" charset="0"/>
                        <a:ea typeface="Cambria Math" panose="02040503050406030204" pitchFamily="18" charset="0"/>
                      </a:rPr>
                      <m:t>=∅</m:t>
                    </m:r>
                  </m:oMath>
                </a14:m>
                <a:r>
                  <a:rPr lang="en-US" sz="4000" kern="0"/>
                  <a:t> và</a:t>
                </a:r>
              </a:p>
              <a:p>
                <a:pPr marL="12065" marR="5080" algn="just">
                  <a:lnSpc>
                    <a:spcPct val="130000"/>
                  </a:lnSpc>
                </a:pPr>
                <a14:m>
                  <m:oMathPara xmlns:m="http://schemas.openxmlformats.org/officeDocument/2006/math">
                    <m:oMathParaPr>
                      <m:jc m:val="left"/>
                    </m:oMathParaPr>
                    <m:oMath xmlns:m="http://schemas.openxmlformats.org/officeDocument/2006/math">
                      <m:r>
                        <a:rPr lang="en-US" sz="4000" i="1" kern="0" smtClean="0">
                          <a:latin typeface="Cambria Math" panose="02040503050406030204" pitchFamily="18" charset="0"/>
                          <a:ea typeface="Cambria Math" panose="02040503050406030204" pitchFamily="18" charset="0"/>
                        </a:rPr>
                        <m:t>∀</m:t>
                      </m:r>
                      <m:d>
                        <m:dPr>
                          <m:ctrlPr>
                            <a:rPr lang="en-US" sz="4000" b="0" i="1" kern="0" smtClean="0">
                              <a:latin typeface="Cambria Math" panose="02040503050406030204" pitchFamily="18" charset="0"/>
                              <a:ea typeface="Cambria Math" panose="02040503050406030204" pitchFamily="18" charset="0"/>
                            </a:rPr>
                          </m:ctrlPr>
                        </m:dPr>
                        <m:e>
                          <m:r>
                            <a:rPr lang="en-US" sz="4000" b="0" i="1" kern="0" smtClean="0">
                              <a:latin typeface="Cambria Math" panose="02040503050406030204" pitchFamily="18" charset="0"/>
                              <a:ea typeface="Cambria Math" panose="02040503050406030204" pitchFamily="18" charset="0"/>
                            </a:rPr>
                            <m:t>𝑖</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𝑘</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𝑙</m:t>
                          </m:r>
                        </m:e>
                      </m:d>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𝑃𝑘</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𝑃𝑖</m:t>
                      </m:r>
                      <m:r>
                        <a:rPr lang="en-US" sz="4000" b="0" i="1" kern="0" smtClean="0">
                          <a:latin typeface="Cambria Math" panose="02040503050406030204" pitchFamily="18" charset="0"/>
                          <a:ea typeface="Cambria Math" panose="02040503050406030204" pitchFamily="18" charset="0"/>
                        </a:rPr>
                        <m:t> </m:t>
                      </m:r>
                      <m:r>
                        <a:rPr lang="en-US" sz="4000" b="0" i="1" kern="0" smtClean="0">
                          <a:latin typeface="Cambria Math" panose="02040503050406030204" pitchFamily="18" charset="0"/>
                          <a:ea typeface="Cambria Math" panose="02040503050406030204" pitchFamily="18" charset="0"/>
                        </a:rPr>
                        <m:t>𝑣</m:t>
                      </m:r>
                      <m:r>
                        <a:rPr lang="en-US" sz="4000" b="0" i="1" kern="0" smtClean="0">
                          <a:latin typeface="Cambria Math" panose="02040503050406030204" pitchFamily="18" charset="0"/>
                          <a:ea typeface="Cambria Math" panose="02040503050406030204" pitchFamily="18" charset="0"/>
                        </a:rPr>
                        <m:t>à </m:t>
                      </m:r>
                      <m:r>
                        <a:rPr lang="en-US" sz="4000" b="0" i="1" kern="0" smtClean="0">
                          <a:latin typeface="Cambria Math" panose="02040503050406030204" pitchFamily="18" charset="0"/>
                          <a:ea typeface="Cambria Math" panose="02040503050406030204" pitchFamily="18" charset="0"/>
                        </a:rPr>
                        <m:t>𝑃𝑙</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𝑃𝑖</m:t>
                      </m:r>
                      <m:r>
                        <a:rPr lang="en-US" sz="4000" b="0" i="1" kern="0" smtClean="0">
                          <a:latin typeface="Cambria Math" panose="02040503050406030204" pitchFamily="18" charset="0"/>
                          <a:ea typeface="Cambria Math" panose="02040503050406030204" pitchFamily="18" charset="0"/>
                        </a:rPr>
                        <m:t> </m:t>
                      </m:r>
                      <m:r>
                        <a:rPr lang="en-US" sz="4000" b="0" i="1" kern="0" smtClean="0">
                          <a:latin typeface="Cambria Math" panose="02040503050406030204" pitchFamily="18" charset="0"/>
                          <a:ea typeface="Cambria Math" panose="02040503050406030204" pitchFamily="18" charset="0"/>
                        </a:rPr>
                        <m:t>𝑡h</m:t>
                      </m:r>
                      <m:r>
                        <a:rPr lang="en-US" sz="4000" b="0" i="1" kern="0" smtClean="0">
                          <a:latin typeface="Cambria Math" panose="02040503050406030204" pitchFamily="18" charset="0"/>
                          <a:ea typeface="Cambria Math" panose="02040503050406030204" pitchFamily="18" charset="0"/>
                        </a:rPr>
                        <m:t>ì </m:t>
                      </m:r>
                      <m:r>
                        <a:rPr lang="en-US" sz="4000" b="0" i="1" kern="0" smtClean="0">
                          <a:latin typeface="Cambria Math" panose="02040503050406030204" pitchFamily="18" charset="0"/>
                          <a:ea typeface="Cambria Math" panose="02040503050406030204" pitchFamily="18" charset="0"/>
                        </a:rPr>
                        <m:t>𝑓</m:t>
                      </m:r>
                      <m:d>
                        <m:dPr>
                          <m:ctrlPr>
                            <a:rPr lang="en-US" sz="4000" b="0" i="1" kern="0" smtClean="0">
                              <a:latin typeface="Cambria Math" panose="02040503050406030204" pitchFamily="18" charset="0"/>
                              <a:ea typeface="Cambria Math" panose="02040503050406030204" pitchFamily="18" charset="0"/>
                            </a:rPr>
                          </m:ctrlPr>
                        </m:dPr>
                        <m:e>
                          <m:r>
                            <a:rPr lang="en-US" sz="4000" b="0" i="1" kern="0" smtClean="0">
                              <a:latin typeface="Cambria Math" panose="02040503050406030204" pitchFamily="18" charset="0"/>
                              <a:ea typeface="Cambria Math" panose="02040503050406030204" pitchFamily="18" charset="0"/>
                            </a:rPr>
                            <m:t>𝑃</m:t>
                          </m:r>
                          <m:r>
                            <a:rPr lang="en-US" sz="4000" b="0" i="1" kern="0" baseline="-25000" smtClean="0">
                              <a:latin typeface="Cambria Math" panose="02040503050406030204" pitchFamily="18" charset="0"/>
                              <a:ea typeface="Cambria Math" panose="02040503050406030204" pitchFamily="18" charset="0"/>
                            </a:rPr>
                            <m:t>𝑘</m:t>
                          </m:r>
                        </m:e>
                      </m:d>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𝑓</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𝑃𝑙</m:t>
                      </m:r>
                      <m:r>
                        <a:rPr lang="en-US" sz="4000" b="0" i="1" kern="0" smtClean="0">
                          <a:latin typeface="Cambria Math" panose="02040503050406030204" pitchFamily="18" charset="0"/>
                          <a:ea typeface="Cambria Math" panose="02040503050406030204" pitchFamily="18" charset="0"/>
                        </a:rPr>
                        <m:t>)</m:t>
                      </m:r>
                    </m:oMath>
                  </m:oMathPara>
                </a14:m>
                <a:endParaRPr lang="en-US" sz="400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4814138"/>
              </a:xfrm>
              <a:prstGeom prst="rect">
                <a:avLst/>
              </a:prstGeom>
              <a:blipFill>
                <a:blip r:embed="rId3"/>
                <a:stretch>
                  <a:fillRect l="-1622" t="-506" r="-176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671146954"/>
              </p:ext>
            </p:extLst>
          </p:nvPr>
        </p:nvGraphicFramePr>
        <p:xfrm>
          <a:off x="11163420" y="3245762"/>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9084936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87703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a:t>
                </a:r>
                <a14:m>
                  <m:oMath xmlns:m="http://schemas.openxmlformats.org/officeDocument/2006/math">
                    <m:sSub>
                      <m:sSubPr>
                        <m:ctrlPr>
                          <a:rPr lang="en-US" sz="4000" i="1" kern="0">
                            <a:latin typeface="Cambria Math" panose="02040503050406030204" pitchFamily="18" charset="0"/>
                            <a:cs typeface="Source Sans Pro Light"/>
                          </a:rPr>
                        </m:ctrlPr>
                      </m:sSubPr>
                      <m:e>
                        <m:r>
                          <a:rPr lang="en-US" sz="4000" i="1" kern="0">
                            <a:latin typeface="Cambria Math" panose="02040503050406030204" pitchFamily="18" charset="0"/>
                            <a:cs typeface="Source Sans Pro Light"/>
                          </a:rPr>
                          <m:t>𝑋</m:t>
                        </m:r>
                      </m:e>
                      <m:sub>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𝑀</m:t>
                        </m:r>
                        <m:r>
                          <a:rPr lang="en-US" sz="4000" b="0" i="1" kern="0">
                            <a:latin typeface="Cambria Math" panose="02040503050406030204" pitchFamily="18" charset="0"/>
                            <a:cs typeface="Source Sans Pro Light"/>
                          </a:rPr>
                          <m:t>â</m:t>
                        </m:r>
                        <m:r>
                          <a:rPr lang="en-US" sz="4000" b="0" i="1" kern="0">
                            <a:latin typeface="Cambria Math" panose="02040503050406030204" pitchFamily="18" charset="0"/>
                            <a:cs typeface="Source Sans Pro Light"/>
                          </a:rPr>
                          <m:t>𝑦</m:t>
                        </m:r>
                        <m:r>
                          <a:rPr lang="en-US" sz="4000" i="1" kern="0">
                            <a:latin typeface="Cambria Math" panose="02040503050406030204" pitchFamily="18" charset="0"/>
                            <a:cs typeface="Source Sans Pro Light"/>
                          </a:rPr>
                          <m:t>=í</m:t>
                        </m:r>
                        <m:r>
                          <m:rPr>
                            <m:sty m:val="p"/>
                          </m:rPr>
                          <a:rPr lang="en-US" sz="4000" i="1" kern="0">
                            <a:latin typeface="Cambria Math" panose="02040503050406030204" pitchFamily="18" charset="0"/>
                            <a:cs typeface="Source Sans Pro Light"/>
                          </a:rPr>
                          <m:t>t</m:t>
                        </m:r>
                        <m:r>
                          <a:rPr lang="en-US" sz="4000" i="1" kern="0">
                            <a:latin typeface="Cambria Math" panose="02040503050406030204" pitchFamily="18" charset="0"/>
                            <a:cs typeface="Source Sans Pro Light"/>
                          </a:rPr>
                          <m:t>, Á</m:t>
                        </m:r>
                        <m:r>
                          <m:rPr>
                            <m:sty m:val="p"/>
                          </m:rPr>
                          <a:rPr lang="en-US" sz="4000" i="1" kern="0">
                            <a:latin typeface="Cambria Math" panose="02040503050406030204" pitchFamily="18" charset="0"/>
                            <a:cs typeface="Source Sans Pro Light"/>
                          </a:rPr>
                          <m:t>p</m:t>
                        </m:r>
                        <m:r>
                          <a:rPr lang="en-US" sz="4000" b="0" i="1" kern="0">
                            <a:latin typeface="Cambria Math" panose="02040503050406030204" pitchFamily="18" charset="0"/>
                            <a:cs typeface="Source Sans Pro Light"/>
                          </a:rPr>
                          <m:t> </m:t>
                        </m:r>
                        <m:r>
                          <a:rPr lang="en-US" sz="4000" b="0" i="1" kern="0">
                            <a:latin typeface="Cambria Math" panose="02040503050406030204" pitchFamily="18" charset="0"/>
                            <a:cs typeface="Source Sans Pro Light"/>
                          </a:rPr>
                          <m:t>𝑠𝑢</m:t>
                        </m:r>
                        <m:r>
                          <a:rPr lang="en-US" sz="4000" b="0" i="1" kern="0">
                            <a:latin typeface="Cambria Math" panose="02040503050406030204" pitchFamily="18" charset="0"/>
                            <a:cs typeface="Source Sans Pro Light"/>
                          </a:rPr>
                          <m:t>ấ</m:t>
                        </m:r>
                        <m:r>
                          <m:rPr>
                            <m:sty m:val="p"/>
                          </m:rPr>
                          <a:rPr lang="en-US" sz="4000" b="0" i="1" kern="0">
                            <a:latin typeface="Cambria Math" panose="02040503050406030204" pitchFamily="18" charset="0"/>
                            <a:cs typeface="Source Sans Pro Light"/>
                          </a:rPr>
                          <m:t>t</m:t>
                        </m:r>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𝑡h</m:t>
                        </m:r>
                        <m:r>
                          <a:rPr lang="en-US" sz="4000" b="0" i="1" kern="0">
                            <a:latin typeface="Cambria Math" panose="02040503050406030204" pitchFamily="18" charset="0"/>
                            <a:cs typeface="Source Sans Pro Light"/>
                          </a:rPr>
                          <m:t>ấ</m:t>
                        </m:r>
                        <m:r>
                          <m:rPr>
                            <m:sty m:val="p"/>
                          </m:rPr>
                          <a:rPr lang="en-US" sz="4000" b="0" i="1" kern="0">
                            <a:latin typeface="Cambria Math" panose="02040503050406030204" pitchFamily="18" charset="0"/>
                            <a:cs typeface="Source Sans Pro Light"/>
                          </a:rPr>
                          <m:t>p</m:t>
                        </m:r>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𝐺𝑖</m:t>
                        </m:r>
                        <m:r>
                          <a:rPr lang="en-US" sz="4000" b="0" i="1" kern="0">
                            <a:latin typeface="Cambria Math" panose="02040503050406030204" pitchFamily="18" charset="0"/>
                            <a:cs typeface="Source Sans Pro Light"/>
                          </a:rPr>
                          <m:t>ó=</m:t>
                        </m:r>
                        <m:r>
                          <a:rPr lang="en-US" sz="4000" b="0" i="1" kern="0">
                            <a:latin typeface="Cambria Math" panose="02040503050406030204" pitchFamily="18" charset="0"/>
                            <a:cs typeface="Source Sans Pro Light"/>
                          </a:rPr>
                          <m:t>𝑛𝑎𝑚</m:t>
                        </m:r>
                        <m:r>
                          <a:rPr lang="en-US" sz="4000" i="1" kern="0">
                            <a:latin typeface="Cambria Math" panose="02040503050406030204" pitchFamily="18" charset="0"/>
                            <a:cs typeface="Source Sans Pro Light"/>
                          </a:rPr>
                          <m:t>)</m:t>
                        </m:r>
                      </m:sub>
                    </m:sSub>
                  </m:oMath>
                </a14:m>
                <a:r>
                  <a:rPr lang="en-US" sz="4000" kern="0">
                    <a:cs typeface="Source Sans Pro Light"/>
                  </a:rPr>
                  <a:t>?</a:t>
                </a:r>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877035"/>
              </a:xfrm>
              <a:prstGeom prst="rect">
                <a:avLst/>
              </a:prstGeom>
              <a:blipFill>
                <a:blip r:embed="rId3"/>
                <a:stretch>
                  <a:fillRect l="-1575" b="-24638"/>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extLst>
              <p:ext uri="{D42A27DB-BD31-4B8C-83A1-F6EECF244321}">
                <p14:modId xmlns:p14="http://schemas.microsoft.com/office/powerpoint/2010/main" val="3129535955"/>
              </p:ext>
            </p:extLst>
          </p:nvPr>
        </p:nvGraphicFramePr>
        <p:xfrm>
          <a:off x="11860864" y="3501154"/>
          <a:ext cx="6580188" cy="4217937"/>
        </p:xfrm>
        <a:graphic>
          <a:graphicData uri="http://schemas.openxmlformats.org/drawingml/2006/table">
            <a:tbl>
              <a:tblPr>
                <a:tableStyleId>{BDBED569-4797-4DF1-A0F4-6AAB3CD982D8}</a:tableStyleId>
              </a:tblPr>
              <a:tblGrid>
                <a:gridCol w="1585913">
                  <a:extLst>
                    <a:ext uri="{9D8B030D-6E8A-4147-A177-3AD203B41FA5}">
                      <a16:colId xmlns:a16="http://schemas.microsoft.com/office/drawing/2014/main" val="1170831559"/>
                    </a:ext>
                  </a:extLst>
                </a:gridCol>
                <a:gridCol w="879475">
                  <a:extLst>
                    <a:ext uri="{9D8B030D-6E8A-4147-A177-3AD203B41FA5}">
                      <a16:colId xmlns:a16="http://schemas.microsoft.com/office/drawing/2014/main" val="1276850152"/>
                    </a:ext>
                  </a:extLst>
                </a:gridCol>
                <a:gridCol w="1584325">
                  <a:extLst>
                    <a:ext uri="{9D8B030D-6E8A-4147-A177-3AD203B41FA5}">
                      <a16:colId xmlns:a16="http://schemas.microsoft.com/office/drawing/2014/main" val="646984356"/>
                    </a:ext>
                  </a:extLst>
                </a:gridCol>
                <a:gridCol w="777875">
                  <a:extLst>
                    <a:ext uri="{9D8B030D-6E8A-4147-A177-3AD203B41FA5}">
                      <a16:colId xmlns:a16="http://schemas.microsoft.com/office/drawing/2014/main" val="1316468677"/>
                    </a:ext>
                  </a:extLst>
                </a:gridCol>
                <a:gridCol w="1752600">
                  <a:extLst>
                    <a:ext uri="{9D8B030D-6E8A-4147-A177-3AD203B41FA5}">
                      <a16:colId xmlns:a16="http://schemas.microsoft.com/office/drawing/2014/main" val="2752626751"/>
                    </a:ext>
                  </a:extLst>
                </a:gridCol>
              </a:tblGrid>
              <a:tr h="506844">
                <a:tc>
                  <a:txBody>
                    <a:bodyPr/>
                    <a:lstStyle/>
                    <a:p>
                      <a:pPr algn="ctr" fontAlgn="b"/>
                      <a:r>
                        <a:rPr lang="vi-VN" sz="2400" b="1" u="none" strike="noStrike">
                          <a:effectLst/>
                        </a:rPr>
                        <a:t>Đối tượng</a:t>
                      </a:r>
                      <a:endParaRPr lang="vi-VN" sz="2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a:effectLst/>
                        </a:rPr>
                        <a:t>Mây</a:t>
                      </a:r>
                      <a:endParaRPr lang="en-US" sz="2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a:effectLst/>
                        </a:rPr>
                        <a:t>Áp suất</a:t>
                      </a:r>
                      <a:endParaRPr lang="en-US" sz="2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a:effectLst/>
                        </a:rPr>
                        <a:t>Gió</a:t>
                      </a:r>
                      <a:endParaRPr lang="en-US" sz="2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a:effectLst/>
                        </a:rPr>
                        <a:t>Kết quả</a:t>
                      </a:r>
                      <a:endParaRPr lang="en-US" sz="2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506844">
                <a:tc>
                  <a:txBody>
                    <a:bodyPr/>
                    <a:lstStyle/>
                    <a:p>
                      <a:pPr algn="ctr" fontAlgn="b"/>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ít</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cao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Không 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392291">
                <a:tc>
                  <a:txBody>
                    <a:bodyPr/>
                    <a:lstStyle/>
                    <a:p>
                      <a:pPr algn="ctr" fontAlgn="b"/>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cao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506844">
                <a:tc>
                  <a:txBody>
                    <a:bodyPr/>
                    <a:lstStyle/>
                    <a:p>
                      <a:pPr algn="ctr" fontAlgn="b"/>
                      <a:r>
                        <a:rPr lang="en-US" sz="2400" u="none" strike="noStrike">
                          <a:effectLst/>
                        </a:rPr>
                        <a:t>3</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ít</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thấp</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Không 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392291">
                <a:tc>
                  <a:txBody>
                    <a:bodyPr/>
                    <a:lstStyle/>
                    <a:p>
                      <a:pPr algn="ctr" fontAlgn="b"/>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thấp</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506844">
                <a:tc>
                  <a:txBody>
                    <a:bodyPr/>
                    <a:lstStyle/>
                    <a:p>
                      <a:pPr algn="ctr" fontAlgn="b"/>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trung bình</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506844">
                <a:tc>
                  <a:txBody>
                    <a:bodyPr/>
                    <a:lstStyle/>
                    <a:p>
                      <a:pPr algn="ctr" fontAlgn="b"/>
                      <a:r>
                        <a:rPr lang="en-US" sz="2400" u="none" strike="noStrike">
                          <a:effectLst/>
                        </a:rPr>
                        <a:t>6</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ít</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cao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Nam</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Không 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392291">
                <a:tc>
                  <a:txBody>
                    <a:bodyPr/>
                    <a:lstStyle/>
                    <a:p>
                      <a:pPr algn="ctr" fontAlgn="b"/>
                      <a:r>
                        <a:rPr lang="en-US" sz="2400" u="none" strike="noStrike">
                          <a:effectLst/>
                        </a:rPr>
                        <a:t>7</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cao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Nam</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506844">
                <a:tc>
                  <a:txBody>
                    <a:bodyPr/>
                    <a:lstStyle/>
                    <a:p>
                      <a:pPr algn="ctr" fontAlgn="b"/>
                      <a:r>
                        <a:rPr lang="en-US" sz="2400" u="none" strike="noStrike">
                          <a:effectLst/>
                        </a:rPr>
                        <a:t>8</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thấp</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Nam</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Không 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7D391E1-063C-272F-836F-514EFC376C08}"/>
                  </a:ext>
                </a:extLst>
              </p:cNvPr>
              <p:cNvSpPr txBox="1"/>
              <p:nvPr/>
            </p:nvSpPr>
            <p:spPr>
              <a:xfrm>
                <a:off x="1275556" y="3386986"/>
                <a:ext cx="8229599" cy="745525"/>
              </a:xfrm>
              <a:prstGeom prst="rect">
                <a:avLst/>
              </a:prstGeom>
              <a:noFill/>
            </p:spPr>
            <p:txBody>
              <a:bodyPr wrap="square">
                <a:spAutoFit/>
              </a:bodyPr>
              <a:lstStyle/>
              <a:p>
                <a:r>
                  <a:rPr lang="en-US" sz="3600" kern="0"/>
                  <a:t>Bước 2: tính </a:t>
                </a: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oMath>
                </a14:m>
                <a:endParaRPr lang="en-VN" sz="3600"/>
              </a:p>
            </p:txBody>
          </p:sp>
        </mc:Choice>
        <mc:Fallback xmlns="">
          <p:sp>
            <p:nvSpPr>
              <p:cNvPr id="8" name="TextBox 7">
                <a:extLst>
                  <a:ext uri="{FF2B5EF4-FFF2-40B4-BE49-F238E27FC236}">
                    <a16:creationId xmlns:a16="http://schemas.microsoft.com/office/drawing/2014/main" id="{67D391E1-063C-272F-836F-514EFC376C08}"/>
                  </a:ext>
                </a:extLst>
              </p:cNvPr>
              <p:cNvSpPr txBox="1">
                <a:spLocks noRot="1" noChangeAspect="1" noMove="1" noResize="1" noEditPoints="1" noAdjustHandles="1" noChangeArrowheads="1" noChangeShapeType="1" noTextEdit="1"/>
              </p:cNvSpPr>
              <p:nvPr/>
            </p:nvSpPr>
            <p:spPr>
              <a:xfrm>
                <a:off x="1275556" y="3386986"/>
                <a:ext cx="8229599" cy="745525"/>
              </a:xfrm>
              <a:prstGeom prst="rect">
                <a:avLst/>
              </a:prstGeom>
              <a:blipFill>
                <a:blip r:embed="rId4"/>
                <a:stretch>
                  <a:fillRect l="-2311" t="-148333" b="-231667"/>
                </a:stretch>
              </a:blipFill>
            </p:spPr>
            <p:txBody>
              <a:bodyPr/>
              <a:lstStyle/>
              <a:p>
                <a:r>
                  <a:rPr lang="en-VN">
                    <a:noFill/>
                  </a:rPr>
                  <a:t> </a:t>
                </a:r>
              </a:p>
            </p:txBody>
          </p:sp>
        </mc:Fallback>
      </mc:AlternateContent>
      <p:graphicFrame>
        <p:nvGraphicFramePr>
          <p:cNvPr id="9" name="Table 8">
            <a:extLst>
              <a:ext uri="{FF2B5EF4-FFF2-40B4-BE49-F238E27FC236}">
                <a16:creationId xmlns:a16="http://schemas.microsoft.com/office/drawing/2014/main" id="{8ED6A22E-A2B0-FE00-28B5-BC31D41D6C79}"/>
              </a:ext>
            </a:extLst>
          </p:cNvPr>
          <p:cNvGraphicFramePr>
            <a:graphicFrameLocks noGrp="1"/>
          </p:cNvGraphicFramePr>
          <p:nvPr>
            <p:extLst>
              <p:ext uri="{D42A27DB-BD31-4B8C-83A1-F6EECF244321}">
                <p14:modId xmlns:p14="http://schemas.microsoft.com/office/powerpoint/2010/main" val="3982167384"/>
              </p:ext>
            </p:extLst>
          </p:nvPr>
        </p:nvGraphicFramePr>
        <p:xfrm>
          <a:off x="1470864" y="4267562"/>
          <a:ext cx="8034291" cy="155772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Mây</a:t>
                      </a:r>
                    </a:p>
                  </a:txBody>
                  <a:tcPr/>
                </a:tc>
                <a:tc>
                  <a:txBody>
                    <a:bodyPr/>
                    <a:lstStyle/>
                    <a:p>
                      <a:pPr algn="ctr"/>
                      <a:r>
                        <a:rPr lang="en-VN"/>
                        <a:t>Không mưa</a:t>
                      </a:r>
                    </a:p>
                  </a:txBody>
                  <a:tcPr/>
                </a:tc>
                <a:tc>
                  <a:txBody>
                    <a:bodyPr/>
                    <a:lstStyle/>
                    <a:p>
                      <a:pPr algn="ctr"/>
                      <a:r>
                        <a:rPr lang="en-VN"/>
                        <a:t>Mưa</a:t>
                      </a:r>
                    </a:p>
                  </a:txBody>
                  <a:tcPr/>
                </a:tc>
                <a:extLst>
                  <a:ext uri="{0D108BD9-81ED-4DB2-BD59-A6C34878D82A}">
                    <a16:rowId xmlns:a16="http://schemas.microsoft.com/office/drawing/2014/main" val="3898370816"/>
                  </a:ext>
                </a:extLst>
              </a:tr>
              <a:tr h="370840">
                <a:tc>
                  <a:txBody>
                    <a:bodyPr/>
                    <a:lstStyle/>
                    <a:p>
                      <a:pPr algn="ctr"/>
                      <a:r>
                        <a:rPr lang="en-VN"/>
                        <a:t>ít</a:t>
                      </a:r>
                    </a:p>
                  </a:txBody>
                  <a:tcPr/>
                </a:tc>
                <a:tc>
                  <a:txBody>
                    <a:bodyPr/>
                    <a:lstStyle/>
                    <a:p>
                      <a:pPr algn="ctr"/>
                      <a:r>
                        <a:rPr lang="en-VN"/>
                        <a:t>3/4</a:t>
                      </a:r>
                    </a:p>
                  </a:txBody>
                  <a:tcPr/>
                </a:tc>
                <a:tc>
                  <a:txBody>
                    <a:bodyPr/>
                    <a:lstStyle/>
                    <a:p>
                      <a:pPr algn="ctr"/>
                      <a:r>
                        <a:rPr lang="en-VN">
                          <a:highlight>
                            <a:srgbClr val="FFFF00"/>
                          </a:highlight>
                        </a:rPr>
                        <a:t>0/4</a:t>
                      </a:r>
                    </a:p>
                  </a:txBody>
                  <a:tcPr/>
                </a:tc>
                <a:extLst>
                  <a:ext uri="{0D108BD9-81ED-4DB2-BD59-A6C34878D82A}">
                    <a16:rowId xmlns:a16="http://schemas.microsoft.com/office/drawing/2014/main" val="3915663710"/>
                  </a:ext>
                </a:extLst>
              </a:tr>
              <a:tr h="370840">
                <a:tc>
                  <a:txBody>
                    <a:bodyPr/>
                    <a:lstStyle/>
                    <a:p>
                      <a:pPr algn="ctr"/>
                      <a:r>
                        <a:rPr lang="en-VN"/>
                        <a:t>nhiều</a:t>
                      </a:r>
                    </a:p>
                  </a:txBody>
                  <a:tcPr/>
                </a:tc>
                <a:tc>
                  <a:txBody>
                    <a:bodyPr/>
                    <a:lstStyle/>
                    <a:p>
                      <a:pPr algn="ctr"/>
                      <a:r>
                        <a:rPr lang="en-VN"/>
                        <a:t>1/4</a:t>
                      </a:r>
                    </a:p>
                  </a:txBody>
                  <a:tcPr/>
                </a:tc>
                <a:tc>
                  <a:txBody>
                    <a:bodyPr/>
                    <a:lstStyle/>
                    <a:p>
                      <a:pPr algn="ctr"/>
                      <a:r>
                        <a:rPr lang="en-VN"/>
                        <a:t>4/4</a:t>
                      </a:r>
                    </a:p>
                  </a:txBody>
                  <a:tcPr/>
                </a:tc>
                <a:extLst>
                  <a:ext uri="{0D108BD9-81ED-4DB2-BD59-A6C34878D82A}">
                    <a16:rowId xmlns:a16="http://schemas.microsoft.com/office/drawing/2014/main" val="3904408098"/>
                  </a:ext>
                </a:extLst>
              </a:tr>
            </a:tbl>
          </a:graphicData>
        </a:graphic>
      </p:graphicFrame>
      <p:graphicFrame>
        <p:nvGraphicFramePr>
          <p:cNvPr id="10" name="Table 9">
            <a:extLst>
              <a:ext uri="{FF2B5EF4-FFF2-40B4-BE49-F238E27FC236}">
                <a16:creationId xmlns:a16="http://schemas.microsoft.com/office/drawing/2014/main" id="{D62D96F0-3CD7-ECA3-2D59-037CDC82AD08}"/>
              </a:ext>
            </a:extLst>
          </p:cNvPr>
          <p:cNvGraphicFramePr>
            <a:graphicFrameLocks noGrp="1"/>
          </p:cNvGraphicFramePr>
          <p:nvPr>
            <p:extLst>
              <p:ext uri="{D42A27DB-BD31-4B8C-83A1-F6EECF244321}">
                <p14:modId xmlns:p14="http://schemas.microsoft.com/office/powerpoint/2010/main" val="4053679841"/>
              </p:ext>
            </p:extLst>
          </p:nvPr>
        </p:nvGraphicFramePr>
        <p:xfrm>
          <a:off x="1473432" y="6161371"/>
          <a:ext cx="8034291" cy="207696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Áp suất</a:t>
                      </a:r>
                    </a:p>
                  </a:txBody>
                  <a:tcPr/>
                </a:tc>
                <a:tc>
                  <a:txBody>
                    <a:bodyPr/>
                    <a:lstStyle/>
                    <a:p>
                      <a:pPr algn="ctr"/>
                      <a:r>
                        <a:rPr lang="en-VN"/>
                        <a:t>Không mưa</a:t>
                      </a:r>
                    </a:p>
                  </a:txBody>
                  <a:tcPr/>
                </a:tc>
                <a:tc>
                  <a:txBody>
                    <a:bodyPr/>
                    <a:lstStyle/>
                    <a:p>
                      <a:pPr algn="ctr"/>
                      <a:r>
                        <a:rPr lang="en-VN"/>
                        <a:t>Mưa</a:t>
                      </a:r>
                    </a:p>
                  </a:txBody>
                  <a:tcPr/>
                </a:tc>
                <a:extLst>
                  <a:ext uri="{0D108BD9-81ED-4DB2-BD59-A6C34878D82A}">
                    <a16:rowId xmlns:a16="http://schemas.microsoft.com/office/drawing/2014/main" val="3898370816"/>
                  </a:ext>
                </a:extLst>
              </a:tr>
              <a:tr h="370840">
                <a:tc>
                  <a:txBody>
                    <a:bodyPr/>
                    <a:lstStyle/>
                    <a:p>
                      <a:pPr algn="ctr"/>
                      <a:r>
                        <a:rPr lang="en-VN"/>
                        <a:t>cao</a:t>
                      </a:r>
                    </a:p>
                  </a:txBody>
                  <a:tcPr/>
                </a:tc>
                <a:tc>
                  <a:txBody>
                    <a:bodyPr/>
                    <a:lstStyle/>
                    <a:p>
                      <a:pPr algn="ctr"/>
                      <a:r>
                        <a:rPr lang="en-VN"/>
                        <a:t>2/4</a:t>
                      </a:r>
                    </a:p>
                  </a:txBody>
                  <a:tcPr/>
                </a:tc>
                <a:tc>
                  <a:txBody>
                    <a:bodyPr/>
                    <a:lstStyle/>
                    <a:p>
                      <a:pPr algn="ctr"/>
                      <a:r>
                        <a:rPr lang="en-VN"/>
                        <a:t>2/4</a:t>
                      </a:r>
                    </a:p>
                  </a:txBody>
                  <a:tcPr/>
                </a:tc>
                <a:extLst>
                  <a:ext uri="{0D108BD9-81ED-4DB2-BD59-A6C34878D82A}">
                    <a16:rowId xmlns:a16="http://schemas.microsoft.com/office/drawing/2014/main" val="3915663710"/>
                  </a:ext>
                </a:extLst>
              </a:tr>
              <a:tr h="370840">
                <a:tc>
                  <a:txBody>
                    <a:bodyPr/>
                    <a:lstStyle/>
                    <a:p>
                      <a:pPr algn="ctr"/>
                      <a:r>
                        <a:rPr lang="en-VN"/>
                        <a:t>thấp</a:t>
                      </a:r>
                    </a:p>
                  </a:txBody>
                  <a:tcPr/>
                </a:tc>
                <a:tc>
                  <a:txBody>
                    <a:bodyPr/>
                    <a:lstStyle/>
                    <a:p>
                      <a:pPr algn="ctr"/>
                      <a:r>
                        <a:rPr lang="en-VN"/>
                        <a:t>2/4</a:t>
                      </a:r>
                    </a:p>
                  </a:txBody>
                  <a:tcPr/>
                </a:tc>
                <a:tc>
                  <a:txBody>
                    <a:bodyPr/>
                    <a:lstStyle/>
                    <a:p>
                      <a:pPr algn="ctr"/>
                      <a:r>
                        <a:rPr lang="en-VN"/>
                        <a:t>1/4</a:t>
                      </a:r>
                    </a:p>
                  </a:txBody>
                  <a:tcPr/>
                </a:tc>
                <a:extLst>
                  <a:ext uri="{0D108BD9-81ED-4DB2-BD59-A6C34878D82A}">
                    <a16:rowId xmlns:a16="http://schemas.microsoft.com/office/drawing/2014/main" val="3904408098"/>
                  </a:ext>
                </a:extLst>
              </a:tr>
              <a:tr h="370840">
                <a:tc>
                  <a:txBody>
                    <a:bodyPr/>
                    <a:lstStyle/>
                    <a:p>
                      <a:pPr algn="ctr"/>
                      <a:r>
                        <a:rPr lang="en-US"/>
                        <a:t>t</a:t>
                      </a:r>
                      <a:r>
                        <a:rPr lang="en-VN"/>
                        <a:t>rung bình</a:t>
                      </a:r>
                    </a:p>
                  </a:txBody>
                  <a:tcPr/>
                </a:tc>
                <a:tc>
                  <a:txBody>
                    <a:bodyPr/>
                    <a:lstStyle/>
                    <a:p>
                      <a:pPr algn="ctr"/>
                      <a:r>
                        <a:rPr lang="en-VN"/>
                        <a:t>0/4</a:t>
                      </a:r>
                    </a:p>
                  </a:txBody>
                  <a:tcPr/>
                </a:tc>
                <a:tc>
                  <a:txBody>
                    <a:bodyPr/>
                    <a:lstStyle/>
                    <a:p>
                      <a:pPr algn="ctr"/>
                      <a:r>
                        <a:rPr lang="en-VN"/>
                        <a:t>1/4</a:t>
                      </a:r>
                    </a:p>
                  </a:txBody>
                  <a:tcPr/>
                </a:tc>
                <a:extLst>
                  <a:ext uri="{0D108BD9-81ED-4DB2-BD59-A6C34878D82A}">
                    <a16:rowId xmlns:a16="http://schemas.microsoft.com/office/drawing/2014/main" val="3546152743"/>
                  </a:ext>
                </a:extLst>
              </a:tr>
            </a:tbl>
          </a:graphicData>
        </a:graphic>
      </p:graphicFrame>
      <p:graphicFrame>
        <p:nvGraphicFramePr>
          <p:cNvPr id="11" name="Table 10">
            <a:extLst>
              <a:ext uri="{FF2B5EF4-FFF2-40B4-BE49-F238E27FC236}">
                <a16:creationId xmlns:a16="http://schemas.microsoft.com/office/drawing/2014/main" id="{063BD5BB-CFDB-85C3-EDC7-5011126B6C4A}"/>
              </a:ext>
            </a:extLst>
          </p:cNvPr>
          <p:cNvGraphicFramePr>
            <a:graphicFrameLocks noGrp="1"/>
          </p:cNvGraphicFramePr>
          <p:nvPr>
            <p:extLst>
              <p:ext uri="{D42A27DB-BD31-4B8C-83A1-F6EECF244321}">
                <p14:modId xmlns:p14="http://schemas.microsoft.com/office/powerpoint/2010/main" val="1637821926"/>
              </p:ext>
            </p:extLst>
          </p:nvPr>
        </p:nvGraphicFramePr>
        <p:xfrm>
          <a:off x="1477914" y="8530102"/>
          <a:ext cx="8034291" cy="155772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Gió</a:t>
                      </a:r>
                    </a:p>
                  </a:txBody>
                  <a:tcPr/>
                </a:tc>
                <a:tc>
                  <a:txBody>
                    <a:bodyPr/>
                    <a:lstStyle/>
                    <a:p>
                      <a:pPr algn="ctr"/>
                      <a:r>
                        <a:rPr lang="en-VN"/>
                        <a:t>Không mưa</a:t>
                      </a:r>
                    </a:p>
                  </a:txBody>
                  <a:tcPr/>
                </a:tc>
                <a:tc>
                  <a:txBody>
                    <a:bodyPr/>
                    <a:lstStyle/>
                    <a:p>
                      <a:pPr algn="ctr"/>
                      <a:r>
                        <a:rPr lang="en-VN"/>
                        <a:t>Mưa</a:t>
                      </a:r>
                    </a:p>
                  </a:txBody>
                  <a:tcPr/>
                </a:tc>
                <a:extLst>
                  <a:ext uri="{0D108BD9-81ED-4DB2-BD59-A6C34878D82A}">
                    <a16:rowId xmlns:a16="http://schemas.microsoft.com/office/drawing/2014/main" val="3898370816"/>
                  </a:ext>
                </a:extLst>
              </a:tr>
              <a:tr h="370840">
                <a:tc>
                  <a:txBody>
                    <a:bodyPr/>
                    <a:lstStyle/>
                    <a:p>
                      <a:pPr algn="ctr"/>
                      <a:r>
                        <a:rPr lang="en-VN"/>
                        <a:t>nam</a:t>
                      </a:r>
                    </a:p>
                  </a:txBody>
                  <a:tcPr/>
                </a:tc>
                <a:tc>
                  <a:txBody>
                    <a:bodyPr/>
                    <a:lstStyle/>
                    <a:p>
                      <a:pPr algn="ctr"/>
                      <a:r>
                        <a:rPr lang="en-VN"/>
                        <a:t>2/4</a:t>
                      </a:r>
                    </a:p>
                  </a:txBody>
                  <a:tcPr/>
                </a:tc>
                <a:tc>
                  <a:txBody>
                    <a:bodyPr/>
                    <a:lstStyle/>
                    <a:p>
                      <a:pPr algn="ctr"/>
                      <a:r>
                        <a:rPr lang="en-VN"/>
                        <a:t>1/4</a:t>
                      </a:r>
                    </a:p>
                  </a:txBody>
                  <a:tcPr/>
                </a:tc>
                <a:extLst>
                  <a:ext uri="{0D108BD9-81ED-4DB2-BD59-A6C34878D82A}">
                    <a16:rowId xmlns:a16="http://schemas.microsoft.com/office/drawing/2014/main" val="3915663710"/>
                  </a:ext>
                </a:extLst>
              </a:tr>
              <a:tr h="370840">
                <a:tc>
                  <a:txBody>
                    <a:bodyPr/>
                    <a:lstStyle/>
                    <a:p>
                      <a:pPr algn="ctr"/>
                      <a:r>
                        <a:rPr lang="en-VN"/>
                        <a:t>bắc</a:t>
                      </a:r>
                    </a:p>
                  </a:txBody>
                  <a:tcPr/>
                </a:tc>
                <a:tc>
                  <a:txBody>
                    <a:bodyPr/>
                    <a:lstStyle/>
                    <a:p>
                      <a:pPr algn="ctr"/>
                      <a:r>
                        <a:rPr lang="en-VN"/>
                        <a:t>2/4</a:t>
                      </a:r>
                    </a:p>
                  </a:txBody>
                  <a:tcPr/>
                </a:tc>
                <a:tc>
                  <a:txBody>
                    <a:bodyPr/>
                    <a:lstStyle/>
                    <a:p>
                      <a:pPr algn="ctr"/>
                      <a:r>
                        <a:rPr lang="en-VN"/>
                        <a:t>3/4</a:t>
                      </a:r>
                    </a:p>
                  </a:txBody>
                  <a:tcPr/>
                </a:tc>
                <a:extLst>
                  <a:ext uri="{0D108BD9-81ED-4DB2-BD59-A6C34878D82A}">
                    <a16:rowId xmlns:a16="http://schemas.microsoft.com/office/drawing/2014/main" val="3904408098"/>
                  </a:ext>
                </a:extLst>
              </a:tr>
            </a:tbl>
          </a:graphicData>
        </a:graphic>
      </p:graphicFrame>
    </p:spTree>
    <p:extLst>
      <p:ext uri="{BB962C8B-B14F-4D97-AF65-F5344CB8AC3E}">
        <p14:creationId xmlns:p14="http://schemas.microsoft.com/office/powerpoint/2010/main" val="21488248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87703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a:t>
                </a:r>
                <a14:m>
                  <m:oMath xmlns:m="http://schemas.openxmlformats.org/officeDocument/2006/math">
                    <m:sSub>
                      <m:sSubPr>
                        <m:ctrlPr>
                          <a:rPr lang="en-US" sz="4000" i="1" kern="0">
                            <a:latin typeface="Cambria Math" panose="02040503050406030204" pitchFamily="18" charset="0"/>
                            <a:cs typeface="Source Sans Pro Light"/>
                          </a:rPr>
                        </m:ctrlPr>
                      </m:sSubPr>
                      <m:e>
                        <m:r>
                          <a:rPr lang="en-US" sz="4000" i="1" kern="0">
                            <a:latin typeface="Cambria Math" panose="02040503050406030204" pitchFamily="18" charset="0"/>
                            <a:cs typeface="Source Sans Pro Light"/>
                          </a:rPr>
                          <m:t>𝑋</m:t>
                        </m:r>
                      </m:e>
                      <m:sub>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𝑀</m:t>
                        </m:r>
                        <m:r>
                          <a:rPr lang="en-US" sz="4000" b="0" i="1" kern="0">
                            <a:latin typeface="Cambria Math" panose="02040503050406030204" pitchFamily="18" charset="0"/>
                            <a:cs typeface="Source Sans Pro Light"/>
                          </a:rPr>
                          <m:t>â</m:t>
                        </m:r>
                        <m:r>
                          <a:rPr lang="en-US" sz="4000" b="0" i="1" kern="0">
                            <a:latin typeface="Cambria Math" panose="02040503050406030204" pitchFamily="18" charset="0"/>
                            <a:cs typeface="Source Sans Pro Light"/>
                          </a:rPr>
                          <m:t>𝑦</m:t>
                        </m:r>
                        <m:r>
                          <a:rPr lang="en-US" sz="4000" i="1" kern="0">
                            <a:latin typeface="Cambria Math" panose="02040503050406030204" pitchFamily="18" charset="0"/>
                            <a:cs typeface="Source Sans Pro Light"/>
                          </a:rPr>
                          <m:t>=í</m:t>
                        </m:r>
                        <m:r>
                          <m:rPr>
                            <m:sty m:val="p"/>
                          </m:rPr>
                          <a:rPr lang="en-US" sz="4000" i="1" kern="0">
                            <a:latin typeface="Cambria Math" panose="02040503050406030204" pitchFamily="18" charset="0"/>
                            <a:cs typeface="Source Sans Pro Light"/>
                          </a:rPr>
                          <m:t>t</m:t>
                        </m:r>
                        <m:r>
                          <a:rPr lang="en-US" sz="4000" i="1" kern="0">
                            <a:latin typeface="Cambria Math" panose="02040503050406030204" pitchFamily="18" charset="0"/>
                            <a:cs typeface="Source Sans Pro Light"/>
                          </a:rPr>
                          <m:t>, Á</m:t>
                        </m:r>
                        <m:r>
                          <m:rPr>
                            <m:sty m:val="p"/>
                          </m:rPr>
                          <a:rPr lang="en-US" sz="4000" i="1" kern="0">
                            <a:latin typeface="Cambria Math" panose="02040503050406030204" pitchFamily="18" charset="0"/>
                            <a:cs typeface="Source Sans Pro Light"/>
                          </a:rPr>
                          <m:t>p</m:t>
                        </m:r>
                        <m:r>
                          <a:rPr lang="en-US" sz="4000" b="0" i="1" kern="0">
                            <a:latin typeface="Cambria Math" panose="02040503050406030204" pitchFamily="18" charset="0"/>
                            <a:cs typeface="Source Sans Pro Light"/>
                          </a:rPr>
                          <m:t> </m:t>
                        </m:r>
                        <m:r>
                          <a:rPr lang="en-US" sz="4000" b="0" i="1" kern="0">
                            <a:latin typeface="Cambria Math" panose="02040503050406030204" pitchFamily="18" charset="0"/>
                            <a:cs typeface="Source Sans Pro Light"/>
                          </a:rPr>
                          <m:t>𝑠𝑢</m:t>
                        </m:r>
                        <m:r>
                          <a:rPr lang="en-US" sz="4000" b="0" i="1" kern="0">
                            <a:latin typeface="Cambria Math" panose="02040503050406030204" pitchFamily="18" charset="0"/>
                            <a:cs typeface="Source Sans Pro Light"/>
                          </a:rPr>
                          <m:t>ấ</m:t>
                        </m:r>
                        <m:r>
                          <m:rPr>
                            <m:sty m:val="p"/>
                          </m:rPr>
                          <a:rPr lang="en-US" sz="4000" b="0" i="1" kern="0">
                            <a:latin typeface="Cambria Math" panose="02040503050406030204" pitchFamily="18" charset="0"/>
                            <a:cs typeface="Source Sans Pro Light"/>
                          </a:rPr>
                          <m:t>t</m:t>
                        </m:r>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𝑡h</m:t>
                        </m:r>
                        <m:r>
                          <a:rPr lang="en-US" sz="4000" b="0" i="1" kern="0">
                            <a:latin typeface="Cambria Math" panose="02040503050406030204" pitchFamily="18" charset="0"/>
                            <a:cs typeface="Source Sans Pro Light"/>
                          </a:rPr>
                          <m:t>ấ</m:t>
                        </m:r>
                        <m:r>
                          <m:rPr>
                            <m:sty m:val="p"/>
                          </m:rPr>
                          <a:rPr lang="en-US" sz="4000" b="0" i="1" kern="0">
                            <a:latin typeface="Cambria Math" panose="02040503050406030204" pitchFamily="18" charset="0"/>
                            <a:cs typeface="Source Sans Pro Light"/>
                          </a:rPr>
                          <m:t>p</m:t>
                        </m:r>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𝐺𝑖</m:t>
                        </m:r>
                        <m:r>
                          <a:rPr lang="en-US" sz="4000" b="0" i="1" kern="0">
                            <a:latin typeface="Cambria Math" panose="02040503050406030204" pitchFamily="18" charset="0"/>
                            <a:cs typeface="Source Sans Pro Light"/>
                          </a:rPr>
                          <m:t>ó=</m:t>
                        </m:r>
                        <m:r>
                          <a:rPr lang="en-US" sz="4000" b="0" i="1" kern="0">
                            <a:latin typeface="Cambria Math" panose="02040503050406030204" pitchFamily="18" charset="0"/>
                            <a:cs typeface="Source Sans Pro Light"/>
                          </a:rPr>
                          <m:t>𝑛𝑎𝑚</m:t>
                        </m:r>
                        <m:r>
                          <a:rPr lang="en-US" sz="4000" i="1" kern="0">
                            <a:latin typeface="Cambria Math" panose="02040503050406030204" pitchFamily="18" charset="0"/>
                            <a:cs typeface="Source Sans Pro Light"/>
                          </a:rPr>
                          <m:t>)</m:t>
                        </m:r>
                      </m:sub>
                    </m:sSub>
                  </m:oMath>
                </a14:m>
                <a:r>
                  <a:rPr lang="en-US" sz="4000" kern="0">
                    <a:cs typeface="Source Sans Pro Light"/>
                  </a:rPr>
                  <a:t>?</a:t>
                </a:r>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877035"/>
              </a:xfrm>
              <a:prstGeom prst="rect">
                <a:avLst/>
              </a:prstGeom>
              <a:blipFill>
                <a:blip r:embed="rId3"/>
                <a:stretch>
                  <a:fillRect l="-1575" b="-24638"/>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11860864" y="3501154"/>
          <a:ext cx="6580188" cy="4217937"/>
        </p:xfrm>
        <a:graphic>
          <a:graphicData uri="http://schemas.openxmlformats.org/drawingml/2006/table">
            <a:tbl>
              <a:tblPr>
                <a:tableStyleId>{BDBED569-4797-4DF1-A0F4-6AAB3CD982D8}</a:tableStyleId>
              </a:tblPr>
              <a:tblGrid>
                <a:gridCol w="1585913">
                  <a:extLst>
                    <a:ext uri="{9D8B030D-6E8A-4147-A177-3AD203B41FA5}">
                      <a16:colId xmlns:a16="http://schemas.microsoft.com/office/drawing/2014/main" val="1170831559"/>
                    </a:ext>
                  </a:extLst>
                </a:gridCol>
                <a:gridCol w="879475">
                  <a:extLst>
                    <a:ext uri="{9D8B030D-6E8A-4147-A177-3AD203B41FA5}">
                      <a16:colId xmlns:a16="http://schemas.microsoft.com/office/drawing/2014/main" val="1276850152"/>
                    </a:ext>
                  </a:extLst>
                </a:gridCol>
                <a:gridCol w="1584325">
                  <a:extLst>
                    <a:ext uri="{9D8B030D-6E8A-4147-A177-3AD203B41FA5}">
                      <a16:colId xmlns:a16="http://schemas.microsoft.com/office/drawing/2014/main" val="646984356"/>
                    </a:ext>
                  </a:extLst>
                </a:gridCol>
                <a:gridCol w="777875">
                  <a:extLst>
                    <a:ext uri="{9D8B030D-6E8A-4147-A177-3AD203B41FA5}">
                      <a16:colId xmlns:a16="http://schemas.microsoft.com/office/drawing/2014/main" val="1316468677"/>
                    </a:ext>
                  </a:extLst>
                </a:gridCol>
                <a:gridCol w="1752600">
                  <a:extLst>
                    <a:ext uri="{9D8B030D-6E8A-4147-A177-3AD203B41FA5}">
                      <a16:colId xmlns:a16="http://schemas.microsoft.com/office/drawing/2014/main" val="2752626751"/>
                    </a:ext>
                  </a:extLst>
                </a:gridCol>
              </a:tblGrid>
              <a:tr h="506844">
                <a:tc>
                  <a:txBody>
                    <a:bodyPr/>
                    <a:lstStyle/>
                    <a:p>
                      <a:pPr algn="ctr" fontAlgn="b"/>
                      <a:r>
                        <a:rPr lang="vi-VN" sz="2400" b="1" u="none" strike="noStrike">
                          <a:effectLst/>
                        </a:rPr>
                        <a:t>Đối tượng</a:t>
                      </a:r>
                      <a:endParaRPr lang="vi-VN" sz="2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a:effectLst/>
                        </a:rPr>
                        <a:t>Mây</a:t>
                      </a:r>
                      <a:endParaRPr lang="en-US" sz="2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a:effectLst/>
                        </a:rPr>
                        <a:t>Áp suất</a:t>
                      </a:r>
                      <a:endParaRPr lang="en-US" sz="2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a:effectLst/>
                        </a:rPr>
                        <a:t>Gió</a:t>
                      </a:r>
                      <a:endParaRPr lang="en-US" sz="2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a:effectLst/>
                        </a:rPr>
                        <a:t>Kết quả</a:t>
                      </a:r>
                      <a:endParaRPr lang="en-US" sz="2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506844">
                <a:tc>
                  <a:txBody>
                    <a:bodyPr/>
                    <a:lstStyle/>
                    <a:p>
                      <a:pPr algn="ctr" fontAlgn="b"/>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ít</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cao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Không 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392291">
                <a:tc>
                  <a:txBody>
                    <a:bodyPr/>
                    <a:lstStyle/>
                    <a:p>
                      <a:pPr algn="ctr" fontAlgn="b"/>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cao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506844">
                <a:tc>
                  <a:txBody>
                    <a:bodyPr/>
                    <a:lstStyle/>
                    <a:p>
                      <a:pPr algn="ctr" fontAlgn="b"/>
                      <a:r>
                        <a:rPr lang="en-US" sz="2400" u="none" strike="noStrike">
                          <a:effectLst/>
                        </a:rPr>
                        <a:t>3</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ít</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thấp</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Không 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392291">
                <a:tc>
                  <a:txBody>
                    <a:bodyPr/>
                    <a:lstStyle/>
                    <a:p>
                      <a:pPr algn="ctr" fontAlgn="b"/>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thấp</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506844">
                <a:tc>
                  <a:txBody>
                    <a:bodyPr/>
                    <a:lstStyle/>
                    <a:p>
                      <a:pPr algn="ctr" fontAlgn="b"/>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trung bình</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Bắc</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506844">
                <a:tc>
                  <a:txBody>
                    <a:bodyPr/>
                    <a:lstStyle/>
                    <a:p>
                      <a:pPr algn="ctr" fontAlgn="b"/>
                      <a:r>
                        <a:rPr lang="en-US" sz="2400" u="none" strike="noStrike">
                          <a:effectLst/>
                        </a:rPr>
                        <a:t>6</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ít</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cao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Nam</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Không 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392291">
                <a:tc>
                  <a:txBody>
                    <a:bodyPr/>
                    <a:lstStyle/>
                    <a:p>
                      <a:pPr algn="ctr" fontAlgn="b"/>
                      <a:r>
                        <a:rPr lang="en-US" sz="2400" u="none" strike="noStrike">
                          <a:effectLst/>
                        </a:rPr>
                        <a:t>7</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cao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Nam</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506844">
                <a:tc>
                  <a:txBody>
                    <a:bodyPr/>
                    <a:lstStyle/>
                    <a:p>
                      <a:pPr algn="ctr" fontAlgn="b"/>
                      <a:r>
                        <a:rPr lang="en-US" sz="2400" u="none" strike="noStrike">
                          <a:effectLst/>
                        </a:rPr>
                        <a:t>8</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nhiều</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thấp</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Nam</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400" u="none" strike="noStrike">
                          <a:effectLst/>
                        </a:rPr>
                        <a:t>Không mưa</a:t>
                      </a:r>
                      <a:endParaRPr lang="vi-VN"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7D391E1-063C-272F-836F-514EFC376C08}"/>
                  </a:ext>
                </a:extLst>
              </p:cNvPr>
              <p:cNvSpPr txBox="1"/>
              <p:nvPr/>
            </p:nvSpPr>
            <p:spPr>
              <a:xfrm>
                <a:off x="1275556" y="3386986"/>
                <a:ext cx="8229599" cy="2227533"/>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600" kern="0"/>
                  <a:t>Bước 3: tính</a:t>
                </a:r>
                <a14:m>
                  <m:oMath xmlns:m="http://schemas.openxmlformats.org/officeDocument/2006/math">
                    <m:r>
                      <a:rPr lang="en-US" sz="3600" kern="0">
                        <a:latin typeface="Cambria Math" panose="02040503050406030204" pitchFamily="18" charset="0"/>
                      </a:rPr>
                      <m:t> </m:t>
                    </m:r>
                  </m:oMath>
                </a14:m>
                <a:endParaRPr lang="en-US" sz="3600" kern="0">
                  <a:latin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r>
                        <a:rPr lang="en-US" sz="3600" i="1" kern="0">
                          <a:latin typeface="Cambria Math" panose="02040503050406030204" pitchFamily="18" charset="0"/>
                        </a:rPr>
                        <m:t>=</m:t>
                      </m:r>
                      <m:nary>
                        <m:naryPr>
                          <m:chr m:val="∏"/>
                          <m:limLoc m:val="subSup"/>
                          <m:ctrlPr>
                            <a:rPr lang="en-US" sz="3600" i="1" kern="0">
                              <a:latin typeface="Cambria Math" panose="02040503050406030204" pitchFamily="18" charset="0"/>
                              <a:ea typeface="Cambria Math" panose="02040503050406030204" pitchFamily="18" charset="0"/>
                            </a:rPr>
                          </m:ctrlPr>
                        </m:naryPr>
                        <m:sub>
                          <m:r>
                            <m:rPr>
                              <m:brk m:alnAt="25"/>
                            </m:rPr>
                            <a:rPr lang="en-US" sz="3600" i="1" kern="0">
                              <a:latin typeface="Cambria Math" panose="02040503050406030204" pitchFamily="18" charset="0"/>
                              <a:ea typeface="Cambria Math" panose="02040503050406030204" pitchFamily="18" charset="0"/>
                            </a:rPr>
                            <m:t>𝑖</m:t>
                          </m:r>
                          <m:r>
                            <a:rPr lang="en-US" sz="3600" i="1" kern="0">
                              <a:latin typeface="Cambria Math" panose="02040503050406030204" pitchFamily="18" charset="0"/>
                              <a:ea typeface="Cambria Math" panose="02040503050406030204" pitchFamily="18" charset="0"/>
                            </a:rPr>
                            <m:t>=1</m:t>
                          </m:r>
                        </m:sub>
                        <m:sup>
                          <m:r>
                            <a:rPr lang="en-US" sz="3600" i="1" kern="0">
                              <a:latin typeface="Cambria Math" panose="02040503050406030204" pitchFamily="18" charset="0"/>
                              <a:ea typeface="Cambria Math" panose="02040503050406030204" pitchFamily="18" charset="0"/>
                            </a:rPr>
                            <m:t>𝑛</m:t>
                          </m:r>
                        </m:sup>
                        <m:e>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e>
                      </m:nary>
                      <m:r>
                        <a:rPr lang="en-US" sz="3600" i="1" kern="0">
                          <a:latin typeface="Cambria Math" panose="02040503050406030204" pitchFamily="18" charset="0"/>
                        </a:rPr>
                        <m:t>∗</m:t>
                      </m:r>
                      <m:r>
                        <a:rPr lang="en-US" sz="3600" i="1" kern="0">
                          <a:latin typeface="Cambria Math" panose="02040503050406030204" pitchFamily="18" charset="0"/>
                        </a:rPr>
                        <m:t>𝑃</m:t>
                      </m:r>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r>
                        <a:rPr lang="en-US" sz="3600" i="1" kern="0">
                          <a:latin typeface="Cambria Math" panose="02040503050406030204" pitchFamily="18" charset="0"/>
                        </a:rPr>
                        <m:t>)</m:t>
                      </m:r>
                    </m:oMath>
                  </m:oMathPara>
                </a14:m>
                <a:endParaRPr lang="en-US" sz="3600" kern="0"/>
              </a:p>
            </p:txBody>
          </p:sp>
        </mc:Choice>
        <mc:Fallback xmlns="">
          <p:sp>
            <p:nvSpPr>
              <p:cNvPr id="8" name="TextBox 7">
                <a:extLst>
                  <a:ext uri="{FF2B5EF4-FFF2-40B4-BE49-F238E27FC236}">
                    <a16:creationId xmlns:a16="http://schemas.microsoft.com/office/drawing/2014/main" id="{67D391E1-063C-272F-836F-514EFC376C08}"/>
                  </a:ext>
                </a:extLst>
              </p:cNvPr>
              <p:cNvSpPr txBox="1">
                <a:spLocks noRot="1" noChangeAspect="1" noMove="1" noResize="1" noEditPoints="1" noAdjustHandles="1" noChangeArrowheads="1" noChangeShapeType="1" noTextEdit="1"/>
              </p:cNvSpPr>
              <p:nvPr/>
            </p:nvSpPr>
            <p:spPr>
              <a:xfrm>
                <a:off x="1275556" y="3386986"/>
                <a:ext cx="8229599" cy="2227533"/>
              </a:xfrm>
              <a:prstGeom prst="rect">
                <a:avLst/>
              </a:prstGeom>
              <a:blipFill>
                <a:blip r:embed="rId4"/>
                <a:stretch>
                  <a:fillRect l="-1849" t="-42938" b="-130508"/>
                </a:stretch>
              </a:blipFill>
            </p:spPr>
            <p:txBody>
              <a:bodyPr/>
              <a:lstStyle/>
              <a:p>
                <a:r>
                  <a:rPr lang="en-VN">
                    <a:noFill/>
                  </a:rPr>
                  <a:t> </a:t>
                </a:r>
              </a:p>
            </p:txBody>
          </p:sp>
        </mc:Fallback>
      </mc:AlternateContent>
      <p:graphicFrame>
        <p:nvGraphicFramePr>
          <p:cNvPr id="9" name="Table 8">
            <a:extLst>
              <a:ext uri="{FF2B5EF4-FFF2-40B4-BE49-F238E27FC236}">
                <a16:creationId xmlns:a16="http://schemas.microsoft.com/office/drawing/2014/main" id="{8ED6A22E-A2B0-FE00-28B5-BC31D41D6C79}"/>
              </a:ext>
            </a:extLst>
          </p:cNvPr>
          <p:cNvGraphicFramePr>
            <a:graphicFrameLocks noGrp="1"/>
          </p:cNvGraphicFramePr>
          <p:nvPr>
            <p:extLst>
              <p:ext uri="{D42A27DB-BD31-4B8C-83A1-F6EECF244321}">
                <p14:modId xmlns:p14="http://schemas.microsoft.com/office/powerpoint/2010/main" val="973457934"/>
              </p:ext>
            </p:extLst>
          </p:nvPr>
        </p:nvGraphicFramePr>
        <p:xfrm>
          <a:off x="11534383" y="7876413"/>
          <a:ext cx="3352164" cy="1188720"/>
        </p:xfrm>
        <a:graphic>
          <a:graphicData uri="http://schemas.openxmlformats.org/drawingml/2006/table">
            <a:tbl>
              <a:tblPr firstRow="1" bandRow="1">
                <a:tableStyleId>{5C22544A-7EE6-4342-B048-85BDC9FD1C3A}</a:tableStyleId>
              </a:tblPr>
              <a:tblGrid>
                <a:gridCol w="900430">
                  <a:extLst>
                    <a:ext uri="{9D8B030D-6E8A-4147-A177-3AD203B41FA5}">
                      <a16:colId xmlns:a16="http://schemas.microsoft.com/office/drawing/2014/main" val="32642447"/>
                    </a:ext>
                  </a:extLst>
                </a:gridCol>
                <a:gridCol w="1667192">
                  <a:extLst>
                    <a:ext uri="{9D8B030D-6E8A-4147-A177-3AD203B41FA5}">
                      <a16:colId xmlns:a16="http://schemas.microsoft.com/office/drawing/2014/main" val="2350072196"/>
                    </a:ext>
                  </a:extLst>
                </a:gridCol>
                <a:gridCol w="784542">
                  <a:extLst>
                    <a:ext uri="{9D8B030D-6E8A-4147-A177-3AD203B41FA5}">
                      <a16:colId xmlns:a16="http://schemas.microsoft.com/office/drawing/2014/main" val="2252185249"/>
                    </a:ext>
                  </a:extLst>
                </a:gridCol>
              </a:tblGrid>
              <a:tr h="370840">
                <a:tc>
                  <a:txBody>
                    <a:bodyPr/>
                    <a:lstStyle/>
                    <a:p>
                      <a:pPr algn="ctr"/>
                      <a:r>
                        <a:rPr lang="en-VN" sz="2000"/>
                        <a:t>Mây</a:t>
                      </a:r>
                    </a:p>
                  </a:txBody>
                  <a:tcPr/>
                </a:tc>
                <a:tc>
                  <a:txBody>
                    <a:bodyPr/>
                    <a:lstStyle/>
                    <a:p>
                      <a:pPr algn="ctr"/>
                      <a:r>
                        <a:rPr lang="en-VN" sz="2000"/>
                        <a:t>Không mưa</a:t>
                      </a:r>
                    </a:p>
                  </a:txBody>
                  <a:tcPr/>
                </a:tc>
                <a:tc>
                  <a:txBody>
                    <a:bodyPr/>
                    <a:lstStyle/>
                    <a:p>
                      <a:pPr algn="ctr"/>
                      <a:r>
                        <a:rPr lang="en-VN" sz="2000"/>
                        <a:t>Mưa</a:t>
                      </a:r>
                    </a:p>
                  </a:txBody>
                  <a:tcPr/>
                </a:tc>
                <a:extLst>
                  <a:ext uri="{0D108BD9-81ED-4DB2-BD59-A6C34878D82A}">
                    <a16:rowId xmlns:a16="http://schemas.microsoft.com/office/drawing/2014/main" val="3898370816"/>
                  </a:ext>
                </a:extLst>
              </a:tr>
              <a:tr h="370840">
                <a:tc>
                  <a:txBody>
                    <a:bodyPr/>
                    <a:lstStyle/>
                    <a:p>
                      <a:pPr algn="ctr"/>
                      <a:r>
                        <a:rPr lang="en-VN" sz="2000"/>
                        <a:t>ít</a:t>
                      </a:r>
                    </a:p>
                  </a:txBody>
                  <a:tcPr/>
                </a:tc>
                <a:tc>
                  <a:txBody>
                    <a:bodyPr/>
                    <a:lstStyle/>
                    <a:p>
                      <a:pPr algn="ctr"/>
                      <a:r>
                        <a:rPr lang="en-VN" sz="2000"/>
                        <a:t>3/4</a:t>
                      </a:r>
                    </a:p>
                  </a:txBody>
                  <a:tcPr/>
                </a:tc>
                <a:tc>
                  <a:txBody>
                    <a:bodyPr/>
                    <a:lstStyle/>
                    <a:p>
                      <a:pPr algn="ctr"/>
                      <a:r>
                        <a:rPr lang="en-VN" sz="2000"/>
                        <a:t>0/4</a:t>
                      </a:r>
                    </a:p>
                  </a:txBody>
                  <a:tcPr/>
                </a:tc>
                <a:extLst>
                  <a:ext uri="{0D108BD9-81ED-4DB2-BD59-A6C34878D82A}">
                    <a16:rowId xmlns:a16="http://schemas.microsoft.com/office/drawing/2014/main" val="3915663710"/>
                  </a:ext>
                </a:extLst>
              </a:tr>
              <a:tr h="370840">
                <a:tc>
                  <a:txBody>
                    <a:bodyPr/>
                    <a:lstStyle/>
                    <a:p>
                      <a:pPr algn="ctr"/>
                      <a:r>
                        <a:rPr lang="en-VN" sz="2000"/>
                        <a:t>nhiều</a:t>
                      </a:r>
                    </a:p>
                  </a:txBody>
                  <a:tcPr/>
                </a:tc>
                <a:tc>
                  <a:txBody>
                    <a:bodyPr/>
                    <a:lstStyle/>
                    <a:p>
                      <a:pPr algn="ctr"/>
                      <a:r>
                        <a:rPr lang="en-VN" sz="2000"/>
                        <a:t>1/4</a:t>
                      </a:r>
                    </a:p>
                  </a:txBody>
                  <a:tcPr/>
                </a:tc>
                <a:tc>
                  <a:txBody>
                    <a:bodyPr/>
                    <a:lstStyle/>
                    <a:p>
                      <a:pPr algn="ctr"/>
                      <a:r>
                        <a:rPr lang="en-VN" sz="2000"/>
                        <a:t>4/4</a:t>
                      </a:r>
                    </a:p>
                  </a:txBody>
                  <a:tcPr/>
                </a:tc>
                <a:extLst>
                  <a:ext uri="{0D108BD9-81ED-4DB2-BD59-A6C34878D82A}">
                    <a16:rowId xmlns:a16="http://schemas.microsoft.com/office/drawing/2014/main" val="3904408098"/>
                  </a:ext>
                </a:extLst>
              </a:tr>
            </a:tbl>
          </a:graphicData>
        </a:graphic>
      </p:graphicFrame>
      <p:graphicFrame>
        <p:nvGraphicFramePr>
          <p:cNvPr id="10" name="Table 9">
            <a:extLst>
              <a:ext uri="{FF2B5EF4-FFF2-40B4-BE49-F238E27FC236}">
                <a16:creationId xmlns:a16="http://schemas.microsoft.com/office/drawing/2014/main" id="{D62D96F0-3CD7-ECA3-2D59-037CDC82AD08}"/>
              </a:ext>
            </a:extLst>
          </p:cNvPr>
          <p:cNvGraphicFramePr>
            <a:graphicFrameLocks noGrp="1"/>
          </p:cNvGraphicFramePr>
          <p:nvPr>
            <p:extLst>
              <p:ext uri="{D42A27DB-BD31-4B8C-83A1-F6EECF244321}">
                <p14:modId xmlns:p14="http://schemas.microsoft.com/office/powerpoint/2010/main" val="3360461714"/>
              </p:ext>
            </p:extLst>
          </p:nvPr>
        </p:nvGraphicFramePr>
        <p:xfrm>
          <a:off x="14915355" y="8302084"/>
          <a:ext cx="3942714" cy="1584960"/>
        </p:xfrm>
        <a:graphic>
          <a:graphicData uri="http://schemas.openxmlformats.org/drawingml/2006/table">
            <a:tbl>
              <a:tblPr firstRow="1" bandRow="1">
                <a:tableStyleId>{5C22544A-7EE6-4342-B048-85BDC9FD1C3A}</a:tableStyleId>
              </a:tblPr>
              <a:tblGrid>
                <a:gridCol w="1490980">
                  <a:extLst>
                    <a:ext uri="{9D8B030D-6E8A-4147-A177-3AD203B41FA5}">
                      <a16:colId xmlns:a16="http://schemas.microsoft.com/office/drawing/2014/main" val="32642447"/>
                    </a:ext>
                  </a:extLst>
                </a:gridCol>
                <a:gridCol w="1667192">
                  <a:extLst>
                    <a:ext uri="{9D8B030D-6E8A-4147-A177-3AD203B41FA5}">
                      <a16:colId xmlns:a16="http://schemas.microsoft.com/office/drawing/2014/main" val="2350072196"/>
                    </a:ext>
                  </a:extLst>
                </a:gridCol>
                <a:gridCol w="784542">
                  <a:extLst>
                    <a:ext uri="{9D8B030D-6E8A-4147-A177-3AD203B41FA5}">
                      <a16:colId xmlns:a16="http://schemas.microsoft.com/office/drawing/2014/main" val="2252185249"/>
                    </a:ext>
                  </a:extLst>
                </a:gridCol>
              </a:tblGrid>
              <a:tr h="370840">
                <a:tc>
                  <a:txBody>
                    <a:bodyPr/>
                    <a:lstStyle/>
                    <a:p>
                      <a:pPr algn="ctr"/>
                      <a:r>
                        <a:rPr lang="en-VN" sz="2000"/>
                        <a:t>Áp suất</a:t>
                      </a:r>
                    </a:p>
                  </a:txBody>
                  <a:tcPr/>
                </a:tc>
                <a:tc>
                  <a:txBody>
                    <a:bodyPr/>
                    <a:lstStyle/>
                    <a:p>
                      <a:pPr algn="ctr"/>
                      <a:r>
                        <a:rPr lang="en-VN" sz="2000"/>
                        <a:t>Không mưa</a:t>
                      </a:r>
                    </a:p>
                  </a:txBody>
                  <a:tcPr/>
                </a:tc>
                <a:tc>
                  <a:txBody>
                    <a:bodyPr/>
                    <a:lstStyle/>
                    <a:p>
                      <a:pPr algn="ctr"/>
                      <a:r>
                        <a:rPr lang="en-VN" sz="2000"/>
                        <a:t>Mưa</a:t>
                      </a:r>
                    </a:p>
                  </a:txBody>
                  <a:tcPr/>
                </a:tc>
                <a:extLst>
                  <a:ext uri="{0D108BD9-81ED-4DB2-BD59-A6C34878D82A}">
                    <a16:rowId xmlns:a16="http://schemas.microsoft.com/office/drawing/2014/main" val="3898370816"/>
                  </a:ext>
                </a:extLst>
              </a:tr>
              <a:tr h="370840">
                <a:tc>
                  <a:txBody>
                    <a:bodyPr/>
                    <a:lstStyle/>
                    <a:p>
                      <a:pPr algn="ctr"/>
                      <a:r>
                        <a:rPr lang="en-VN" sz="2000"/>
                        <a:t>cao</a:t>
                      </a:r>
                    </a:p>
                  </a:txBody>
                  <a:tcPr/>
                </a:tc>
                <a:tc>
                  <a:txBody>
                    <a:bodyPr/>
                    <a:lstStyle/>
                    <a:p>
                      <a:pPr algn="ctr"/>
                      <a:r>
                        <a:rPr lang="en-VN" sz="2000"/>
                        <a:t>2/4</a:t>
                      </a:r>
                    </a:p>
                  </a:txBody>
                  <a:tcPr/>
                </a:tc>
                <a:tc>
                  <a:txBody>
                    <a:bodyPr/>
                    <a:lstStyle/>
                    <a:p>
                      <a:pPr algn="ctr"/>
                      <a:r>
                        <a:rPr lang="en-VN" sz="2000"/>
                        <a:t>2/4</a:t>
                      </a:r>
                    </a:p>
                  </a:txBody>
                  <a:tcPr/>
                </a:tc>
                <a:extLst>
                  <a:ext uri="{0D108BD9-81ED-4DB2-BD59-A6C34878D82A}">
                    <a16:rowId xmlns:a16="http://schemas.microsoft.com/office/drawing/2014/main" val="3915663710"/>
                  </a:ext>
                </a:extLst>
              </a:tr>
              <a:tr h="370840">
                <a:tc>
                  <a:txBody>
                    <a:bodyPr/>
                    <a:lstStyle/>
                    <a:p>
                      <a:pPr algn="ctr"/>
                      <a:r>
                        <a:rPr lang="en-VN" sz="2000"/>
                        <a:t>thấp</a:t>
                      </a:r>
                    </a:p>
                  </a:txBody>
                  <a:tcPr/>
                </a:tc>
                <a:tc>
                  <a:txBody>
                    <a:bodyPr/>
                    <a:lstStyle/>
                    <a:p>
                      <a:pPr algn="ctr"/>
                      <a:r>
                        <a:rPr lang="en-VN" sz="2000"/>
                        <a:t>2/4</a:t>
                      </a:r>
                    </a:p>
                  </a:txBody>
                  <a:tcPr/>
                </a:tc>
                <a:tc>
                  <a:txBody>
                    <a:bodyPr/>
                    <a:lstStyle/>
                    <a:p>
                      <a:pPr algn="ctr"/>
                      <a:r>
                        <a:rPr lang="en-VN" sz="2000"/>
                        <a:t>1/4</a:t>
                      </a:r>
                    </a:p>
                  </a:txBody>
                  <a:tcPr/>
                </a:tc>
                <a:extLst>
                  <a:ext uri="{0D108BD9-81ED-4DB2-BD59-A6C34878D82A}">
                    <a16:rowId xmlns:a16="http://schemas.microsoft.com/office/drawing/2014/main" val="3904408098"/>
                  </a:ext>
                </a:extLst>
              </a:tr>
              <a:tr h="370840">
                <a:tc>
                  <a:txBody>
                    <a:bodyPr/>
                    <a:lstStyle/>
                    <a:p>
                      <a:pPr algn="ctr"/>
                      <a:r>
                        <a:rPr lang="en-US" sz="2000"/>
                        <a:t>t</a:t>
                      </a:r>
                      <a:r>
                        <a:rPr lang="en-VN" sz="2000"/>
                        <a:t>rung bình</a:t>
                      </a:r>
                    </a:p>
                  </a:txBody>
                  <a:tcPr/>
                </a:tc>
                <a:tc>
                  <a:txBody>
                    <a:bodyPr/>
                    <a:lstStyle/>
                    <a:p>
                      <a:pPr algn="ctr"/>
                      <a:r>
                        <a:rPr lang="en-VN" sz="2000"/>
                        <a:t>0/4</a:t>
                      </a:r>
                    </a:p>
                  </a:txBody>
                  <a:tcPr/>
                </a:tc>
                <a:tc>
                  <a:txBody>
                    <a:bodyPr/>
                    <a:lstStyle/>
                    <a:p>
                      <a:pPr algn="ctr"/>
                      <a:r>
                        <a:rPr lang="en-VN" sz="2000"/>
                        <a:t>1/4</a:t>
                      </a:r>
                    </a:p>
                  </a:txBody>
                  <a:tcPr/>
                </a:tc>
                <a:extLst>
                  <a:ext uri="{0D108BD9-81ED-4DB2-BD59-A6C34878D82A}">
                    <a16:rowId xmlns:a16="http://schemas.microsoft.com/office/drawing/2014/main" val="3546152743"/>
                  </a:ext>
                </a:extLst>
              </a:tr>
            </a:tbl>
          </a:graphicData>
        </a:graphic>
      </p:graphicFrame>
      <p:graphicFrame>
        <p:nvGraphicFramePr>
          <p:cNvPr id="11" name="Table 10">
            <a:extLst>
              <a:ext uri="{FF2B5EF4-FFF2-40B4-BE49-F238E27FC236}">
                <a16:creationId xmlns:a16="http://schemas.microsoft.com/office/drawing/2014/main" id="{063BD5BB-CFDB-85C3-EDC7-5011126B6C4A}"/>
              </a:ext>
            </a:extLst>
          </p:cNvPr>
          <p:cNvGraphicFramePr>
            <a:graphicFrameLocks noGrp="1"/>
          </p:cNvGraphicFramePr>
          <p:nvPr>
            <p:extLst>
              <p:ext uri="{D42A27DB-BD31-4B8C-83A1-F6EECF244321}">
                <p14:modId xmlns:p14="http://schemas.microsoft.com/office/powerpoint/2010/main" val="4130171280"/>
              </p:ext>
            </p:extLst>
          </p:nvPr>
        </p:nvGraphicFramePr>
        <p:xfrm>
          <a:off x="11514538" y="9159413"/>
          <a:ext cx="3400817" cy="1188720"/>
        </p:xfrm>
        <a:graphic>
          <a:graphicData uri="http://schemas.openxmlformats.org/drawingml/2006/table">
            <a:tbl>
              <a:tblPr firstRow="1" bandRow="1">
                <a:tableStyleId>{5C22544A-7EE6-4342-B048-85BDC9FD1C3A}</a:tableStyleId>
              </a:tblPr>
              <a:tblGrid>
                <a:gridCol w="819365">
                  <a:extLst>
                    <a:ext uri="{9D8B030D-6E8A-4147-A177-3AD203B41FA5}">
                      <a16:colId xmlns:a16="http://schemas.microsoft.com/office/drawing/2014/main" val="32642447"/>
                    </a:ext>
                  </a:extLst>
                </a:gridCol>
                <a:gridCol w="1755401">
                  <a:extLst>
                    <a:ext uri="{9D8B030D-6E8A-4147-A177-3AD203B41FA5}">
                      <a16:colId xmlns:a16="http://schemas.microsoft.com/office/drawing/2014/main" val="2350072196"/>
                    </a:ext>
                  </a:extLst>
                </a:gridCol>
                <a:gridCol w="826051">
                  <a:extLst>
                    <a:ext uri="{9D8B030D-6E8A-4147-A177-3AD203B41FA5}">
                      <a16:colId xmlns:a16="http://schemas.microsoft.com/office/drawing/2014/main" val="2252185249"/>
                    </a:ext>
                  </a:extLst>
                </a:gridCol>
              </a:tblGrid>
              <a:tr h="370840">
                <a:tc>
                  <a:txBody>
                    <a:bodyPr/>
                    <a:lstStyle/>
                    <a:p>
                      <a:pPr algn="ctr"/>
                      <a:r>
                        <a:rPr lang="en-VN" sz="2000"/>
                        <a:t>Gió</a:t>
                      </a:r>
                    </a:p>
                  </a:txBody>
                  <a:tcPr/>
                </a:tc>
                <a:tc>
                  <a:txBody>
                    <a:bodyPr/>
                    <a:lstStyle/>
                    <a:p>
                      <a:pPr algn="ctr"/>
                      <a:r>
                        <a:rPr lang="en-VN" sz="2000"/>
                        <a:t>Không mưa</a:t>
                      </a:r>
                    </a:p>
                  </a:txBody>
                  <a:tcPr/>
                </a:tc>
                <a:tc>
                  <a:txBody>
                    <a:bodyPr/>
                    <a:lstStyle/>
                    <a:p>
                      <a:pPr algn="ctr"/>
                      <a:r>
                        <a:rPr lang="en-VN" sz="2000"/>
                        <a:t>Mưa</a:t>
                      </a:r>
                    </a:p>
                  </a:txBody>
                  <a:tcPr/>
                </a:tc>
                <a:extLst>
                  <a:ext uri="{0D108BD9-81ED-4DB2-BD59-A6C34878D82A}">
                    <a16:rowId xmlns:a16="http://schemas.microsoft.com/office/drawing/2014/main" val="3898370816"/>
                  </a:ext>
                </a:extLst>
              </a:tr>
              <a:tr h="370840">
                <a:tc>
                  <a:txBody>
                    <a:bodyPr/>
                    <a:lstStyle/>
                    <a:p>
                      <a:pPr algn="ctr"/>
                      <a:r>
                        <a:rPr lang="en-VN" sz="2000"/>
                        <a:t>nam</a:t>
                      </a:r>
                    </a:p>
                  </a:txBody>
                  <a:tcPr/>
                </a:tc>
                <a:tc>
                  <a:txBody>
                    <a:bodyPr/>
                    <a:lstStyle/>
                    <a:p>
                      <a:pPr algn="ctr"/>
                      <a:r>
                        <a:rPr lang="en-VN" sz="2000"/>
                        <a:t>2/4</a:t>
                      </a:r>
                    </a:p>
                  </a:txBody>
                  <a:tcPr/>
                </a:tc>
                <a:tc>
                  <a:txBody>
                    <a:bodyPr/>
                    <a:lstStyle/>
                    <a:p>
                      <a:pPr algn="ctr"/>
                      <a:r>
                        <a:rPr lang="en-VN" sz="2000"/>
                        <a:t>1/4</a:t>
                      </a:r>
                    </a:p>
                  </a:txBody>
                  <a:tcPr/>
                </a:tc>
                <a:extLst>
                  <a:ext uri="{0D108BD9-81ED-4DB2-BD59-A6C34878D82A}">
                    <a16:rowId xmlns:a16="http://schemas.microsoft.com/office/drawing/2014/main" val="3915663710"/>
                  </a:ext>
                </a:extLst>
              </a:tr>
              <a:tr h="370840">
                <a:tc>
                  <a:txBody>
                    <a:bodyPr/>
                    <a:lstStyle/>
                    <a:p>
                      <a:pPr algn="ctr"/>
                      <a:r>
                        <a:rPr lang="en-VN" sz="2000"/>
                        <a:t>bắc</a:t>
                      </a:r>
                    </a:p>
                  </a:txBody>
                  <a:tcPr/>
                </a:tc>
                <a:tc>
                  <a:txBody>
                    <a:bodyPr/>
                    <a:lstStyle/>
                    <a:p>
                      <a:pPr algn="ctr"/>
                      <a:r>
                        <a:rPr lang="en-VN" sz="2000"/>
                        <a:t>2/4</a:t>
                      </a:r>
                    </a:p>
                  </a:txBody>
                  <a:tcPr/>
                </a:tc>
                <a:tc>
                  <a:txBody>
                    <a:bodyPr/>
                    <a:lstStyle/>
                    <a:p>
                      <a:pPr algn="ctr"/>
                      <a:r>
                        <a:rPr lang="en-VN" sz="2000"/>
                        <a:t>3/4</a:t>
                      </a:r>
                    </a:p>
                  </a:txBody>
                  <a:tcPr/>
                </a:tc>
                <a:extLst>
                  <a:ext uri="{0D108BD9-81ED-4DB2-BD59-A6C34878D82A}">
                    <a16:rowId xmlns:a16="http://schemas.microsoft.com/office/drawing/2014/main" val="3904408098"/>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EF48CB3-50E2-45B9-431A-74C8FEC80F3F}"/>
                  </a:ext>
                </a:extLst>
              </p:cNvPr>
              <p:cNvSpPr txBox="1"/>
              <p:nvPr/>
            </p:nvSpPr>
            <p:spPr>
              <a:xfrm>
                <a:off x="1171458" y="6649646"/>
                <a:ext cx="9511552" cy="791820"/>
              </a:xfrm>
              <a:prstGeom prst="rect">
                <a:avLst/>
              </a:prstGeom>
              <a:noFill/>
            </p:spPr>
            <p:txBody>
              <a:bodyPr wrap="square">
                <a:spAutoFit/>
              </a:bodyPr>
              <a:lstStyle/>
              <a:p>
                <a14:m>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𝑀</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4</m:t>
                        </m:r>
                      </m:num>
                      <m:den>
                        <m:r>
                          <a:rPr lang="en-US" sz="3200" b="0" i="1" kern="0">
                            <a:latin typeface="Cambria Math" panose="02040503050406030204" pitchFamily="18" charset="0"/>
                          </a:rPr>
                          <m:t>8</m:t>
                        </m:r>
                      </m:den>
                    </m:f>
                    <m:r>
                      <a:rPr lang="en-US" sz="3200" b="0" i="1" kern="0">
                        <a:latin typeface="Cambria Math" panose="02040503050406030204" pitchFamily="18" charset="0"/>
                      </a:rPr>
                      <m:t>∗</m:t>
                    </m:r>
                    <m:f>
                      <m:fPr>
                        <m:ctrlPr>
                          <a:rPr lang="en-US" sz="3200" b="0" i="1" kern="0">
                            <a:highlight>
                              <a:srgbClr val="FFFF00"/>
                            </a:highlight>
                            <a:latin typeface="Cambria Math" panose="02040503050406030204" pitchFamily="18" charset="0"/>
                          </a:rPr>
                        </m:ctrlPr>
                      </m:fPr>
                      <m:num>
                        <m:r>
                          <a:rPr lang="en-US" sz="3200" b="0" i="1" kern="0">
                            <a:highlight>
                              <a:srgbClr val="FFFF00"/>
                            </a:highlight>
                            <a:latin typeface="Cambria Math" panose="02040503050406030204" pitchFamily="18" charset="0"/>
                          </a:rPr>
                          <m:t>0</m:t>
                        </m:r>
                      </m:num>
                      <m:den>
                        <m:r>
                          <a:rPr lang="en-US" sz="3200" b="0" i="1" kern="0">
                            <a:highlight>
                              <a:srgbClr val="FFFF00"/>
                            </a:highlight>
                            <a:latin typeface="Cambria Math" panose="02040503050406030204" pitchFamily="18" charset="0"/>
                          </a:rPr>
                          <m:t>4</m:t>
                        </m:r>
                      </m:den>
                    </m:f>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1</m:t>
                        </m:r>
                      </m:num>
                      <m:den>
                        <m:r>
                          <a:rPr lang="en-US" sz="3200" b="0" i="1" kern="0">
                            <a:latin typeface="Cambria Math" panose="02040503050406030204" pitchFamily="18" charset="0"/>
                          </a:rPr>
                          <m:t>4</m:t>
                        </m:r>
                      </m:den>
                    </m:f>
                  </m:oMath>
                </a14:m>
                <a:r>
                  <a:rPr lang="en-US" sz="3200" kern="0"/>
                  <a:t> </a:t>
                </a:r>
                <a14:m>
                  <m:oMath xmlns:m="http://schemas.openxmlformats.org/officeDocument/2006/math">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1</m:t>
                        </m:r>
                      </m:num>
                      <m:den>
                        <m:r>
                          <a:rPr lang="en-US" sz="3200" b="0" i="1" kern="0">
                            <a:latin typeface="Cambria Math" panose="02040503050406030204" pitchFamily="18" charset="0"/>
                          </a:rPr>
                          <m:t>4</m:t>
                        </m:r>
                      </m:den>
                    </m:f>
                    <m:r>
                      <a:rPr lang="en-US" sz="3200" b="0" i="1" kern="0">
                        <a:latin typeface="Cambria Math" panose="02040503050406030204" pitchFamily="18" charset="0"/>
                      </a:rPr>
                      <m:t>=</m:t>
                    </m:r>
                    <m:r>
                      <a:rPr lang="en-US" sz="3200" b="0" i="1" kern="0">
                        <a:solidFill>
                          <a:srgbClr val="FF0000"/>
                        </a:solidFill>
                        <a:latin typeface="Cambria Math" panose="02040503050406030204" pitchFamily="18" charset="0"/>
                      </a:rPr>
                      <m:t>0</m:t>
                    </m:r>
                  </m:oMath>
                </a14:m>
                <a:endParaRPr lang="en-US" sz="3200" b="0" kern="0"/>
              </a:p>
            </p:txBody>
          </p:sp>
        </mc:Choice>
        <mc:Fallback>
          <p:sp>
            <p:nvSpPr>
              <p:cNvPr id="7" name="TextBox 6">
                <a:extLst>
                  <a:ext uri="{FF2B5EF4-FFF2-40B4-BE49-F238E27FC236}">
                    <a16:creationId xmlns:a16="http://schemas.microsoft.com/office/drawing/2014/main" id="{8EF48CB3-50E2-45B9-431A-74C8FEC80F3F}"/>
                  </a:ext>
                </a:extLst>
              </p:cNvPr>
              <p:cNvSpPr txBox="1">
                <a:spLocks noRot="1" noChangeAspect="1" noMove="1" noResize="1" noEditPoints="1" noAdjustHandles="1" noChangeArrowheads="1" noChangeShapeType="1" noTextEdit="1"/>
              </p:cNvSpPr>
              <p:nvPr/>
            </p:nvSpPr>
            <p:spPr>
              <a:xfrm>
                <a:off x="1171458" y="6649646"/>
                <a:ext cx="9511552" cy="791820"/>
              </a:xfrm>
              <a:prstGeom prst="rect">
                <a:avLst/>
              </a:prstGeom>
              <a:blipFill>
                <a:blip r:embed="rId5"/>
                <a:stretch>
                  <a:fillRect l="-534" t="-84375" b="-134375"/>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97E385F-9730-7346-D8BC-92AA753BF2A3}"/>
                  </a:ext>
                </a:extLst>
              </p:cNvPr>
              <p:cNvSpPr txBox="1"/>
              <p:nvPr/>
            </p:nvSpPr>
            <p:spPr>
              <a:xfrm>
                <a:off x="1171458" y="5749570"/>
                <a:ext cx="9511552" cy="791820"/>
              </a:xfrm>
              <a:prstGeom prst="rect">
                <a:avLst/>
              </a:prstGeom>
              <a:noFill/>
            </p:spPr>
            <p:txBody>
              <a:bodyPr wrap="square">
                <a:spAutoFit/>
              </a:bodyPr>
              <a:lstStyle/>
              <a:p>
                <a14:m>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𝐾h</m:t>
                            </m:r>
                            <m:r>
                              <a:rPr lang="en-US" sz="3200" b="0" i="1" kern="0">
                                <a:latin typeface="Cambria Math" panose="02040503050406030204" pitchFamily="18" charset="0"/>
                              </a:rPr>
                              <m:t>ô</m:t>
                            </m:r>
                            <m:r>
                              <a:rPr lang="en-US" sz="3200" b="0" i="1" kern="0">
                                <a:latin typeface="Cambria Math" panose="02040503050406030204" pitchFamily="18" charset="0"/>
                              </a:rPr>
                              <m:t>𝑛𝑔</m:t>
                            </m:r>
                            <m:r>
                              <a:rPr lang="en-US" sz="3200" b="0" i="1" kern="0">
                                <a:latin typeface="Cambria Math" panose="02040503050406030204" pitchFamily="18" charset="0"/>
                              </a:rPr>
                              <m:t> </m:t>
                            </m:r>
                            <m:r>
                              <a:rPr lang="en-US" sz="3200" b="0" i="1" kern="0">
                                <a:latin typeface="Cambria Math" panose="02040503050406030204" pitchFamily="18" charset="0"/>
                              </a:rPr>
                              <m:t>𝑀</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4</m:t>
                        </m:r>
                      </m:num>
                      <m:den>
                        <m:r>
                          <a:rPr lang="en-US" sz="3200" b="0" i="1" kern="0">
                            <a:latin typeface="Cambria Math" panose="02040503050406030204" pitchFamily="18" charset="0"/>
                          </a:rPr>
                          <m:t>8</m:t>
                        </m:r>
                      </m:den>
                    </m:f>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3</m:t>
                        </m:r>
                      </m:num>
                      <m:den>
                        <m:r>
                          <a:rPr lang="en-US" sz="3200" b="0" i="1" kern="0">
                            <a:latin typeface="Cambria Math" panose="02040503050406030204" pitchFamily="18" charset="0"/>
                          </a:rPr>
                          <m:t>4</m:t>
                        </m:r>
                      </m:den>
                    </m:f>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2</m:t>
                        </m:r>
                      </m:num>
                      <m:den>
                        <m:r>
                          <a:rPr lang="en-US" sz="3200" b="0" i="1" kern="0">
                            <a:latin typeface="Cambria Math" panose="02040503050406030204" pitchFamily="18" charset="0"/>
                          </a:rPr>
                          <m:t>4</m:t>
                        </m:r>
                      </m:den>
                    </m:f>
                  </m:oMath>
                </a14:m>
                <a:r>
                  <a:rPr lang="en-US" sz="3200" kern="0"/>
                  <a:t> </a:t>
                </a:r>
                <a14:m>
                  <m:oMath xmlns:m="http://schemas.openxmlformats.org/officeDocument/2006/math">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2</m:t>
                        </m:r>
                      </m:num>
                      <m:den>
                        <m:r>
                          <a:rPr lang="en-US" sz="3200" b="0" i="1" kern="0">
                            <a:latin typeface="Cambria Math" panose="02040503050406030204" pitchFamily="18" charset="0"/>
                          </a:rPr>
                          <m:t>4</m:t>
                        </m:r>
                      </m:den>
                    </m:f>
                    <m:r>
                      <a:rPr lang="en-US" sz="3200" b="0" i="1" kern="0">
                        <a:latin typeface="Cambria Math" panose="02040503050406030204" pitchFamily="18" charset="0"/>
                      </a:rPr>
                      <m:t>=0.094</m:t>
                    </m:r>
                  </m:oMath>
                </a14:m>
                <a:endParaRPr lang="en-US" sz="3200" b="0" kern="0"/>
              </a:p>
            </p:txBody>
          </p:sp>
        </mc:Choice>
        <mc:Fallback xmlns="">
          <p:sp>
            <p:nvSpPr>
              <p:cNvPr id="12" name="TextBox 11">
                <a:extLst>
                  <a:ext uri="{FF2B5EF4-FFF2-40B4-BE49-F238E27FC236}">
                    <a16:creationId xmlns:a16="http://schemas.microsoft.com/office/drawing/2014/main" id="{997E385F-9730-7346-D8BC-92AA753BF2A3}"/>
                  </a:ext>
                </a:extLst>
              </p:cNvPr>
              <p:cNvSpPr txBox="1">
                <a:spLocks noRot="1" noChangeAspect="1" noMove="1" noResize="1" noEditPoints="1" noAdjustHandles="1" noChangeArrowheads="1" noChangeShapeType="1" noTextEdit="1"/>
              </p:cNvSpPr>
              <p:nvPr/>
            </p:nvSpPr>
            <p:spPr>
              <a:xfrm>
                <a:off x="1171458" y="5749570"/>
                <a:ext cx="9511552" cy="791820"/>
              </a:xfrm>
              <a:prstGeom prst="rect">
                <a:avLst/>
              </a:prstGeom>
              <a:blipFill>
                <a:blip r:embed="rId6"/>
                <a:stretch>
                  <a:fillRect l="-534" t="-123438" b="-173438"/>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0F360B9-87DC-1835-6F4D-C20117CAAFBA}"/>
                  </a:ext>
                </a:extLst>
              </p:cNvPr>
              <p:cNvSpPr txBox="1"/>
              <p:nvPr/>
            </p:nvSpPr>
            <p:spPr>
              <a:xfrm>
                <a:off x="361156" y="7566167"/>
                <a:ext cx="9511552" cy="3058145"/>
              </a:xfrm>
              <a:prstGeom prst="rect">
                <a:avLst/>
              </a:prstGeom>
              <a:noFill/>
            </p:spPr>
            <p:txBody>
              <a:bodyPr wrap="square">
                <a:spAutoFit/>
              </a:bodyPr>
              <a:lstStyle/>
              <a:p>
                <a:pPr marL="926465" marR="5080" lvl="2">
                  <a:lnSpc>
                    <a:spcPct val="130000"/>
                  </a:lnSpc>
                </a:pPr>
                <a:r>
                  <a:rPr lang="en-US" sz="3600" kern="0">
                    <a:solidFill>
                      <a:srgbClr val="FF0000"/>
                    </a:solidFill>
                  </a:rPr>
                  <a:t>Để tránh trường hợp cho xác suất =0 </a:t>
                </a:r>
                <a:r>
                  <a:rPr lang="en-US" sz="3600" kern="0"/>
                  <a:t>ta sử dụng biến đổi Laplace</a:t>
                </a:r>
              </a:p>
              <a:p>
                <a:pPr marL="926465" marR="5080" lvl="2">
                  <a:lnSpc>
                    <a:spcPct val="130000"/>
                  </a:lnSpc>
                </a:pPr>
                <a14:m>
                  <m:oMathPara xmlns:m="http://schemas.openxmlformats.org/officeDocument/2006/math">
                    <m:oMathParaPr>
                      <m:jc m:val="centerGroup"/>
                    </m:oMathParaPr>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𝑃</m:t>
                          </m:r>
                        </m:e>
                        <m:sub>
                          <m:r>
                            <a:rPr lang="en-US" sz="3600" b="0" i="1" kern="0">
                              <a:latin typeface="Cambria Math" panose="02040503050406030204" pitchFamily="18" charset="0"/>
                            </a:rPr>
                            <m:t>𝐿𝑎𝑝</m:t>
                          </m:r>
                          <m:r>
                            <a:rPr lang="en-US" sz="3600" b="0" i="1" kern="0">
                              <a:latin typeface="Cambria Math" panose="02040503050406030204" pitchFamily="18" charset="0"/>
                            </a:rPr>
                            <m:t>,</m:t>
                          </m:r>
                          <m:r>
                            <a:rPr lang="en-US" sz="3600" b="0" i="1" kern="0">
                              <a:latin typeface="Cambria Math" panose="02040503050406030204" pitchFamily="18" charset="0"/>
                            </a:rPr>
                            <m:t>𝑘</m:t>
                          </m:r>
                        </m:sub>
                      </m:sSub>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e>
                        <m:e>
                          <m:r>
                            <a:rPr lang="en-US" sz="3600" b="0" i="1" kern="0">
                              <a:latin typeface="Cambria Math" panose="02040503050406030204" pitchFamily="18" charset="0"/>
                            </a:rPr>
                            <m:t>𝑦</m:t>
                          </m:r>
                        </m:e>
                      </m:d>
                      <m:r>
                        <a:rPr lang="en-US" sz="3600" b="0" i="1" kern="0">
                          <a:latin typeface="Cambria Math" panose="02040503050406030204" pitchFamily="18" charset="0"/>
                        </a:rPr>
                        <m:t>=</m:t>
                      </m:r>
                      <m:f>
                        <m:fPr>
                          <m:ctrlPr>
                            <a:rPr lang="en-US" sz="3600" b="0" i="1" kern="0">
                              <a:latin typeface="Cambria Math" panose="02040503050406030204" pitchFamily="18" charset="0"/>
                            </a:rPr>
                          </m:ctrlPr>
                        </m:fPr>
                        <m:num>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r>
                                <a:rPr lang="en-US" sz="3600" b="0" i="1" kern="0">
                                  <a:latin typeface="Cambria Math" panose="02040503050406030204" pitchFamily="18" charset="0"/>
                                </a:rPr>
                                <m:t>,</m:t>
                              </m:r>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num>
                        <m:den>
                          <m:r>
                            <a:rPr lang="en-US" sz="3600" b="0" i="1" kern="0">
                              <a:latin typeface="Cambria Math" panose="02040503050406030204" pitchFamily="18" charset="0"/>
                            </a:rPr>
                            <m:t>𝑐</m:t>
                          </m:r>
                          <m:d>
                            <m:dPr>
                              <m:ctrlPr>
                                <a:rPr lang="en-US" sz="3600" b="0" i="1" kern="0">
                                  <a:latin typeface="Cambria Math" panose="02040503050406030204" pitchFamily="18" charset="0"/>
                                </a:rPr>
                              </m:ctrlPr>
                            </m:dPr>
                            <m:e>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r>
                            <a:rPr lang="en-US" sz="3600" b="0" i="1" kern="0">
                              <a:latin typeface="Cambria Math" panose="02040503050406030204" pitchFamily="18" charset="0"/>
                            </a:rPr>
                            <m:t>∗</m:t>
                          </m:r>
                          <m:r>
                            <a:rPr lang="en-US" sz="3600" b="0" i="1" kern="0">
                              <a:latin typeface="Cambria Math" panose="02040503050406030204" pitchFamily="18" charset="0"/>
                            </a:rPr>
                            <m:t>𝑋</m:t>
                          </m:r>
                        </m:den>
                      </m:f>
                    </m:oMath>
                  </m:oMathPara>
                </a14:m>
                <a:endParaRPr lang="en-US" sz="3600" kern="0"/>
              </a:p>
            </p:txBody>
          </p:sp>
        </mc:Choice>
        <mc:Fallback xmlns="">
          <p:sp>
            <p:nvSpPr>
              <p:cNvPr id="14" name="TextBox 13">
                <a:extLst>
                  <a:ext uri="{FF2B5EF4-FFF2-40B4-BE49-F238E27FC236}">
                    <a16:creationId xmlns:a16="http://schemas.microsoft.com/office/drawing/2014/main" id="{C0F360B9-87DC-1835-6F4D-C20117CAAFBA}"/>
                  </a:ext>
                </a:extLst>
              </p:cNvPr>
              <p:cNvSpPr txBox="1">
                <a:spLocks noRot="1" noChangeAspect="1" noMove="1" noResize="1" noEditPoints="1" noAdjustHandles="1" noChangeArrowheads="1" noChangeShapeType="1" noTextEdit="1"/>
              </p:cNvSpPr>
              <p:nvPr/>
            </p:nvSpPr>
            <p:spPr>
              <a:xfrm>
                <a:off x="361156" y="7566167"/>
                <a:ext cx="9511552" cy="3058145"/>
              </a:xfrm>
              <a:prstGeom prst="rect">
                <a:avLst/>
              </a:prstGeom>
              <a:blipFill>
                <a:blip r:embed="rId7"/>
                <a:stretch>
                  <a:fillRect r="-1200" b="-2893"/>
                </a:stretch>
              </a:blipFill>
            </p:spPr>
            <p:txBody>
              <a:bodyPr/>
              <a:lstStyle/>
              <a:p>
                <a:r>
                  <a:rPr lang="en-VN">
                    <a:noFill/>
                  </a:rPr>
                  <a:t> </a:t>
                </a:r>
              </a:p>
            </p:txBody>
          </p:sp>
        </mc:Fallback>
      </mc:AlternateContent>
    </p:spTree>
    <p:extLst>
      <p:ext uri="{BB962C8B-B14F-4D97-AF65-F5344CB8AC3E}">
        <p14:creationId xmlns:p14="http://schemas.microsoft.com/office/powerpoint/2010/main" val="1387562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457201" y="2374900"/>
                <a:ext cx="11029155" cy="8042394"/>
              </a:xfrm>
              <a:prstGeom prst="rect">
                <a:avLst/>
              </a:prstGeom>
            </p:spPr>
            <p:txBody>
              <a:bodyPr vert="horz" wrap="square" lIns="0" tIns="12700" rIns="0" bIns="0" rtlCol="0">
                <a:spAutoFit/>
              </a:bodyPr>
              <a:lstStyle/>
              <a:p>
                <a:pPr marL="583565" marR="5080" indent="-571500">
                  <a:lnSpc>
                    <a:spcPct val="130000"/>
                  </a:lnSpc>
                  <a:buFont typeface="Wingdings" panose="05000000000000000000" pitchFamily="2" charset="2"/>
                  <a:buChar char="§"/>
                </a:pPr>
                <a:r>
                  <a:rPr lang="en-US" sz="4000" kern="0">
                    <a:cs typeface="Source Sans Pro Light"/>
                  </a:rPr>
                  <a:t>Khả năng nào sảy ra khi </a:t>
                </a:r>
                <a14:m>
                  <m:oMath xmlns:m="http://schemas.openxmlformats.org/officeDocument/2006/math">
                    <m:sSub>
                      <m:sSubPr>
                        <m:ctrlPr>
                          <a:rPr lang="en-US" sz="4000" i="1" kern="0">
                            <a:latin typeface="Cambria Math" panose="02040503050406030204" pitchFamily="18" charset="0"/>
                            <a:cs typeface="Source Sans Pro Light"/>
                          </a:rPr>
                        </m:ctrlPr>
                      </m:sSubPr>
                      <m:e>
                        <m:r>
                          <a:rPr lang="en-US" sz="4000" i="1" kern="0">
                            <a:latin typeface="Cambria Math" panose="02040503050406030204" pitchFamily="18" charset="0"/>
                            <a:cs typeface="Source Sans Pro Light"/>
                          </a:rPr>
                          <m:t>𝑋</m:t>
                        </m:r>
                      </m:e>
                      <m:sub>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𝑀</m:t>
                        </m:r>
                        <m:r>
                          <a:rPr lang="en-US" sz="4000" b="0" i="1" kern="0">
                            <a:latin typeface="Cambria Math" panose="02040503050406030204" pitchFamily="18" charset="0"/>
                            <a:cs typeface="Source Sans Pro Light"/>
                          </a:rPr>
                          <m:t>â</m:t>
                        </m:r>
                        <m:r>
                          <a:rPr lang="en-US" sz="4000" b="0" i="1" kern="0">
                            <a:latin typeface="Cambria Math" panose="02040503050406030204" pitchFamily="18" charset="0"/>
                            <a:cs typeface="Source Sans Pro Light"/>
                          </a:rPr>
                          <m:t>𝑦</m:t>
                        </m:r>
                        <m:r>
                          <a:rPr lang="en-US" sz="4000" i="1" kern="0">
                            <a:latin typeface="Cambria Math" panose="02040503050406030204" pitchFamily="18" charset="0"/>
                            <a:cs typeface="Source Sans Pro Light"/>
                          </a:rPr>
                          <m:t>=í</m:t>
                        </m:r>
                        <m:r>
                          <m:rPr>
                            <m:sty m:val="p"/>
                          </m:rPr>
                          <a:rPr lang="en-US" sz="4000" i="1" kern="0">
                            <a:latin typeface="Cambria Math" panose="02040503050406030204" pitchFamily="18" charset="0"/>
                            <a:cs typeface="Source Sans Pro Light"/>
                          </a:rPr>
                          <m:t>t</m:t>
                        </m:r>
                        <m:r>
                          <a:rPr lang="en-US" sz="4000" i="1" kern="0">
                            <a:latin typeface="Cambria Math" panose="02040503050406030204" pitchFamily="18" charset="0"/>
                            <a:cs typeface="Source Sans Pro Light"/>
                          </a:rPr>
                          <m:t>, Á</m:t>
                        </m:r>
                        <m:r>
                          <m:rPr>
                            <m:sty m:val="p"/>
                          </m:rPr>
                          <a:rPr lang="en-US" sz="4000" i="1" kern="0">
                            <a:latin typeface="Cambria Math" panose="02040503050406030204" pitchFamily="18" charset="0"/>
                            <a:cs typeface="Source Sans Pro Light"/>
                          </a:rPr>
                          <m:t>p</m:t>
                        </m:r>
                        <m:r>
                          <a:rPr lang="en-US" sz="4000" b="0" i="1" kern="0">
                            <a:latin typeface="Cambria Math" panose="02040503050406030204" pitchFamily="18" charset="0"/>
                            <a:cs typeface="Source Sans Pro Light"/>
                          </a:rPr>
                          <m:t> </m:t>
                        </m:r>
                        <m:r>
                          <a:rPr lang="en-US" sz="4000" b="0" i="1" kern="0">
                            <a:latin typeface="Cambria Math" panose="02040503050406030204" pitchFamily="18" charset="0"/>
                            <a:cs typeface="Source Sans Pro Light"/>
                          </a:rPr>
                          <m:t>𝑠𝑢</m:t>
                        </m:r>
                        <m:r>
                          <a:rPr lang="en-US" sz="4000" b="0" i="1" kern="0">
                            <a:latin typeface="Cambria Math" panose="02040503050406030204" pitchFamily="18" charset="0"/>
                            <a:cs typeface="Source Sans Pro Light"/>
                          </a:rPr>
                          <m:t>ấ</m:t>
                        </m:r>
                        <m:r>
                          <m:rPr>
                            <m:sty m:val="p"/>
                          </m:rPr>
                          <a:rPr lang="en-US" sz="4000" b="0" i="1" kern="0">
                            <a:latin typeface="Cambria Math" panose="02040503050406030204" pitchFamily="18" charset="0"/>
                            <a:cs typeface="Source Sans Pro Light"/>
                          </a:rPr>
                          <m:t>t</m:t>
                        </m:r>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𝑡h</m:t>
                        </m:r>
                        <m:r>
                          <a:rPr lang="en-US" sz="4000" b="0" i="1" kern="0">
                            <a:latin typeface="Cambria Math" panose="02040503050406030204" pitchFamily="18" charset="0"/>
                            <a:cs typeface="Source Sans Pro Light"/>
                          </a:rPr>
                          <m:t>ấ</m:t>
                        </m:r>
                        <m:r>
                          <m:rPr>
                            <m:sty m:val="p"/>
                          </m:rPr>
                          <a:rPr lang="en-US" sz="4000" b="0" i="1" kern="0">
                            <a:latin typeface="Cambria Math" panose="02040503050406030204" pitchFamily="18" charset="0"/>
                            <a:cs typeface="Source Sans Pro Light"/>
                          </a:rPr>
                          <m:t>p</m:t>
                        </m:r>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𝐺𝑖</m:t>
                        </m:r>
                        <m:r>
                          <a:rPr lang="en-US" sz="4000" b="0" i="1" kern="0">
                            <a:latin typeface="Cambria Math" panose="02040503050406030204" pitchFamily="18" charset="0"/>
                            <a:cs typeface="Source Sans Pro Light"/>
                          </a:rPr>
                          <m:t>ó=</m:t>
                        </m:r>
                        <m:r>
                          <a:rPr lang="en-US" sz="4000" b="0" i="1" kern="0">
                            <a:latin typeface="Cambria Math" panose="02040503050406030204" pitchFamily="18" charset="0"/>
                            <a:cs typeface="Source Sans Pro Light"/>
                          </a:rPr>
                          <m:t>𝑛𝑎𝑚</m:t>
                        </m:r>
                        <m:r>
                          <a:rPr lang="en-US" sz="4000" i="1" kern="0">
                            <a:latin typeface="Cambria Math" panose="02040503050406030204" pitchFamily="18" charset="0"/>
                            <a:cs typeface="Source Sans Pro Light"/>
                          </a:rPr>
                          <m:t>)</m:t>
                        </m:r>
                      </m:sub>
                    </m:sSub>
                  </m:oMath>
                </a14:m>
                <a:r>
                  <a:rPr lang="en-US" sz="4000" kern="0">
                    <a:cs typeface="Source Sans Pro Light"/>
                  </a:rPr>
                  <a:t>?</a:t>
                </a:r>
              </a:p>
              <a:p>
                <a:pPr marL="583565" marR="5080" indent="-571500" algn="just">
                  <a:lnSpc>
                    <a:spcPct val="130000"/>
                  </a:lnSpc>
                  <a:buFont typeface="Wingdings" panose="05000000000000000000" pitchFamily="2" charset="2"/>
                  <a:buChar char="§"/>
                </a:pPr>
                <a:r>
                  <a:rPr lang="en-US" sz="3600" kern="0"/>
                  <a:t>Tính lại bước 2: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solidFill>
                          <a:srgbClr val="FF0000"/>
                        </a:solidFill>
                        <a:latin typeface="Cambria Math" panose="02040503050406030204" pitchFamily="18" charset="0"/>
                      </a:rPr>
                      <m:t>𝑃</m:t>
                    </m:r>
                    <m:d>
                      <m:dPr>
                        <m:ctrlPr>
                          <a:rPr lang="en-US" sz="3600" i="1" kern="0">
                            <a:solidFill>
                              <a:srgbClr val="FF0000"/>
                            </a:solidFill>
                            <a:latin typeface="Cambria Math" panose="02040503050406030204" pitchFamily="18" charset="0"/>
                          </a:rPr>
                        </m:ctrlPr>
                      </m:dPr>
                      <m:e>
                        <m:f>
                          <m:fPr>
                            <m:type m:val="skw"/>
                            <m:ctrlPr>
                              <a:rPr lang="en-US" sz="3600" i="1" kern="0">
                                <a:solidFill>
                                  <a:srgbClr val="FF0000"/>
                                </a:solidFill>
                                <a:latin typeface="Cambria Math" panose="02040503050406030204" pitchFamily="18" charset="0"/>
                              </a:rPr>
                            </m:ctrlPr>
                          </m:fPr>
                          <m:num>
                            <m:r>
                              <a:rPr lang="en-US" sz="3600" b="0" i="1" kern="0">
                                <a:solidFill>
                                  <a:srgbClr val="FF0000"/>
                                </a:solidFill>
                                <a:latin typeface="Cambria Math" panose="02040503050406030204" pitchFamily="18" charset="0"/>
                              </a:rPr>
                              <m:t>𝑖𝑡</m:t>
                            </m:r>
                          </m:num>
                          <m:den>
                            <m:r>
                              <a:rPr lang="en-US" sz="3600" b="0" i="1" kern="0" smtClean="0">
                                <a:solidFill>
                                  <a:srgbClr val="FF0000"/>
                                </a:solidFill>
                                <a:latin typeface="Cambria Math" panose="02040503050406030204" pitchFamily="18" charset="0"/>
                              </a:rPr>
                              <m:t>𝑚</m:t>
                            </m:r>
                            <m:r>
                              <a:rPr lang="en-US" sz="3600" b="0" i="1" kern="0" smtClean="0">
                                <a:solidFill>
                                  <a:srgbClr val="FF0000"/>
                                </a:solidFill>
                                <a:latin typeface="Cambria Math" panose="02040503050406030204" pitchFamily="18" charset="0"/>
                              </a:rPr>
                              <m:t>ư</m:t>
                            </m:r>
                            <m:r>
                              <a:rPr lang="en-US" sz="3600" b="0" i="1" kern="0" smtClean="0">
                                <a:solidFill>
                                  <a:srgbClr val="FF0000"/>
                                </a:solidFill>
                                <a:latin typeface="Cambria Math" panose="02040503050406030204" pitchFamily="18" charset="0"/>
                              </a:rPr>
                              <m:t>𝑎</m:t>
                            </m:r>
                          </m:den>
                        </m:f>
                      </m:e>
                    </m:d>
                    <m:r>
                      <a:rPr lang="en-US" sz="3600" b="0" i="1" kern="0" smtClean="0">
                        <a:solidFill>
                          <a:srgbClr val="FF0000"/>
                        </a:solidFill>
                        <a:latin typeface="Cambria Math" panose="02040503050406030204" pitchFamily="18" charset="0"/>
                      </a:rPr>
                      <m:t>=</m:t>
                    </m:r>
                    <m:f>
                      <m:fPr>
                        <m:ctrlPr>
                          <a:rPr lang="en-US" sz="3600" b="0" i="1" kern="0" smtClean="0">
                            <a:solidFill>
                              <a:srgbClr val="FF0000"/>
                            </a:solidFill>
                            <a:latin typeface="Cambria Math" panose="02040503050406030204" pitchFamily="18" charset="0"/>
                          </a:rPr>
                        </m:ctrlPr>
                      </m:fPr>
                      <m:num>
                        <m:r>
                          <a:rPr lang="en-US" sz="3600" b="0" i="1" kern="0" smtClean="0">
                            <a:solidFill>
                              <a:srgbClr val="FF0000"/>
                            </a:solidFill>
                            <a:latin typeface="Cambria Math" panose="02040503050406030204" pitchFamily="18" charset="0"/>
                          </a:rPr>
                          <m:t>𝐶</m:t>
                        </m:r>
                        <m:d>
                          <m:dPr>
                            <m:ctrlPr>
                              <a:rPr lang="en-US" sz="3600" b="0" i="1" kern="0" smtClean="0">
                                <a:solidFill>
                                  <a:srgbClr val="FF0000"/>
                                </a:solidFill>
                                <a:latin typeface="Cambria Math" panose="02040503050406030204" pitchFamily="18" charset="0"/>
                              </a:rPr>
                            </m:ctrlPr>
                          </m:dPr>
                          <m:e>
                            <m:r>
                              <a:rPr lang="en-US" sz="3600" b="0" i="1" kern="0" smtClean="0">
                                <a:solidFill>
                                  <a:srgbClr val="FF0000"/>
                                </a:solidFill>
                                <a:latin typeface="Cambria Math" panose="02040503050406030204" pitchFamily="18" charset="0"/>
                              </a:rPr>
                              <m:t>í</m:t>
                            </m:r>
                            <m:r>
                              <m:rPr>
                                <m:sty m:val="p"/>
                              </m:rPr>
                              <a:rPr lang="en-US" sz="3600" b="0" i="1" kern="0" smtClean="0">
                                <a:solidFill>
                                  <a:srgbClr val="FF0000"/>
                                </a:solidFill>
                                <a:latin typeface="Cambria Math" panose="02040503050406030204" pitchFamily="18" charset="0"/>
                              </a:rPr>
                              <m:t>t</m:t>
                            </m:r>
                            <m:r>
                              <a:rPr lang="en-US" sz="3600" b="0" i="1" kern="0" smtClean="0">
                                <a:solidFill>
                                  <a:srgbClr val="FF0000"/>
                                </a:solidFill>
                                <a:latin typeface="Cambria Math" panose="02040503050406030204" pitchFamily="18" charset="0"/>
                              </a:rPr>
                              <m:t>=</m:t>
                            </m:r>
                            <m:r>
                              <a:rPr lang="en-US" sz="3600" b="0" i="1" kern="0" smtClean="0">
                                <a:solidFill>
                                  <a:srgbClr val="FF0000"/>
                                </a:solidFill>
                                <a:latin typeface="Cambria Math" panose="02040503050406030204" pitchFamily="18" charset="0"/>
                              </a:rPr>
                              <m:t>𝑚</m:t>
                            </m:r>
                            <m:r>
                              <a:rPr lang="en-US" sz="3600" b="0" i="1" kern="0" smtClean="0">
                                <a:solidFill>
                                  <a:srgbClr val="FF0000"/>
                                </a:solidFill>
                                <a:latin typeface="Cambria Math" panose="02040503050406030204" pitchFamily="18" charset="0"/>
                              </a:rPr>
                              <m:t>ư</m:t>
                            </m:r>
                            <m:r>
                              <a:rPr lang="en-US" sz="3600" b="0" i="1" kern="0" smtClean="0">
                                <a:solidFill>
                                  <a:srgbClr val="FF0000"/>
                                </a:solidFill>
                                <a:latin typeface="Cambria Math" panose="02040503050406030204" pitchFamily="18" charset="0"/>
                              </a:rPr>
                              <m:t>𝑎</m:t>
                            </m:r>
                          </m:e>
                        </m:d>
                        <m:r>
                          <a:rPr lang="en-US" sz="3600" b="0" i="1" kern="0" smtClean="0">
                            <a:solidFill>
                              <a:srgbClr val="FF0000"/>
                            </a:solidFill>
                            <a:latin typeface="Cambria Math" panose="02040503050406030204" pitchFamily="18" charset="0"/>
                          </a:rPr>
                          <m:t>+</m:t>
                        </m:r>
                        <m:r>
                          <a:rPr lang="en-US" sz="3600" b="0" i="1" kern="0" smtClean="0">
                            <a:solidFill>
                              <a:srgbClr val="FF0000"/>
                            </a:solidFill>
                            <a:latin typeface="Cambria Math" panose="02040503050406030204" pitchFamily="18" charset="0"/>
                          </a:rPr>
                          <m:t>𝑘</m:t>
                        </m:r>
                      </m:num>
                      <m:den>
                        <m:r>
                          <a:rPr lang="en-US" sz="3600" b="0" i="1" kern="0" smtClean="0">
                            <a:solidFill>
                              <a:srgbClr val="FF0000"/>
                            </a:solidFill>
                            <a:latin typeface="Cambria Math" panose="02040503050406030204" pitchFamily="18" charset="0"/>
                          </a:rPr>
                          <m:t>𝐶</m:t>
                        </m:r>
                        <m:d>
                          <m:dPr>
                            <m:ctrlPr>
                              <a:rPr lang="en-US" sz="3600" b="0" i="1" kern="0" smtClean="0">
                                <a:solidFill>
                                  <a:srgbClr val="FF0000"/>
                                </a:solidFill>
                                <a:latin typeface="Cambria Math" panose="02040503050406030204" pitchFamily="18" charset="0"/>
                              </a:rPr>
                            </m:ctrlPr>
                          </m:dPr>
                          <m:e>
                            <m:r>
                              <a:rPr lang="en-US" sz="3600" b="0" i="1" kern="0" smtClean="0">
                                <a:solidFill>
                                  <a:srgbClr val="FF0000"/>
                                </a:solidFill>
                                <a:latin typeface="Cambria Math" panose="02040503050406030204" pitchFamily="18" charset="0"/>
                              </a:rPr>
                              <m:t>𝑚</m:t>
                            </m:r>
                            <m:r>
                              <a:rPr lang="en-US" sz="3600" b="0" i="1" kern="0" smtClean="0">
                                <a:solidFill>
                                  <a:srgbClr val="FF0000"/>
                                </a:solidFill>
                                <a:latin typeface="Cambria Math" panose="02040503050406030204" pitchFamily="18" charset="0"/>
                              </a:rPr>
                              <m:t>ư</m:t>
                            </m:r>
                            <m:r>
                              <a:rPr lang="en-US" sz="3600" b="0" i="1" kern="0" smtClean="0">
                                <a:solidFill>
                                  <a:srgbClr val="FF0000"/>
                                </a:solidFill>
                                <a:latin typeface="Cambria Math" panose="02040503050406030204" pitchFamily="18" charset="0"/>
                              </a:rPr>
                              <m:t>𝑎</m:t>
                            </m:r>
                          </m:e>
                        </m:d>
                        <m:r>
                          <a:rPr lang="en-US" sz="3600" b="0" i="1" kern="0" smtClean="0">
                            <a:solidFill>
                              <a:srgbClr val="FF0000"/>
                            </a:solidFill>
                            <a:latin typeface="Cambria Math" panose="02040503050406030204" pitchFamily="18" charset="0"/>
                          </a:rPr>
                          <m:t>+</m:t>
                        </m:r>
                        <m:r>
                          <a:rPr lang="en-US" sz="3600" b="0" i="1" kern="0" smtClean="0">
                            <a:solidFill>
                              <a:srgbClr val="FF0000"/>
                            </a:solidFill>
                            <a:latin typeface="Cambria Math" panose="02040503050406030204" pitchFamily="18" charset="0"/>
                          </a:rPr>
                          <m:t>𝑘</m:t>
                        </m:r>
                        <m:r>
                          <a:rPr lang="en-US" sz="3600" b="0" i="1" kern="0" smtClean="0">
                            <a:solidFill>
                              <a:srgbClr val="FF0000"/>
                            </a:solidFill>
                            <a:latin typeface="Cambria Math" panose="02040503050406030204" pitchFamily="18" charset="0"/>
                          </a:rPr>
                          <m:t>∗(</m:t>
                        </m:r>
                        <m:r>
                          <a:rPr lang="en-US" sz="3600" b="0" i="1" kern="0" smtClean="0">
                            <a:solidFill>
                              <a:srgbClr val="FF0000"/>
                            </a:solidFill>
                            <a:latin typeface="Cambria Math" panose="02040503050406030204" pitchFamily="18" charset="0"/>
                          </a:rPr>
                          <m:t>𝑠</m:t>
                        </m:r>
                        <m:r>
                          <a:rPr lang="en-US" sz="3600" b="0" i="1" kern="0" smtClean="0">
                            <a:solidFill>
                              <a:srgbClr val="FF0000"/>
                            </a:solidFill>
                            <a:latin typeface="Cambria Math" panose="02040503050406030204" pitchFamily="18" charset="0"/>
                          </a:rPr>
                          <m:t>ố </m:t>
                        </m:r>
                        <m:r>
                          <a:rPr lang="en-US" sz="3600" b="0" i="1" kern="0" smtClean="0">
                            <a:solidFill>
                              <a:srgbClr val="FF0000"/>
                            </a:solidFill>
                            <a:latin typeface="Cambria Math" panose="02040503050406030204" pitchFamily="18" charset="0"/>
                          </a:rPr>
                          <m:t>𝑐h𝑖</m:t>
                        </m:r>
                        <m:r>
                          <a:rPr lang="en-US" sz="3600" b="0" i="1" kern="0" smtClean="0">
                            <a:solidFill>
                              <a:srgbClr val="FF0000"/>
                            </a:solidFill>
                            <a:latin typeface="Cambria Math" panose="02040503050406030204" pitchFamily="18" charset="0"/>
                          </a:rPr>
                          <m:t>ề</m:t>
                        </m:r>
                        <m:r>
                          <m:rPr>
                            <m:sty m:val="p"/>
                          </m:rPr>
                          <a:rPr lang="en-US" sz="3600" b="0" i="1" kern="0" smtClean="0">
                            <a:solidFill>
                              <a:srgbClr val="FF0000"/>
                            </a:solidFill>
                            <a:latin typeface="Cambria Math" panose="02040503050406030204" pitchFamily="18" charset="0"/>
                          </a:rPr>
                          <m:t>u</m:t>
                        </m:r>
                        <m:r>
                          <a:rPr lang="en-US" sz="3600" b="0" i="1" kern="0" smtClean="0">
                            <a:solidFill>
                              <a:srgbClr val="FF0000"/>
                            </a:solidFill>
                            <a:latin typeface="Cambria Math" panose="02040503050406030204" pitchFamily="18" charset="0"/>
                          </a:rPr>
                          <m:t> </m:t>
                        </m:r>
                        <m:r>
                          <a:rPr lang="en-US" sz="3600" b="0" i="1" kern="0" smtClean="0">
                            <a:solidFill>
                              <a:srgbClr val="FF0000"/>
                            </a:solidFill>
                            <a:latin typeface="Cambria Math" panose="02040503050406030204" pitchFamily="18" charset="0"/>
                          </a:rPr>
                          <m:t>𝑐</m:t>
                        </m:r>
                        <m:r>
                          <a:rPr lang="en-US" sz="3600" b="0" i="1" kern="0" smtClean="0">
                            <a:solidFill>
                              <a:srgbClr val="FF0000"/>
                            </a:solidFill>
                            <a:latin typeface="Cambria Math" panose="02040503050406030204" pitchFamily="18" charset="0"/>
                          </a:rPr>
                          <m:t>ủ</m:t>
                        </m:r>
                        <m:r>
                          <m:rPr>
                            <m:sty m:val="p"/>
                          </m:rPr>
                          <a:rPr lang="en-US" sz="3600" b="0" i="1" kern="0" smtClean="0">
                            <a:solidFill>
                              <a:srgbClr val="FF0000"/>
                            </a:solidFill>
                            <a:latin typeface="Cambria Math" panose="02040503050406030204" pitchFamily="18" charset="0"/>
                          </a:rPr>
                          <m:t>a</m:t>
                        </m:r>
                        <m:r>
                          <a:rPr lang="en-US" sz="3600" b="0" i="1" kern="0" smtClean="0">
                            <a:solidFill>
                              <a:srgbClr val="FF0000"/>
                            </a:solidFill>
                            <a:latin typeface="Cambria Math" panose="02040503050406030204" pitchFamily="18" charset="0"/>
                          </a:rPr>
                          <m:t> </m:t>
                        </m:r>
                        <m:r>
                          <a:rPr lang="en-US" sz="3600" b="0" i="1" kern="0" smtClean="0">
                            <a:solidFill>
                              <a:srgbClr val="FF0000"/>
                            </a:solidFill>
                            <a:latin typeface="Cambria Math" panose="02040503050406030204" pitchFamily="18" charset="0"/>
                          </a:rPr>
                          <m:t>𝑡h𝑢</m:t>
                        </m:r>
                        <m:r>
                          <a:rPr lang="en-US" sz="3600" b="0" i="1" kern="0" smtClean="0">
                            <a:solidFill>
                              <a:srgbClr val="FF0000"/>
                            </a:solidFill>
                            <a:latin typeface="Cambria Math" panose="02040503050406030204" pitchFamily="18" charset="0"/>
                          </a:rPr>
                          <m:t>ộ</m:t>
                        </m:r>
                        <m:r>
                          <m:rPr>
                            <m:sty m:val="p"/>
                          </m:rPr>
                          <a:rPr lang="en-US" sz="3600" b="0" i="1" kern="0" smtClean="0">
                            <a:solidFill>
                              <a:srgbClr val="FF0000"/>
                            </a:solidFill>
                            <a:latin typeface="Cambria Math" panose="02040503050406030204" pitchFamily="18" charset="0"/>
                          </a:rPr>
                          <m:t>c</m:t>
                        </m:r>
                        <m:r>
                          <a:rPr lang="en-US" sz="3600" b="0" i="1" kern="0" smtClean="0">
                            <a:solidFill>
                              <a:srgbClr val="FF0000"/>
                            </a:solidFill>
                            <a:latin typeface="Cambria Math" panose="02040503050406030204" pitchFamily="18" charset="0"/>
                          </a:rPr>
                          <m:t> </m:t>
                        </m:r>
                        <m:r>
                          <a:rPr lang="en-US" sz="3600" b="0" i="1" kern="0" smtClean="0">
                            <a:solidFill>
                              <a:srgbClr val="FF0000"/>
                            </a:solidFill>
                            <a:latin typeface="Cambria Math" panose="02040503050406030204" pitchFamily="18" charset="0"/>
                          </a:rPr>
                          <m:t>𝑡</m:t>
                        </m:r>
                        <m:r>
                          <a:rPr lang="en-US" sz="3600" b="0" i="1" kern="0" smtClean="0">
                            <a:solidFill>
                              <a:srgbClr val="FF0000"/>
                            </a:solidFill>
                            <a:latin typeface="Cambria Math" panose="02040503050406030204" pitchFamily="18" charset="0"/>
                          </a:rPr>
                          <m:t>í</m:t>
                        </m:r>
                        <m:r>
                          <m:rPr>
                            <m:sty m:val="p"/>
                          </m:rPr>
                          <a:rPr lang="en-US" sz="3600" b="0" i="1" kern="0" smtClean="0">
                            <a:solidFill>
                              <a:srgbClr val="FF0000"/>
                            </a:solidFill>
                            <a:latin typeface="Cambria Math" panose="02040503050406030204" pitchFamily="18" charset="0"/>
                          </a:rPr>
                          <m:t>nh</m:t>
                        </m:r>
                        <m:r>
                          <a:rPr lang="en-US" sz="3600" b="0" i="1" kern="0" smtClean="0">
                            <a:solidFill>
                              <a:srgbClr val="FF0000"/>
                            </a:solidFill>
                            <a:latin typeface="Cambria Math" panose="02040503050406030204" pitchFamily="18" charset="0"/>
                          </a:rPr>
                          <m:t> </m:t>
                        </m:r>
                        <m:r>
                          <a:rPr lang="en-US" sz="3600" b="0" i="1" kern="0" smtClean="0">
                            <a:solidFill>
                              <a:srgbClr val="FF0000"/>
                            </a:solidFill>
                            <a:latin typeface="Cambria Math" panose="02040503050406030204" pitchFamily="18" charset="0"/>
                          </a:rPr>
                          <m:t>𝑋</m:t>
                        </m:r>
                        <m:r>
                          <a:rPr lang="en-US" sz="3600" b="0" i="1" kern="0" smtClean="0">
                            <a:solidFill>
                              <a:srgbClr val="FF0000"/>
                            </a:solidFill>
                            <a:latin typeface="Cambria Math" panose="02040503050406030204" pitchFamily="18" charset="0"/>
                          </a:rPr>
                          <m:t>=</m:t>
                        </m:r>
                        <m:r>
                          <a:rPr lang="en-US" sz="3600" b="0" i="1" kern="0" smtClean="0">
                            <a:solidFill>
                              <a:srgbClr val="FF0000"/>
                            </a:solidFill>
                            <a:latin typeface="Cambria Math" panose="02040503050406030204" pitchFamily="18" charset="0"/>
                          </a:rPr>
                          <m:t>𝑚</m:t>
                        </m:r>
                        <m:r>
                          <a:rPr lang="en-US" sz="3600" b="0" i="1" kern="0" smtClean="0">
                            <a:solidFill>
                              <a:srgbClr val="FF0000"/>
                            </a:solidFill>
                            <a:latin typeface="Cambria Math" panose="02040503050406030204" pitchFamily="18" charset="0"/>
                          </a:rPr>
                          <m:t>â</m:t>
                        </m:r>
                        <m:r>
                          <a:rPr lang="en-US" sz="3600" b="0" i="1" kern="0" smtClean="0">
                            <a:solidFill>
                              <a:srgbClr val="FF0000"/>
                            </a:solidFill>
                            <a:latin typeface="Cambria Math" panose="02040503050406030204" pitchFamily="18" charset="0"/>
                          </a:rPr>
                          <m:t>𝑦</m:t>
                        </m:r>
                        <m:r>
                          <a:rPr lang="en-US" sz="3600" b="0" i="1" kern="0" smtClean="0">
                            <a:solidFill>
                              <a:srgbClr val="FF0000"/>
                            </a:solidFill>
                            <a:latin typeface="Cambria Math" panose="02040503050406030204" pitchFamily="18" charset="0"/>
                          </a:rPr>
                          <m:t>)</m:t>
                        </m:r>
                      </m:den>
                    </m:f>
                  </m:oMath>
                </a14:m>
                <a:endParaRPr lang="en-US" sz="3600" i="1" kern="0">
                  <a:solidFill>
                    <a:srgbClr val="FF0000"/>
                  </a:solidFill>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smtClea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𝑚</m:t>
                            </m:r>
                            <m:r>
                              <a:rPr lang="en-US" sz="3600" b="0" i="1" kern="0">
                                <a:latin typeface="Cambria Math" panose="02040503050406030204" pitchFamily="18" charset="0"/>
                              </a:rPr>
                              <m:t>â</m:t>
                            </m:r>
                            <m:r>
                              <a:rPr lang="en-US" sz="3600" b="0" i="1" kern="0">
                                <a:latin typeface="Cambria Math" panose="02040503050406030204" pitchFamily="18" charset="0"/>
                              </a:rPr>
                              <m:t>𝑦</m:t>
                            </m:r>
                            <m:r>
                              <a:rPr lang="en-US" sz="3600" b="0" i="1" kern="0">
                                <a:latin typeface="Cambria Math" panose="02040503050406030204" pitchFamily="18" charset="0"/>
                              </a:rPr>
                              <m:t>=í</m:t>
                            </m:r>
                            <m:r>
                              <a:rPr lang="en-US" sz="3600" b="0" i="1" kern="0" smtClean="0">
                                <a:latin typeface="Cambria Math" panose="02040503050406030204" pitchFamily="18" charset="0"/>
                              </a:rPr>
                              <m:t>𝑡</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0+1</m:t>
                        </m:r>
                      </m:num>
                      <m:den>
                        <m:r>
                          <a:rPr lang="en-US" sz="3600" b="0" i="1" kern="0" smtClean="0">
                            <a:latin typeface="Cambria Math" panose="02040503050406030204" pitchFamily="18" charset="0"/>
                          </a:rPr>
                          <m:t>4+1∗</m:t>
                        </m:r>
                        <m:r>
                          <a:rPr lang="en-US" sz="3600" b="0" i="1" kern="0" smtClean="0">
                            <a:solidFill>
                              <a:srgbClr val="FF0000"/>
                            </a:solidFill>
                            <a:latin typeface="Cambria Math" panose="02040503050406030204" pitchFamily="18" charset="0"/>
                          </a:rPr>
                          <m:t>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6</m:t>
                        </m:r>
                      </m:den>
                    </m:f>
                  </m:oMath>
                </a14:m>
                <a:r>
                  <a:rPr lang="en-US" sz="3600" kern="0"/>
                  <a:t> </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smtClea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𝑎</m:t>
                            </m:r>
                            <m:r>
                              <a:rPr lang="en-US" sz="3600" b="0" i="1" kern="0">
                                <a:latin typeface="Cambria Math" panose="02040503050406030204" pitchFamily="18" charset="0"/>
                              </a:rPr>
                              <m:t>.</m:t>
                            </m:r>
                            <m:r>
                              <a:rPr lang="en-US" sz="3600" b="0" i="1" kern="0">
                                <a:latin typeface="Cambria Math" panose="02040503050406030204" pitchFamily="18" charset="0"/>
                              </a:rPr>
                              <m:t>𝑠𝑢</m:t>
                            </m:r>
                            <m:r>
                              <a:rPr lang="en-US" sz="3600" b="0" i="1" kern="0">
                                <a:latin typeface="Cambria Math" panose="02040503050406030204" pitchFamily="18" charset="0"/>
                              </a:rPr>
                              <m:t>ấ</m:t>
                            </m:r>
                            <m:r>
                              <m:rPr>
                                <m:sty m:val="p"/>
                              </m:rPr>
                              <a:rPr lang="en-US" sz="3600" b="0" i="1" kern="0">
                                <a:latin typeface="Cambria Math" panose="02040503050406030204" pitchFamily="18" charset="0"/>
                              </a:rPr>
                              <m:t>t</m:t>
                            </m:r>
                            <m:r>
                              <a:rPr lang="en-US" sz="3600" b="0" i="1" kern="0">
                                <a:latin typeface="Cambria Math" panose="02040503050406030204" pitchFamily="18" charset="0"/>
                              </a:rPr>
                              <m:t>=</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1+1</m:t>
                        </m:r>
                      </m:num>
                      <m:den>
                        <m:r>
                          <a:rPr lang="en-US" sz="3600" b="0" i="1" kern="0" smtClean="0">
                            <a:latin typeface="Cambria Math" panose="02040503050406030204" pitchFamily="18" charset="0"/>
                          </a:rPr>
                          <m:t>4+1∗</m:t>
                        </m:r>
                        <m:r>
                          <a:rPr lang="en-US" sz="3600" b="0" i="1" kern="0" smtClean="0">
                            <a:solidFill>
                              <a:srgbClr val="FF0000"/>
                            </a:solidFill>
                            <a:latin typeface="Cambria Math" panose="02040503050406030204" pitchFamily="18" charset="0"/>
                          </a:rPr>
                          <m:t>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7</m:t>
                        </m:r>
                      </m:den>
                    </m:f>
                  </m:oMath>
                </a14:m>
                <a:r>
                  <a:rPr lang="en-US" sz="3600" kern="0"/>
                  <a:t>		</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𝑔𝑖</m:t>
                            </m:r>
                            <m:r>
                              <a:rPr lang="en-US" sz="3600" b="0" i="1" kern="0">
                                <a:latin typeface="Cambria Math" panose="02040503050406030204" pitchFamily="18" charset="0"/>
                              </a:rPr>
                              <m:t>ó=</m:t>
                            </m:r>
                            <m:r>
                              <a:rPr lang="en-US" sz="3600" b="0" i="1" kern="0" smtClean="0">
                                <a:latin typeface="Cambria Math" panose="02040503050406030204" pitchFamily="18" charset="0"/>
                              </a:rPr>
                              <m:t>𝑛𝑎𝑚</m:t>
                            </m:r>
                          </m:num>
                          <m:den>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den>
                        </m:f>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1+1</m:t>
                        </m:r>
                      </m:num>
                      <m:den>
                        <m:r>
                          <a:rPr lang="en-US" sz="3600" b="0" i="1" kern="0" smtClean="0">
                            <a:latin typeface="Cambria Math" panose="02040503050406030204" pitchFamily="18" charset="0"/>
                          </a:rPr>
                          <m:t>4+1∗</m:t>
                        </m:r>
                        <m:r>
                          <a:rPr lang="en-US" sz="3600" b="0" i="1" kern="0" smtClean="0">
                            <a:solidFill>
                              <a:srgbClr val="FF0000"/>
                            </a:solidFill>
                            <a:latin typeface="Cambria Math" panose="02040503050406030204" pitchFamily="18" charset="0"/>
                          </a:rPr>
                          <m:t>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6</m:t>
                        </m:r>
                      </m:den>
                    </m:f>
                  </m:oMath>
                </a14:m>
                <a:endParaRPr lang="en-US" sz="3600" kern="0"/>
              </a:p>
              <a:p>
                <a:pPr marL="1497965" marR="5080" lvl="2" indent="-571500" algn="just">
                  <a:lnSpc>
                    <a:spcPct val="130000"/>
                  </a:lnSpc>
                  <a:buFont typeface="Wingdings" panose="05000000000000000000" pitchFamily="2" charset="2"/>
                  <a:buChar char="§"/>
                </a:pPr>
                <a:r>
                  <a:rPr lang="en-US" sz="2800" i="1" kern="0"/>
                  <a:t>trong đó: k=1, C: count</a:t>
                </a:r>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457201" y="2374900"/>
                <a:ext cx="11029155" cy="8042394"/>
              </a:xfrm>
              <a:prstGeom prst="rect">
                <a:avLst/>
              </a:prstGeom>
              <a:blipFill>
                <a:blip r:embed="rId3"/>
                <a:stretch>
                  <a:fillRect l="-2532" t="-473" r="-690" b="-7729"/>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extLst>
              <p:ext uri="{D42A27DB-BD31-4B8C-83A1-F6EECF244321}">
                <p14:modId xmlns:p14="http://schemas.microsoft.com/office/powerpoint/2010/main" val="1699356860"/>
              </p:ext>
            </p:extLst>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CA789BB-290C-317E-441B-E1B6C54DB137}"/>
                  </a:ext>
                </a:extLst>
              </p:cNvPr>
              <p:cNvSpPr txBox="1"/>
              <p:nvPr/>
            </p:nvSpPr>
            <p:spPr>
              <a:xfrm>
                <a:off x="12488490" y="2178954"/>
                <a:ext cx="6064622" cy="12636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𝑃</m:t>
                          </m:r>
                        </m:e>
                        <m:sub>
                          <m:r>
                            <a:rPr lang="en-US" sz="3600" b="0" i="1" kern="0">
                              <a:latin typeface="Cambria Math" panose="02040503050406030204" pitchFamily="18" charset="0"/>
                            </a:rPr>
                            <m:t>𝐿𝑎𝑝</m:t>
                          </m:r>
                          <m:r>
                            <a:rPr lang="en-US" sz="3600" b="0" i="1" kern="0">
                              <a:latin typeface="Cambria Math" panose="02040503050406030204" pitchFamily="18" charset="0"/>
                            </a:rPr>
                            <m:t>,</m:t>
                          </m:r>
                          <m:r>
                            <a:rPr lang="en-US" sz="3600" b="0" i="1" kern="0">
                              <a:latin typeface="Cambria Math" panose="02040503050406030204" pitchFamily="18" charset="0"/>
                            </a:rPr>
                            <m:t>𝑘</m:t>
                          </m:r>
                        </m:sub>
                      </m:sSub>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e>
                        <m:e>
                          <m:r>
                            <a:rPr lang="en-US" sz="3600" b="0" i="1" kern="0">
                              <a:latin typeface="Cambria Math" panose="02040503050406030204" pitchFamily="18" charset="0"/>
                            </a:rPr>
                            <m:t>𝑦</m:t>
                          </m:r>
                        </m:e>
                      </m:d>
                      <m:r>
                        <a:rPr lang="en-US" sz="3600" b="0" i="1" kern="0">
                          <a:latin typeface="Cambria Math" panose="02040503050406030204" pitchFamily="18" charset="0"/>
                        </a:rPr>
                        <m:t>=</m:t>
                      </m:r>
                      <m:f>
                        <m:fPr>
                          <m:ctrlPr>
                            <a:rPr lang="en-US" sz="3600" b="0" i="1" kern="0">
                              <a:latin typeface="Cambria Math" panose="02040503050406030204" pitchFamily="18" charset="0"/>
                            </a:rPr>
                          </m:ctrlPr>
                        </m:fPr>
                        <m:num>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r>
                                <a:rPr lang="en-US" sz="3600" b="0" i="1" kern="0">
                                  <a:latin typeface="Cambria Math" panose="02040503050406030204" pitchFamily="18" charset="0"/>
                                </a:rPr>
                                <m:t>,</m:t>
                              </m:r>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num>
                        <m:den>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r>
                            <a:rPr lang="en-US" sz="3600" b="0" i="1" kern="0">
                              <a:latin typeface="Cambria Math" panose="02040503050406030204" pitchFamily="18" charset="0"/>
                            </a:rPr>
                            <m:t>∗</m:t>
                          </m:r>
                          <m:r>
                            <a:rPr lang="en-US" sz="3600" b="0" i="1" kern="0">
                              <a:latin typeface="Cambria Math" panose="02040503050406030204" pitchFamily="18" charset="0"/>
                            </a:rPr>
                            <m:t>𝑋</m:t>
                          </m:r>
                        </m:den>
                      </m:f>
                    </m:oMath>
                  </m:oMathPara>
                </a14:m>
                <a:endParaRPr lang="en-VN" sz="3600"/>
              </a:p>
            </p:txBody>
          </p:sp>
        </mc:Choice>
        <mc:Fallback xmlns="">
          <p:sp>
            <p:nvSpPr>
              <p:cNvPr id="8" name="TextBox 7">
                <a:extLst>
                  <a:ext uri="{FF2B5EF4-FFF2-40B4-BE49-F238E27FC236}">
                    <a16:creationId xmlns:a16="http://schemas.microsoft.com/office/drawing/2014/main" id="{9CA789BB-290C-317E-441B-E1B6C54DB137}"/>
                  </a:ext>
                </a:extLst>
              </p:cNvPr>
              <p:cNvSpPr txBox="1">
                <a:spLocks noRot="1" noChangeAspect="1" noMove="1" noResize="1" noEditPoints="1" noAdjustHandles="1" noChangeArrowheads="1" noChangeShapeType="1" noTextEdit="1"/>
              </p:cNvSpPr>
              <p:nvPr/>
            </p:nvSpPr>
            <p:spPr>
              <a:xfrm>
                <a:off x="12488490" y="2178954"/>
                <a:ext cx="6064622" cy="1263600"/>
              </a:xfrm>
              <a:prstGeom prst="rect">
                <a:avLst/>
              </a:prstGeom>
              <a:blipFill>
                <a:blip r:embed="rId4"/>
                <a:stretch>
                  <a:fillRect b="-6863"/>
                </a:stretch>
              </a:blipFill>
            </p:spPr>
            <p:txBody>
              <a:bodyPr/>
              <a:lstStyle/>
              <a:p>
                <a:r>
                  <a:rPr lang="en-VN">
                    <a:noFill/>
                  </a:rPr>
                  <a:t> </a:t>
                </a:r>
              </a:p>
            </p:txBody>
          </p:sp>
        </mc:Fallback>
      </mc:AlternateContent>
      <p:graphicFrame>
        <p:nvGraphicFramePr>
          <p:cNvPr id="13" name="Table 12">
            <a:extLst>
              <a:ext uri="{FF2B5EF4-FFF2-40B4-BE49-F238E27FC236}">
                <a16:creationId xmlns:a16="http://schemas.microsoft.com/office/drawing/2014/main" id="{8C77940B-51D4-9115-534C-F4E52286B0AB}"/>
              </a:ext>
            </a:extLst>
          </p:cNvPr>
          <p:cNvGraphicFramePr>
            <a:graphicFrameLocks noGrp="1"/>
          </p:cNvGraphicFramePr>
          <p:nvPr>
            <p:extLst>
              <p:ext uri="{D42A27DB-BD31-4B8C-83A1-F6EECF244321}">
                <p14:modId xmlns:p14="http://schemas.microsoft.com/office/powerpoint/2010/main" val="2598156113"/>
              </p:ext>
            </p:extLst>
          </p:nvPr>
        </p:nvGraphicFramePr>
        <p:xfrm>
          <a:off x="11495322" y="6730372"/>
          <a:ext cx="3352164" cy="1188720"/>
        </p:xfrm>
        <a:graphic>
          <a:graphicData uri="http://schemas.openxmlformats.org/drawingml/2006/table">
            <a:tbl>
              <a:tblPr firstRow="1" bandRow="1">
                <a:tableStyleId>{5C22544A-7EE6-4342-B048-85BDC9FD1C3A}</a:tableStyleId>
              </a:tblPr>
              <a:tblGrid>
                <a:gridCol w="900430">
                  <a:extLst>
                    <a:ext uri="{9D8B030D-6E8A-4147-A177-3AD203B41FA5}">
                      <a16:colId xmlns:a16="http://schemas.microsoft.com/office/drawing/2014/main" val="32642447"/>
                    </a:ext>
                  </a:extLst>
                </a:gridCol>
                <a:gridCol w="1667192">
                  <a:extLst>
                    <a:ext uri="{9D8B030D-6E8A-4147-A177-3AD203B41FA5}">
                      <a16:colId xmlns:a16="http://schemas.microsoft.com/office/drawing/2014/main" val="2350072196"/>
                    </a:ext>
                  </a:extLst>
                </a:gridCol>
                <a:gridCol w="784542">
                  <a:extLst>
                    <a:ext uri="{9D8B030D-6E8A-4147-A177-3AD203B41FA5}">
                      <a16:colId xmlns:a16="http://schemas.microsoft.com/office/drawing/2014/main" val="2252185249"/>
                    </a:ext>
                  </a:extLst>
                </a:gridCol>
              </a:tblGrid>
              <a:tr h="370840">
                <a:tc>
                  <a:txBody>
                    <a:bodyPr/>
                    <a:lstStyle/>
                    <a:p>
                      <a:pPr algn="ctr"/>
                      <a:r>
                        <a:rPr lang="en-VN" sz="2000"/>
                        <a:t>Mây</a:t>
                      </a:r>
                    </a:p>
                  </a:txBody>
                  <a:tcPr/>
                </a:tc>
                <a:tc>
                  <a:txBody>
                    <a:bodyPr/>
                    <a:lstStyle/>
                    <a:p>
                      <a:pPr algn="ctr"/>
                      <a:r>
                        <a:rPr lang="en-VN" sz="2000"/>
                        <a:t>Không mưa</a:t>
                      </a:r>
                    </a:p>
                  </a:txBody>
                  <a:tcPr/>
                </a:tc>
                <a:tc>
                  <a:txBody>
                    <a:bodyPr/>
                    <a:lstStyle/>
                    <a:p>
                      <a:pPr algn="ctr"/>
                      <a:r>
                        <a:rPr lang="en-VN" sz="2000"/>
                        <a:t>Mưa</a:t>
                      </a:r>
                    </a:p>
                  </a:txBody>
                  <a:tcPr/>
                </a:tc>
                <a:extLst>
                  <a:ext uri="{0D108BD9-81ED-4DB2-BD59-A6C34878D82A}">
                    <a16:rowId xmlns:a16="http://schemas.microsoft.com/office/drawing/2014/main" val="3898370816"/>
                  </a:ext>
                </a:extLst>
              </a:tr>
              <a:tr h="370840">
                <a:tc>
                  <a:txBody>
                    <a:bodyPr/>
                    <a:lstStyle/>
                    <a:p>
                      <a:pPr algn="ctr"/>
                      <a:r>
                        <a:rPr lang="en-VN" sz="2000"/>
                        <a:t>ít</a:t>
                      </a:r>
                    </a:p>
                  </a:txBody>
                  <a:tcPr/>
                </a:tc>
                <a:tc>
                  <a:txBody>
                    <a:bodyPr/>
                    <a:lstStyle/>
                    <a:p>
                      <a:pPr algn="ctr"/>
                      <a:r>
                        <a:rPr lang="en-VN" sz="2000"/>
                        <a:t>3/4</a:t>
                      </a:r>
                    </a:p>
                  </a:txBody>
                  <a:tcPr/>
                </a:tc>
                <a:tc>
                  <a:txBody>
                    <a:bodyPr/>
                    <a:lstStyle/>
                    <a:p>
                      <a:pPr algn="ctr"/>
                      <a:r>
                        <a:rPr lang="en-VN" sz="2000"/>
                        <a:t>0/4</a:t>
                      </a:r>
                    </a:p>
                  </a:txBody>
                  <a:tcPr/>
                </a:tc>
                <a:extLst>
                  <a:ext uri="{0D108BD9-81ED-4DB2-BD59-A6C34878D82A}">
                    <a16:rowId xmlns:a16="http://schemas.microsoft.com/office/drawing/2014/main" val="3915663710"/>
                  </a:ext>
                </a:extLst>
              </a:tr>
              <a:tr h="370840">
                <a:tc>
                  <a:txBody>
                    <a:bodyPr/>
                    <a:lstStyle/>
                    <a:p>
                      <a:pPr algn="ctr"/>
                      <a:r>
                        <a:rPr lang="en-VN" sz="2000"/>
                        <a:t>nhiều</a:t>
                      </a:r>
                    </a:p>
                  </a:txBody>
                  <a:tcPr/>
                </a:tc>
                <a:tc>
                  <a:txBody>
                    <a:bodyPr/>
                    <a:lstStyle/>
                    <a:p>
                      <a:pPr algn="ctr"/>
                      <a:r>
                        <a:rPr lang="en-VN" sz="2000"/>
                        <a:t>1/4</a:t>
                      </a:r>
                    </a:p>
                  </a:txBody>
                  <a:tcPr/>
                </a:tc>
                <a:tc>
                  <a:txBody>
                    <a:bodyPr/>
                    <a:lstStyle/>
                    <a:p>
                      <a:pPr algn="ctr"/>
                      <a:r>
                        <a:rPr lang="en-VN" sz="2000"/>
                        <a:t>4/4</a:t>
                      </a:r>
                    </a:p>
                  </a:txBody>
                  <a:tcPr/>
                </a:tc>
                <a:extLst>
                  <a:ext uri="{0D108BD9-81ED-4DB2-BD59-A6C34878D82A}">
                    <a16:rowId xmlns:a16="http://schemas.microsoft.com/office/drawing/2014/main" val="3904408098"/>
                  </a:ext>
                </a:extLst>
              </a:tr>
            </a:tbl>
          </a:graphicData>
        </a:graphic>
      </p:graphicFrame>
      <p:graphicFrame>
        <p:nvGraphicFramePr>
          <p:cNvPr id="14" name="Table 13">
            <a:extLst>
              <a:ext uri="{FF2B5EF4-FFF2-40B4-BE49-F238E27FC236}">
                <a16:creationId xmlns:a16="http://schemas.microsoft.com/office/drawing/2014/main" id="{A0AFEB27-F9DA-7524-97AF-125C67A4D511}"/>
              </a:ext>
            </a:extLst>
          </p:cNvPr>
          <p:cNvGraphicFramePr>
            <a:graphicFrameLocks noGrp="1"/>
          </p:cNvGraphicFramePr>
          <p:nvPr>
            <p:extLst>
              <p:ext uri="{D42A27DB-BD31-4B8C-83A1-F6EECF244321}">
                <p14:modId xmlns:p14="http://schemas.microsoft.com/office/powerpoint/2010/main" val="2219603370"/>
              </p:ext>
            </p:extLst>
          </p:nvPr>
        </p:nvGraphicFramePr>
        <p:xfrm>
          <a:off x="14876294" y="7156043"/>
          <a:ext cx="3942714" cy="1584960"/>
        </p:xfrm>
        <a:graphic>
          <a:graphicData uri="http://schemas.openxmlformats.org/drawingml/2006/table">
            <a:tbl>
              <a:tblPr firstRow="1" bandRow="1">
                <a:tableStyleId>{5C22544A-7EE6-4342-B048-85BDC9FD1C3A}</a:tableStyleId>
              </a:tblPr>
              <a:tblGrid>
                <a:gridCol w="1490980">
                  <a:extLst>
                    <a:ext uri="{9D8B030D-6E8A-4147-A177-3AD203B41FA5}">
                      <a16:colId xmlns:a16="http://schemas.microsoft.com/office/drawing/2014/main" val="32642447"/>
                    </a:ext>
                  </a:extLst>
                </a:gridCol>
                <a:gridCol w="1667192">
                  <a:extLst>
                    <a:ext uri="{9D8B030D-6E8A-4147-A177-3AD203B41FA5}">
                      <a16:colId xmlns:a16="http://schemas.microsoft.com/office/drawing/2014/main" val="2350072196"/>
                    </a:ext>
                  </a:extLst>
                </a:gridCol>
                <a:gridCol w="784542">
                  <a:extLst>
                    <a:ext uri="{9D8B030D-6E8A-4147-A177-3AD203B41FA5}">
                      <a16:colId xmlns:a16="http://schemas.microsoft.com/office/drawing/2014/main" val="2252185249"/>
                    </a:ext>
                  </a:extLst>
                </a:gridCol>
              </a:tblGrid>
              <a:tr h="370840">
                <a:tc>
                  <a:txBody>
                    <a:bodyPr/>
                    <a:lstStyle/>
                    <a:p>
                      <a:pPr algn="ctr"/>
                      <a:r>
                        <a:rPr lang="en-VN" sz="2000"/>
                        <a:t>Áp suất</a:t>
                      </a:r>
                    </a:p>
                  </a:txBody>
                  <a:tcPr/>
                </a:tc>
                <a:tc>
                  <a:txBody>
                    <a:bodyPr/>
                    <a:lstStyle/>
                    <a:p>
                      <a:pPr algn="ctr"/>
                      <a:r>
                        <a:rPr lang="en-VN" sz="2000"/>
                        <a:t>Không mưa</a:t>
                      </a:r>
                    </a:p>
                  </a:txBody>
                  <a:tcPr/>
                </a:tc>
                <a:tc>
                  <a:txBody>
                    <a:bodyPr/>
                    <a:lstStyle/>
                    <a:p>
                      <a:pPr algn="ctr"/>
                      <a:r>
                        <a:rPr lang="en-VN" sz="2000"/>
                        <a:t>Mưa</a:t>
                      </a:r>
                    </a:p>
                  </a:txBody>
                  <a:tcPr/>
                </a:tc>
                <a:extLst>
                  <a:ext uri="{0D108BD9-81ED-4DB2-BD59-A6C34878D82A}">
                    <a16:rowId xmlns:a16="http://schemas.microsoft.com/office/drawing/2014/main" val="3898370816"/>
                  </a:ext>
                </a:extLst>
              </a:tr>
              <a:tr h="370840">
                <a:tc>
                  <a:txBody>
                    <a:bodyPr/>
                    <a:lstStyle/>
                    <a:p>
                      <a:pPr algn="ctr"/>
                      <a:r>
                        <a:rPr lang="en-VN" sz="2000"/>
                        <a:t>cao</a:t>
                      </a:r>
                    </a:p>
                  </a:txBody>
                  <a:tcPr/>
                </a:tc>
                <a:tc>
                  <a:txBody>
                    <a:bodyPr/>
                    <a:lstStyle/>
                    <a:p>
                      <a:pPr algn="ctr"/>
                      <a:r>
                        <a:rPr lang="en-VN" sz="2000"/>
                        <a:t>2/4</a:t>
                      </a:r>
                    </a:p>
                  </a:txBody>
                  <a:tcPr/>
                </a:tc>
                <a:tc>
                  <a:txBody>
                    <a:bodyPr/>
                    <a:lstStyle/>
                    <a:p>
                      <a:pPr algn="ctr"/>
                      <a:r>
                        <a:rPr lang="en-VN" sz="2000"/>
                        <a:t>2/4</a:t>
                      </a:r>
                    </a:p>
                  </a:txBody>
                  <a:tcPr/>
                </a:tc>
                <a:extLst>
                  <a:ext uri="{0D108BD9-81ED-4DB2-BD59-A6C34878D82A}">
                    <a16:rowId xmlns:a16="http://schemas.microsoft.com/office/drawing/2014/main" val="3915663710"/>
                  </a:ext>
                </a:extLst>
              </a:tr>
              <a:tr h="370840">
                <a:tc>
                  <a:txBody>
                    <a:bodyPr/>
                    <a:lstStyle/>
                    <a:p>
                      <a:pPr algn="ctr"/>
                      <a:r>
                        <a:rPr lang="en-VN" sz="2000"/>
                        <a:t>thấp</a:t>
                      </a:r>
                    </a:p>
                  </a:txBody>
                  <a:tcPr/>
                </a:tc>
                <a:tc>
                  <a:txBody>
                    <a:bodyPr/>
                    <a:lstStyle/>
                    <a:p>
                      <a:pPr algn="ctr"/>
                      <a:r>
                        <a:rPr lang="en-VN" sz="2000"/>
                        <a:t>2/4</a:t>
                      </a:r>
                    </a:p>
                  </a:txBody>
                  <a:tcPr/>
                </a:tc>
                <a:tc>
                  <a:txBody>
                    <a:bodyPr/>
                    <a:lstStyle/>
                    <a:p>
                      <a:pPr algn="ctr"/>
                      <a:r>
                        <a:rPr lang="en-VN" sz="2000"/>
                        <a:t>1/4</a:t>
                      </a:r>
                    </a:p>
                  </a:txBody>
                  <a:tcPr/>
                </a:tc>
                <a:extLst>
                  <a:ext uri="{0D108BD9-81ED-4DB2-BD59-A6C34878D82A}">
                    <a16:rowId xmlns:a16="http://schemas.microsoft.com/office/drawing/2014/main" val="3904408098"/>
                  </a:ext>
                </a:extLst>
              </a:tr>
              <a:tr h="370840">
                <a:tc>
                  <a:txBody>
                    <a:bodyPr/>
                    <a:lstStyle/>
                    <a:p>
                      <a:pPr algn="ctr"/>
                      <a:r>
                        <a:rPr lang="en-US" sz="2000"/>
                        <a:t>t</a:t>
                      </a:r>
                      <a:r>
                        <a:rPr lang="en-VN" sz="2000"/>
                        <a:t>rung bình</a:t>
                      </a:r>
                    </a:p>
                  </a:txBody>
                  <a:tcPr/>
                </a:tc>
                <a:tc>
                  <a:txBody>
                    <a:bodyPr/>
                    <a:lstStyle/>
                    <a:p>
                      <a:pPr algn="ctr"/>
                      <a:r>
                        <a:rPr lang="en-VN" sz="2000"/>
                        <a:t>0/4</a:t>
                      </a:r>
                    </a:p>
                  </a:txBody>
                  <a:tcPr/>
                </a:tc>
                <a:tc>
                  <a:txBody>
                    <a:bodyPr/>
                    <a:lstStyle/>
                    <a:p>
                      <a:pPr algn="ctr"/>
                      <a:r>
                        <a:rPr lang="en-VN" sz="2000"/>
                        <a:t>1/4</a:t>
                      </a:r>
                    </a:p>
                  </a:txBody>
                  <a:tcPr/>
                </a:tc>
                <a:extLst>
                  <a:ext uri="{0D108BD9-81ED-4DB2-BD59-A6C34878D82A}">
                    <a16:rowId xmlns:a16="http://schemas.microsoft.com/office/drawing/2014/main" val="3546152743"/>
                  </a:ext>
                </a:extLst>
              </a:tr>
            </a:tbl>
          </a:graphicData>
        </a:graphic>
      </p:graphicFrame>
      <p:graphicFrame>
        <p:nvGraphicFramePr>
          <p:cNvPr id="15" name="Table 14">
            <a:extLst>
              <a:ext uri="{FF2B5EF4-FFF2-40B4-BE49-F238E27FC236}">
                <a16:creationId xmlns:a16="http://schemas.microsoft.com/office/drawing/2014/main" id="{5A1B8B52-91F8-27D9-C4E0-8E36FC4FD0ED}"/>
              </a:ext>
            </a:extLst>
          </p:cNvPr>
          <p:cNvGraphicFramePr>
            <a:graphicFrameLocks noGrp="1"/>
          </p:cNvGraphicFramePr>
          <p:nvPr>
            <p:extLst>
              <p:ext uri="{D42A27DB-BD31-4B8C-83A1-F6EECF244321}">
                <p14:modId xmlns:p14="http://schemas.microsoft.com/office/powerpoint/2010/main" val="2420542470"/>
              </p:ext>
            </p:extLst>
          </p:nvPr>
        </p:nvGraphicFramePr>
        <p:xfrm>
          <a:off x="11475477" y="8013372"/>
          <a:ext cx="3400817" cy="1188720"/>
        </p:xfrm>
        <a:graphic>
          <a:graphicData uri="http://schemas.openxmlformats.org/drawingml/2006/table">
            <a:tbl>
              <a:tblPr firstRow="1" bandRow="1">
                <a:tableStyleId>{5C22544A-7EE6-4342-B048-85BDC9FD1C3A}</a:tableStyleId>
              </a:tblPr>
              <a:tblGrid>
                <a:gridCol w="819365">
                  <a:extLst>
                    <a:ext uri="{9D8B030D-6E8A-4147-A177-3AD203B41FA5}">
                      <a16:colId xmlns:a16="http://schemas.microsoft.com/office/drawing/2014/main" val="32642447"/>
                    </a:ext>
                  </a:extLst>
                </a:gridCol>
                <a:gridCol w="1755401">
                  <a:extLst>
                    <a:ext uri="{9D8B030D-6E8A-4147-A177-3AD203B41FA5}">
                      <a16:colId xmlns:a16="http://schemas.microsoft.com/office/drawing/2014/main" val="2350072196"/>
                    </a:ext>
                  </a:extLst>
                </a:gridCol>
                <a:gridCol w="826051">
                  <a:extLst>
                    <a:ext uri="{9D8B030D-6E8A-4147-A177-3AD203B41FA5}">
                      <a16:colId xmlns:a16="http://schemas.microsoft.com/office/drawing/2014/main" val="2252185249"/>
                    </a:ext>
                  </a:extLst>
                </a:gridCol>
              </a:tblGrid>
              <a:tr h="370840">
                <a:tc>
                  <a:txBody>
                    <a:bodyPr/>
                    <a:lstStyle/>
                    <a:p>
                      <a:pPr algn="ctr"/>
                      <a:r>
                        <a:rPr lang="en-VN" sz="2000"/>
                        <a:t>Gió</a:t>
                      </a:r>
                    </a:p>
                  </a:txBody>
                  <a:tcPr/>
                </a:tc>
                <a:tc>
                  <a:txBody>
                    <a:bodyPr/>
                    <a:lstStyle/>
                    <a:p>
                      <a:pPr algn="ctr"/>
                      <a:r>
                        <a:rPr lang="en-VN" sz="2000"/>
                        <a:t>Không mưa</a:t>
                      </a:r>
                    </a:p>
                  </a:txBody>
                  <a:tcPr/>
                </a:tc>
                <a:tc>
                  <a:txBody>
                    <a:bodyPr/>
                    <a:lstStyle/>
                    <a:p>
                      <a:pPr algn="ctr"/>
                      <a:r>
                        <a:rPr lang="en-VN" sz="2000"/>
                        <a:t>Mưa</a:t>
                      </a:r>
                    </a:p>
                  </a:txBody>
                  <a:tcPr/>
                </a:tc>
                <a:extLst>
                  <a:ext uri="{0D108BD9-81ED-4DB2-BD59-A6C34878D82A}">
                    <a16:rowId xmlns:a16="http://schemas.microsoft.com/office/drawing/2014/main" val="3898370816"/>
                  </a:ext>
                </a:extLst>
              </a:tr>
              <a:tr h="370840">
                <a:tc>
                  <a:txBody>
                    <a:bodyPr/>
                    <a:lstStyle/>
                    <a:p>
                      <a:pPr algn="ctr"/>
                      <a:r>
                        <a:rPr lang="en-VN" sz="2000"/>
                        <a:t>nam</a:t>
                      </a:r>
                    </a:p>
                  </a:txBody>
                  <a:tcPr/>
                </a:tc>
                <a:tc>
                  <a:txBody>
                    <a:bodyPr/>
                    <a:lstStyle/>
                    <a:p>
                      <a:pPr algn="ctr"/>
                      <a:r>
                        <a:rPr lang="en-VN" sz="2000"/>
                        <a:t>2/4</a:t>
                      </a:r>
                    </a:p>
                  </a:txBody>
                  <a:tcPr/>
                </a:tc>
                <a:tc>
                  <a:txBody>
                    <a:bodyPr/>
                    <a:lstStyle/>
                    <a:p>
                      <a:pPr algn="ctr"/>
                      <a:r>
                        <a:rPr lang="en-VN" sz="2000"/>
                        <a:t>1/4</a:t>
                      </a:r>
                    </a:p>
                  </a:txBody>
                  <a:tcPr/>
                </a:tc>
                <a:extLst>
                  <a:ext uri="{0D108BD9-81ED-4DB2-BD59-A6C34878D82A}">
                    <a16:rowId xmlns:a16="http://schemas.microsoft.com/office/drawing/2014/main" val="3915663710"/>
                  </a:ext>
                </a:extLst>
              </a:tr>
              <a:tr h="370840">
                <a:tc>
                  <a:txBody>
                    <a:bodyPr/>
                    <a:lstStyle/>
                    <a:p>
                      <a:pPr algn="ctr"/>
                      <a:r>
                        <a:rPr lang="en-VN" sz="2000"/>
                        <a:t>bắc</a:t>
                      </a:r>
                    </a:p>
                  </a:txBody>
                  <a:tcPr/>
                </a:tc>
                <a:tc>
                  <a:txBody>
                    <a:bodyPr/>
                    <a:lstStyle/>
                    <a:p>
                      <a:pPr algn="ctr"/>
                      <a:r>
                        <a:rPr lang="en-VN" sz="2000"/>
                        <a:t>2/4</a:t>
                      </a:r>
                    </a:p>
                  </a:txBody>
                  <a:tcPr/>
                </a:tc>
                <a:tc>
                  <a:txBody>
                    <a:bodyPr/>
                    <a:lstStyle/>
                    <a:p>
                      <a:pPr algn="ctr"/>
                      <a:r>
                        <a:rPr lang="en-VN" sz="2000"/>
                        <a:t>3/4</a:t>
                      </a:r>
                    </a:p>
                  </a:txBody>
                  <a:tcPr/>
                </a:tc>
                <a:extLst>
                  <a:ext uri="{0D108BD9-81ED-4DB2-BD59-A6C34878D82A}">
                    <a16:rowId xmlns:a16="http://schemas.microsoft.com/office/drawing/2014/main" val="3904408098"/>
                  </a:ext>
                </a:extLst>
              </a:tr>
            </a:tbl>
          </a:graphicData>
        </a:graphic>
      </p:graphicFrame>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FF34CFF-52ED-3263-CAE6-76131D909754}"/>
                  </a:ext>
                </a:extLst>
              </p:cNvPr>
              <p:cNvSpPr txBox="1"/>
              <p:nvPr/>
            </p:nvSpPr>
            <p:spPr>
              <a:xfrm>
                <a:off x="14841089" y="8862476"/>
                <a:ext cx="3942714" cy="14869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𝑚</m:t>
                          </m:r>
                          <m:r>
                            <a:rPr lang="en-US" sz="2800" b="0" i="1" kern="0" smtClean="0">
                              <a:solidFill>
                                <a:srgbClr val="FF0000"/>
                              </a:solidFill>
                              <a:latin typeface="Cambria Math" panose="02040503050406030204" pitchFamily="18" charset="0"/>
                            </a:rPr>
                            <m:t>â</m:t>
                          </m:r>
                          <m:r>
                            <a:rPr lang="en-US" sz="2800" b="0" i="1" kern="0" smtClean="0">
                              <a:solidFill>
                                <a:srgbClr val="FF0000"/>
                              </a:solidFill>
                              <a:latin typeface="Cambria Math" panose="02040503050406030204" pitchFamily="18" charset="0"/>
                            </a:rPr>
                            <m:t>𝑦</m:t>
                          </m:r>
                        </m:sub>
                      </m:sSub>
                      <m:r>
                        <a:rPr lang="en-US" sz="2800" b="0" i="1" kern="0" smtClean="0">
                          <a:solidFill>
                            <a:srgbClr val="FF0000"/>
                          </a:solidFill>
                          <a:latin typeface="Cambria Math" panose="02040503050406030204" pitchFamily="18" charset="0"/>
                        </a:rPr>
                        <m:t>=2</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á</m:t>
                          </m:r>
                          <m:r>
                            <m:rPr>
                              <m:sty m:val="p"/>
                            </m:rPr>
                            <a:rPr lang="en-US" sz="2800" b="0" i="1" kern="0" smtClean="0">
                              <a:solidFill>
                                <a:srgbClr val="FF0000"/>
                              </a:solidFill>
                              <a:latin typeface="Cambria Math" panose="02040503050406030204" pitchFamily="18" charset="0"/>
                            </a:rPr>
                            <m:t>p</m:t>
                          </m:r>
                          <m:r>
                            <a:rPr lang="en-US" sz="2800" b="0" i="1" kern="0" smtClean="0">
                              <a:solidFill>
                                <a:srgbClr val="FF0000"/>
                              </a:solidFill>
                              <a:latin typeface="Cambria Math" panose="02040503050406030204" pitchFamily="18" charset="0"/>
                            </a:rPr>
                            <m:t> </m:t>
                          </m:r>
                          <m:r>
                            <a:rPr lang="en-US" sz="2800" b="0" i="1" kern="0" smtClean="0">
                              <a:solidFill>
                                <a:srgbClr val="FF0000"/>
                              </a:solidFill>
                              <a:latin typeface="Cambria Math" panose="02040503050406030204" pitchFamily="18" charset="0"/>
                            </a:rPr>
                            <m:t>𝑠𝑢</m:t>
                          </m:r>
                          <m:r>
                            <a:rPr lang="en-US" sz="2800" b="0" i="1" kern="0" smtClean="0">
                              <a:solidFill>
                                <a:srgbClr val="FF0000"/>
                              </a:solidFill>
                              <a:latin typeface="Cambria Math" panose="02040503050406030204" pitchFamily="18" charset="0"/>
                            </a:rPr>
                            <m:t>ấ</m:t>
                          </m:r>
                          <m:r>
                            <m:rPr>
                              <m:sty m:val="p"/>
                            </m:rPr>
                            <a:rPr lang="en-US" sz="2800" b="0" i="1" kern="0" smtClean="0">
                              <a:solidFill>
                                <a:srgbClr val="FF0000"/>
                              </a:solidFill>
                              <a:latin typeface="Cambria Math" panose="02040503050406030204" pitchFamily="18" charset="0"/>
                            </a:rPr>
                            <m:t>t</m:t>
                          </m:r>
                        </m:sub>
                      </m:sSub>
                      <m:r>
                        <a:rPr lang="en-US" sz="2800" b="0" i="1" kern="0" smtClean="0">
                          <a:solidFill>
                            <a:srgbClr val="FF0000"/>
                          </a:solidFill>
                          <a:latin typeface="Cambria Math" panose="02040503050406030204" pitchFamily="18" charset="0"/>
                        </a:rPr>
                        <m:t>=3</m:t>
                      </m:r>
                    </m:oMath>
                  </m:oMathPara>
                </a14:m>
                <a:endParaRPr lang="en-VN" sz="2800"/>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𝑔𝑖</m:t>
                          </m:r>
                          <m:r>
                            <a:rPr lang="en-US" sz="2800" b="0" i="1" kern="0" smtClean="0">
                              <a:solidFill>
                                <a:srgbClr val="FF0000"/>
                              </a:solidFill>
                              <a:latin typeface="Cambria Math" panose="02040503050406030204" pitchFamily="18" charset="0"/>
                            </a:rPr>
                            <m:t>ó</m:t>
                          </m:r>
                        </m:sub>
                      </m:sSub>
                      <m:r>
                        <a:rPr lang="en-US" sz="2800" b="0" i="1" kern="0" smtClean="0">
                          <a:solidFill>
                            <a:srgbClr val="FF0000"/>
                          </a:solidFill>
                          <a:latin typeface="Cambria Math" panose="02040503050406030204" pitchFamily="18" charset="0"/>
                        </a:rPr>
                        <m:t>=2</m:t>
                      </m:r>
                    </m:oMath>
                  </m:oMathPara>
                </a14:m>
                <a:endParaRPr lang="en-VN" sz="2800"/>
              </a:p>
            </p:txBody>
          </p:sp>
        </mc:Choice>
        <mc:Fallback>
          <p:sp>
            <p:nvSpPr>
              <p:cNvPr id="17" name="TextBox 16">
                <a:extLst>
                  <a:ext uri="{FF2B5EF4-FFF2-40B4-BE49-F238E27FC236}">
                    <a16:creationId xmlns:a16="http://schemas.microsoft.com/office/drawing/2014/main" id="{CFF34CFF-52ED-3263-CAE6-76131D909754}"/>
                  </a:ext>
                </a:extLst>
              </p:cNvPr>
              <p:cNvSpPr txBox="1">
                <a:spLocks noRot="1" noChangeAspect="1" noMove="1" noResize="1" noEditPoints="1" noAdjustHandles="1" noChangeArrowheads="1" noChangeShapeType="1" noTextEdit="1"/>
              </p:cNvSpPr>
              <p:nvPr/>
            </p:nvSpPr>
            <p:spPr>
              <a:xfrm>
                <a:off x="14841089" y="8862476"/>
                <a:ext cx="3942714" cy="1486946"/>
              </a:xfrm>
              <a:prstGeom prst="rect">
                <a:avLst/>
              </a:prstGeom>
              <a:blipFill>
                <a:blip r:embed="rId5"/>
                <a:stretch>
                  <a:fillRect b="-4202"/>
                </a:stretch>
              </a:blipFill>
            </p:spPr>
            <p:txBody>
              <a:bodyPr/>
              <a:lstStyle/>
              <a:p>
                <a:r>
                  <a:rPr lang="en-VN">
                    <a:noFill/>
                  </a:rPr>
                  <a:t> </a:t>
                </a:r>
              </a:p>
            </p:txBody>
          </p:sp>
        </mc:Fallback>
      </mc:AlternateContent>
    </p:spTree>
    <p:extLst>
      <p:ext uri="{BB962C8B-B14F-4D97-AF65-F5344CB8AC3E}">
        <p14:creationId xmlns:p14="http://schemas.microsoft.com/office/powerpoint/2010/main" val="8005421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570720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2: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𝑛𝑎𝑚</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oMath>
                </a14:m>
                <a:endParaRPr lang="en-US" sz="3600" kern="0"/>
              </a:p>
              <a:p>
                <a:pPr marL="3440113" marR="5080" lvl="2" algn="just">
                  <a:lnSpc>
                    <a:spcPct val="130000"/>
                  </a:lnSpc>
                </a:pPr>
                <a14:m>
                  <m:oMathPara xmlns:m="http://schemas.openxmlformats.org/officeDocument/2006/math">
                    <m:oMathParaPr>
                      <m:jc m:val="left"/>
                    </m:oMathParaPr>
                    <m:oMath xmlns:m="http://schemas.openxmlformats.org/officeDocument/2006/math">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6</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7</m:t>
                          </m:r>
                        </m:den>
                      </m:f>
                      <m:r>
                        <a:rPr lang="en-US" sz="3600" b="0" i="0"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6</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63</m:t>
                          </m:r>
                        </m:den>
                      </m:f>
                    </m:oMath>
                  </m:oMathPara>
                </a14:m>
                <a:endParaRPr lang="en-US" sz="3600" kern="0"/>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5707203"/>
              </a:xfrm>
              <a:prstGeom prst="rect">
                <a:avLst/>
              </a:prstGeom>
              <a:blipFill>
                <a:blip r:embed="rId3"/>
                <a:stretch>
                  <a:fillRect l="-1575" t="-667" r="-1800"/>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2A6B2-DF68-6136-4080-FCEA4C74D3BB}"/>
                  </a:ext>
                </a:extLst>
              </p:cNvPr>
              <p:cNvSpPr txBox="1"/>
              <p:nvPr/>
            </p:nvSpPr>
            <p:spPr>
              <a:xfrm>
                <a:off x="12089234" y="6795118"/>
                <a:ext cx="6064622" cy="12636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𝑃</m:t>
                          </m:r>
                        </m:e>
                        <m:sub>
                          <m:r>
                            <a:rPr lang="en-US" sz="3600" b="0" i="1" kern="0">
                              <a:latin typeface="Cambria Math" panose="02040503050406030204" pitchFamily="18" charset="0"/>
                            </a:rPr>
                            <m:t>𝐿𝑎𝑝</m:t>
                          </m:r>
                          <m:r>
                            <a:rPr lang="en-US" sz="3600" b="0" i="1" kern="0">
                              <a:latin typeface="Cambria Math" panose="02040503050406030204" pitchFamily="18" charset="0"/>
                            </a:rPr>
                            <m:t>,</m:t>
                          </m:r>
                          <m:r>
                            <a:rPr lang="en-US" sz="3600" b="0" i="1" kern="0">
                              <a:latin typeface="Cambria Math" panose="02040503050406030204" pitchFamily="18" charset="0"/>
                            </a:rPr>
                            <m:t>𝑘</m:t>
                          </m:r>
                        </m:sub>
                      </m:sSub>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e>
                        <m:e>
                          <m:r>
                            <a:rPr lang="en-US" sz="3600" b="0" i="1" kern="0">
                              <a:latin typeface="Cambria Math" panose="02040503050406030204" pitchFamily="18" charset="0"/>
                            </a:rPr>
                            <m:t>𝑦</m:t>
                          </m:r>
                        </m:e>
                      </m:d>
                      <m:r>
                        <a:rPr lang="en-US" sz="3600" b="0" i="1" kern="0">
                          <a:latin typeface="Cambria Math" panose="02040503050406030204" pitchFamily="18" charset="0"/>
                        </a:rPr>
                        <m:t>=</m:t>
                      </m:r>
                      <m:f>
                        <m:fPr>
                          <m:ctrlPr>
                            <a:rPr lang="en-US" sz="3600" b="0" i="1" kern="0">
                              <a:latin typeface="Cambria Math" panose="02040503050406030204" pitchFamily="18" charset="0"/>
                            </a:rPr>
                          </m:ctrlPr>
                        </m:fPr>
                        <m:num>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r>
                                <a:rPr lang="en-US" sz="3600" b="0" i="1" kern="0">
                                  <a:latin typeface="Cambria Math" panose="02040503050406030204" pitchFamily="18" charset="0"/>
                                </a:rPr>
                                <m:t>,</m:t>
                              </m:r>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num>
                        <m:den>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r>
                            <a:rPr lang="en-US" sz="3600" b="0" i="1" kern="0">
                              <a:latin typeface="Cambria Math" panose="02040503050406030204" pitchFamily="18" charset="0"/>
                            </a:rPr>
                            <m:t>∗</m:t>
                          </m:r>
                          <m:r>
                            <a:rPr lang="en-US" sz="3600" b="0" i="1" kern="0">
                              <a:latin typeface="Cambria Math" panose="02040503050406030204" pitchFamily="18" charset="0"/>
                            </a:rPr>
                            <m:t>𝑋</m:t>
                          </m:r>
                        </m:den>
                      </m:f>
                    </m:oMath>
                  </m:oMathPara>
                </a14:m>
                <a:endParaRPr lang="en-VN" sz="3600"/>
              </a:p>
            </p:txBody>
          </p:sp>
        </mc:Choice>
        <mc:Fallback xmlns="">
          <p:sp>
            <p:nvSpPr>
              <p:cNvPr id="7" name="TextBox 6">
                <a:extLst>
                  <a:ext uri="{FF2B5EF4-FFF2-40B4-BE49-F238E27FC236}">
                    <a16:creationId xmlns:a16="http://schemas.microsoft.com/office/drawing/2014/main" id="{9F22A6B2-DF68-6136-4080-FCEA4C74D3BB}"/>
                  </a:ext>
                </a:extLst>
              </p:cNvPr>
              <p:cNvSpPr txBox="1">
                <a:spLocks noRot="1" noChangeAspect="1" noMove="1" noResize="1" noEditPoints="1" noAdjustHandles="1" noChangeArrowheads="1" noChangeShapeType="1" noTextEdit="1"/>
              </p:cNvSpPr>
              <p:nvPr/>
            </p:nvSpPr>
            <p:spPr>
              <a:xfrm>
                <a:off x="12089234" y="6795118"/>
                <a:ext cx="6064622" cy="1263600"/>
              </a:xfrm>
              <a:prstGeom prst="rect">
                <a:avLst/>
              </a:prstGeom>
              <a:blipFill>
                <a:blip r:embed="rId4"/>
                <a:stretch>
                  <a:fillRect b="-6863"/>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CD19E4B-B1A3-5D57-EABE-17E97D574663}"/>
                  </a:ext>
                </a:extLst>
              </p:cNvPr>
              <p:cNvSpPr txBox="1"/>
              <p:nvPr/>
            </p:nvSpPr>
            <p:spPr>
              <a:xfrm>
                <a:off x="14211142" y="8331322"/>
                <a:ext cx="3942714" cy="14869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𝑚</m:t>
                          </m:r>
                          <m:r>
                            <a:rPr lang="en-US" sz="2800" b="0" i="1" kern="0" smtClean="0">
                              <a:solidFill>
                                <a:srgbClr val="FF0000"/>
                              </a:solidFill>
                              <a:latin typeface="Cambria Math" panose="02040503050406030204" pitchFamily="18" charset="0"/>
                            </a:rPr>
                            <m:t>â</m:t>
                          </m:r>
                          <m:r>
                            <a:rPr lang="en-US" sz="2800" b="0" i="1" kern="0" smtClean="0">
                              <a:solidFill>
                                <a:srgbClr val="FF0000"/>
                              </a:solidFill>
                              <a:latin typeface="Cambria Math" panose="02040503050406030204" pitchFamily="18" charset="0"/>
                            </a:rPr>
                            <m:t>𝑦</m:t>
                          </m:r>
                        </m:sub>
                      </m:sSub>
                      <m:r>
                        <a:rPr lang="en-US" sz="2800" b="0" i="1" kern="0" smtClean="0">
                          <a:solidFill>
                            <a:srgbClr val="FF0000"/>
                          </a:solidFill>
                          <a:latin typeface="Cambria Math" panose="02040503050406030204" pitchFamily="18" charset="0"/>
                        </a:rPr>
                        <m:t>=2</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á</m:t>
                          </m:r>
                          <m:r>
                            <m:rPr>
                              <m:sty m:val="p"/>
                            </m:rPr>
                            <a:rPr lang="en-US" sz="2800" b="0" i="1" kern="0" smtClean="0">
                              <a:solidFill>
                                <a:srgbClr val="FF0000"/>
                              </a:solidFill>
                              <a:latin typeface="Cambria Math" panose="02040503050406030204" pitchFamily="18" charset="0"/>
                            </a:rPr>
                            <m:t>p</m:t>
                          </m:r>
                          <m:r>
                            <a:rPr lang="en-US" sz="2800" b="0" i="1" kern="0" smtClean="0">
                              <a:solidFill>
                                <a:srgbClr val="FF0000"/>
                              </a:solidFill>
                              <a:latin typeface="Cambria Math" panose="02040503050406030204" pitchFamily="18" charset="0"/>
                            </a:rPr>
                            <m:t> </m:t>
                          </m:r>
                          <m:r>
                            <a:rPr lang="en-US" sz="2800" b="0" i="1" kern="0" smtClean="0">
                              <a:solidFill>
                                <a:srgbClr val="FF0000"/>
                              </a:solidFill>
                              <a:latin typeface="Cambria Math" panose="02040503050406030204" pitchFamily="18" charset="0"/>
                            </a:rPr>
                            <m:t>𝑠𝑢</m:t>
                          </m:r>
                          <m:r>
                            <a:rPr lang="en-US" sz="2800" b="0" i="1" kern="0" smtClean="0">
                              <a:solidFill>
                                <a:srgbClr val="FF0000"/>
                              </a:solidFill>
                              <a:latin typeface="Cambria Math" panose="02040503050406030204" pitchFamily="18" charset="0"/>
                            </a:rPr>
                            <m:t>ấ</m:t>
                          </m:r>
                          <m:r>
                            <m:rPr>
                              <m:sty m:val="p"/>
                            </m:rPr>
                            <a:rPr lang="en-US" sz="2800" b="0" i="1" kern="0" smtClean="0">
                              <a:solidFill>
                                <a:srgbClr val="FF0000"/>
                              </a:solidFill>
                              <a:latin typeface="Cambria Math" panose="02040503050406030204" pitchFamily="18" charset="0"/>
                            </a:rPr>
                            <m:t>t</m:t>
                          </m:r>
                        </m:sub>
                      </m:sSub>
                      <m:r>
                        <a:rPr lang="en-US" sz="2800" b="0" i="1" kern="0" smtClean="0">
                          <a:solidFill>
                            <a:srgbClr val="FF0000"/>
                          </a:solidFill>
                          <a:latin typeface="Cambria Math" panose="02040503050406030204" pitchFamily="18" charset="0"/>
                        </a:rPr>
                        <m:t>=3</m:t>
                      </m:r>
                    </m:oMath>
                  </m:oMathPara>
                </a14:m>
                <a:endParaRPr lang="en-VN" sz="2800"/>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𝑔𝑖</m:t>
                          </m:r>
                          <m:r>
                            <a:rPr lang="en-US" sz="2800" b="0" i="1" kern="0" smtClean="0">
                              <a:solidFill>
                                <a:srgbClr val="FF0000"/>
                              </a:solidFill>
                              <a:latin typeface="Cambria Math" panose="02040503050406030204" pitchFamily="18" charset="0"/>
                            </a:rPr>
                            <m:t>ó</m:t>
                          </m:r>
                        </m:sub>
                      </m:sSub>
                      <m:r>
                        <a:rPr lang="en-US" sz="2800" b="0" i="1" kern="0" smtClean="0">
                          <a:solidFill>
                            <a:srgbClr val="FF0000"/>
                          </a:solidFill>
                          <a:latin typeface="Cambria Math" panose="02040503050406030204" pitchFamily="18" charset="0"/>
                        </a:rPr>
                        <m:t>=2</m:t>
                      </m:r>
                    </m:oMath>
                  </m:oMathPara>
                </a14:m>
                <a:endParaRPr lang="en-VN" sz="2800"/>
              </a:p>
            </p:txBody>
          </p:sp>
        </mc:Choice>
        <mc:Fallback>
          <p:sp>
            <p:nvSpPr>
              <p:cNvPr id="8" name="TextBox 7">
                <a:extLst>
                  <a:ext uri="{FF2B5EF4-FFF2-40B4-BE49-F238E27FC236}">
                    <a16:creationId xmlns:a16="http://schemas.microsoft.com/office/drawing/2014/main" id="{9CD19E4B-B1A3-5D57-EABE-17E97D574663}"/>
                  </a:ext>
                </a:extLst>
              </p:cNvPr>
              <p:cNvSpPr txBox="1">
                <a:spLocks noRot="1" noChangeAspect="1" noMove="1" noResize="1" noEditPoints="1" noAdjustHandles="1" noChangeArrowheads="1" noChangeShapeType="1" noTextEdit="1"/>
              </p:cNvSpPr>
              <p:nvPr/>
            </p:nvSpPr>
            <p:spPr>
              <a:xfrm>
                <a:off x="14211142" y="8331322"/>
                <a:ext cx="3942714" cy="1486946"/>
              </a:xfrm>
              <a:prstGeom prst="rect">
                <a:avLst/>
              </a:prstGeom>
              <a:blipFill>
                <a:blip r:embed="rId5"/>
                <a:stretch>
                  <a:fillRect b="-5085"/>
                </a:stretch>
              </a:blipFill>
            </p:spPr>
            <p:txBody>
              <a:bodyPr/>
              <a:lstStyle/>
              <a:p>
                <a:r>
                  <a:rPr lang="en-VN">
                    <a:noFill/>
                  </a:rPr>
                  <a:t> </a:t>
                </a:r>
              </a:p>
            </p:txBody>
          </p:sp>
        </mc:Fallback>
      </mc:AlternateContent>
    </p:spTree>
    <p:extLst>
      <p:ext uri="{BB962C8B-B14F-4D97-AF65-F5344CB8AC3E}">
        <p14:creationId xmlns:p14="http://schemas.microsoft.com/office/powerpoint/2010/main" val="24220944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mc:Choice xmlns:a14="http://schemas.microsoft.com/office/drawing/2010/main"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531863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2: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𝑘h</m:t>
                            </m:r>
                            <m:r>
                              <a:rPr lang="en-US" sz="3600" b="0" i="1" kern="0" smtClean="0">
                                <a:latin typeface="Cambria Math" panose="02040503050406030204" pitchFamily="18" charset="0"/>
                              </a:rPr>
                              <m:t>ô</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𝑛𝑎𝑚</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3+1</m:t>
                        </m:r>
                      </m:num>
                      <m:den>
                        <m:r>
                          <a:rPr lang="en-US" sz="3600" b="0" i="1" kern="0" smtClean="0">
                            <a:latin typeface="Cambria Math" panose="02040503050406030204" pitchFamily="18" charset="0"/>
                          </a:rPr>
                          <m:t>4+1∗</m:t>
                        </m:r>
                        <m:r>
                          <a:rPr lang="en-US" sz="3600" b="0" i="1" kern="0" smtClean="0">
                            <a:solidFill>
                              <a:srgbClr val="FF0000"/>
                            </a:solidFill>
                            <a:latin typeface="Cambria Math" panose="02040503050406030204" pitchFamily="18" charset="0"/>
                          </a:rPr>
                          <m:t>2</m:t>
                        </m:r>
                      </m:den>
                    </m:f>
                    <m:r>
                      <a:rPr lang="en-US" sz="3600" b="0" i="0"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2+1</m:t>
                        </m:r>
                      </m:num>
                      <m:den>
                        <m:r>
                          <a:rPr lang="en-US" sz="3600" b="0" i="1" kern="0" smtClean="0">
                            <a:latin typeface="Cambria Math" panose="02040503050406030204" pitchFamily="18" charset="0"/>
                          </a:rPr>
                          <m:t>4+1∗3</m:t>
                        </m:r>
                      </m:den>
                    </m:f>
                    <m:r>
                      <a:rPr lang="en-US" sz="3600" b="0" i="0"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2+1</m:t>
                        </m:r>
                      </m:num>
                      <m:den>
                        <m:r>
                          <a:rPr lang="en-US" sz="3600" b="0" i="1" kern="0" smtClean="0">
                            <a:latin typeface="Cambria Math" panose="02040503050406030204" pitchFamily="18" charset="0"/>
                          </a:rPr>
                          <m:t>4+1∗</m:t>
                        </m:r>
                        <m:r>
                          <a:rPr lang="en-US" sz="3600" b="0" i="1" kern="0" smtClean="0">
                            <a:solidFill>
                              <a:srgbClr val="FF0000"/>
                            </a:solidFill>
                            <a:latin typeface="Cambria Math" panose="02040503050406030204" pitchFamily="18" charset="0"/>
                          </a:rPr>
                          <m:t>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9</m:t>
                        </m:r>
                      </m:num>
                      <m:den>
                        <m:r>
                          <a:rPr lang="en-US" sz="3600" b="0" i="1" kern="0" smtClean="0">
                            <a:latin typeface="Cambria Math" panose="02040503050406030204" pitchFamily="18" charset="0"/>
                          </a:rPr>
                          <m:t>63</m:t>
                        </m:r>
                      </m:den>
                    </m:f>
                  </m:oMath>
                </a14:m>
                <a:endParaRPr lang="en-US" sz="3600" kern="0"/>
              </a:p>
            </p:txBody>
          </p:sp>
        </mc:Choice>
        <mc:Fallback>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5318635"/>
              </a:xfrm>
              <a:prstGeom prst="rect">
                <a:avLst/>
              </a:prstGeom>
              <a:blipFill>
                <a:blip r:embed="rId3"/>
                <a:stretch>
                  <a:fillRect l="-1575" t="-716" r="-1800" b="-23150"/>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2A519-C08C-2081-F110-0C858342F92D}"/>
                  </a:ext>
                </a:extLst>
              </p:cNvPr>
              <p:cNvSpPr txBox="1"/>
              <p:nvPr/>
            </p:nvSpPr>
            <p:spPr>
              <a:xfrm>
                <a:off x="12089234" y="6795118"/>
                <a:ext cx="6064622" cy="12636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𝑃</m:t>
                          </m:r>
                        </m:e>
                        <m:sub>
                          <m:r>
                            <a:rPr lang="en-US" sz="3600" b="0" i="1" kern="0">
                              <a:latin typeface="Cambria Math" panose="02040503050406030204" pitchFamily="18" charset="0"/>
                            </a:rPr>
                            <m:t>𝐿𝑎𝑝</m:t>
                          </m:r>
                          <m:r>
                            <a:rPr lang="en-US" sz="3600" b="0" i="1" kern="0">
                              <a:latin typeface="Cambria Math" panose="02040503050406030204" pitchFamily="18" charset="0"/>
                            </a:rPr>
                            <m:t>,</m:t>
                          </m:r>
                          <m:r>
                            <a:rPr lang="en-US" sz="3600" b="0" i="1" kern="0">
                              <a:latin typeface="Cambria Math" panose="02040503050406030204" pitchFamily="18" charset="0"/>
                            </a:rPr>
                            <m:t>𝑘</m:t>
                          </m:r>
                        </m:sub>
                      </m:sSub>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e>
                        <m:e>
                          <m:r>
                            <a:rPr lang="en-US" sz="3600" b="0" i="1" kern="0">
                              <a:latin typeface="Cambria Math" panose="02040503050406030204" pitchFamily="18" charset="0"/>
                            </a:rPr>
                            <m:t>𝑦</m:t>
                          </m:r>
                        </m:e>
                      </m:d>
                      <m:r>
                        <a:rPr lang="en-US" sz="3600" b="0" i="1" kern="0">
                          <a:latin typeface="Cambria Math" panose="02040503050406030204" pitchFamily="18" charset="0"/>
                        </a:rPr>
                        <m:t>=</m:t>
                      </m:r>
                      <m:f>
                        <m:fPr>
                          <m:ctrlPr>
                            <a:rPr lang="en-US" sz="3600" b="0" i="1" kern="0">
                              <a:latin typeface="Cambria Math" panose="02040503050406030204" pitchFamily="18" charset="0"/>
                            </a:rPr>
                          </m:ctrlPr>
                        </m:fPr>
                        <m:num>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r>
                                <a:rPr lang="en-US" sz="3600" b="0" i="1" kern="0">
                                  <a:latin typeface="Cambria Math" panose="02040503050406030204" pitchFamily="18" charset="0"/>
                                </a:rPr>
                                <m:t>,</m:t>
                              </m:r>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num>
                        <m:den>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r>
                            <a:rPr lang="en-US" sz="3600" b="0" i="1" kern="0">
                              <a:latin typeface="Cambria Math" panose="02040503050406030204" pitchFamily="18" charset="0"/>
                            </a:rPr>
                            <m:t>∗</m:t>
                          </m:r>
                          <m:r>
                            <a:rPr lang="en-US" sz="3600" b="0" i="1" kern="0">
                              <a:latin typeface="Cambria Math" panose="02040503050406030204" pitchFamily="18" charset="0"/>
                            </a:rPr>
                            <m:t>𝑋</m:t>
                          </m:r>
                        </m:den>
                      </m:f>
                    </m:oMath>
                  </m:oMathPara>
                </a14:m>
                <a:endParaRPr lang="en-VN" sz="3600"/>
              </a:p>
            </p:txBody>
          </p:sp>
        </mc:Choice>
        <mc:Fallback xmlns="">
          <p:sp>
            <p:nvSpPr>
              <p:cNvPr id="7" name="TextBox 6">
                <a:extLst>
                  <a:ext uri="{FF2B5EF4-FFF2-40B4-BE49-F238E27FC236}">
                    <a16:creationId xmlns:a16="http://schemas.microsoft.com/office/drawing/2014/main" id="{FAC2A519-C08C-2081-F110-0C858342F92D}"/>
                  </a:ext>
                </a:extLst>
              </p:cNvPr>
              <p:cNvSpPr txBox="1">
                <a:spLocks noRot="1" noChangeAspect="1" noMove="1" noResize="1" noEditPoints="1" noAdjustHandles="1" noChangeArrowheads="1" noChangeShapeType="1" noTextEdit="1"/>
              </p:cNvSpPr>
              <p:nvPr/>
            </p:nvSpPr>
            <p:spPr>
              <a:xfrm>
                <a:off x="12089234" y="6795118"/>
                <a:ext cx="6064622" cy="1263600"/>
              </a:xfrm>
              <a:prstGeom prst="rect">
                <a:avLst/>
              </a:prstGeom>
              <a:blipFill>
                <a:blip r:embed="rId4"/>
                <a:stretch>
                  <a:fillRect b="-6863"/>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17B0A90-CA84-8007-6511-8C675D1DF649}"/>
                  </a:ext>
                </a:extLst>
              </p:cNvPr>
              <p:cNvSpPr txBox="1"/>
              <p:nvPr/>
            </p:nvSpPr>
            <p:spPr>
              <a:xfrm>
                <a:off x="14211142" y="8331322"/>
                <a:ext cx="3942714" cy="14869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𝑚</m:t>
                          </m:r>
                          <m:r>
                            <a:rPr lang="en-US" sz="2800" b="0" i="1" kern="0" smtClean="0">
                              <a:solidFill>
                                <a:srgbClr val="FF0000"/>
                              </a:solidFill>
                              <a:latin typeface="Cambria Math" panose="02040503050406030204" pitchFamily="18" charset="0"/>
                            </a:rPr>
                            <m:t>â</m:t>
                          </m:r>
                          <m:r>
                            <a:rPr lang="en-US" sz="2800" b="0" i="1" kern="0" smtClean="0">
                              <a:solidFill>
                                <a:srgbClr val="FF0000"/>
                              </a:solidFill>
                              <a:latin typeface="Cambria Math" panose="02040503050406030204" pitchFamily="18" charset="0"/>
                            </a:rPr>
                            <m:t>𝑦</m:t>
                          </m:r>
                        </m:sub>
                      </m:sSub>
                      <m:r>
                        <a:rPr lang="en-US" sz="2800" b="0" i="1" kern="0" smtClean="0">
                          <a:solidFill>
                            <a:srgbClr val="FF0000"/>
                          </a:solidFill>
                          <a:latin typeface="Cambria Math" panose="02040503050406030204" pitchFamily="18" charset="0"/>
                        </a:rPr>
                        <m:t>=2</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á</m:t>
                          </m:r>
                          <m:r>
                            <m:rPr>
                              <m:sty m:val="p"/>
                            </m:rPr>
                            <a:rPr lang="en-US" sz="2800" b="0" i="1" kern="0" smtClean="0">
                              <a:solidFill>
                                <a:srgbClr val="FF0000"/>
                              </a:solidFill>
                              <a:latin typeface="Cambria Math" panose="02040503050406030204" pitchFamily="18" charset="0"/>
                            </a:rPr>
                            <m:t>p</m:t>
                          </m:r>
                          <m:r>
                            <a:rPr lang="en-US" sz="2800" b="0" i="1" kern="0" smtClean="0">
                              <a:solidFill>
                                <a:srgbClr val="FF0000"/>
                              </a:solidFill>
                              <a:latin typeface="Cambria Math" panose="02040503050406030204" pitchFamily="18" charset="0"/>
                            </a:rPr>
                            <m:t> </m:t>
                          </m:r>
                          <m:r>
                            <a:rPr lang="en-US" sz="2800" b="0" i="1" kern="0" smtClean="0">
                              <a:solidFill>
                                <a:srgbClr val="FF0000"/>
                              </a:solidFill>
                              <a:latin typeface="Cambria Math" panose="02040503050406030204" pitchFamily="18" charset="0"/>
                            </a:rPr>
                            <m:t>𝑠𝑢</m:t>
                          </m:r>
                          <m:r>
                            <a:rPr lang="en-US" sz="2800" b="0" i="1" kern="0" smtClean="0">
                              <a:solidFill>
                                <a:srgbClr val="FF0000"/>
                              </a:solidFill>
                              <a:latin typeface="Cambria Math" panose="02040503050406030204" pitchFamily="18" charset="0"/>
                            </a:rPr>
                            <m:t>ấ</m:t>
                          </m:r>
                          <m:r>
                            <m:rPr>
                              <m:sty m:val="p"/>
                            </m:rPr>
                            <a:rPr lang="en-US" sz="2800" b="0" i="1" kern="0" smtClean="0">
                              <a:solidFill>
                                <a:srgbClr val="FF0000"/>
                              </a:solidFill>
                              <a:latin typeface="Cambria Math" panose="02040503050406030204" pitchFamily="18" charset="0"/>
                            </a:rPr>
                            <m:t>t</m:t>
                          </m:r>
                        </m:sub>
                      </m:sSub>
                      <m:r>
                        <a:rPr lang="en-US" sz="2800" b="0" i="1" kern="0" smtClean="0">
                          <a:solidFill>
                            <a:srgbClr val="FF0000"/>
                          </a:solidFill>
                          <a:latin typeface="Cambria Math" panose="02040503050406030204" pitchFamily="18" charset="0"/>
                        </a:rPr>
                        <m:t>=3</m:t>
                      </m:r>
                    </m:oMath>
                  </m:oMathPara>
                </a14:m>
                <a:endParaRPr lang="en-VN" sz="2800"/>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𝑔𝑖</m:t>
                          </m:r>
                          <m:r>
                            <a:rPr lang="en-US" sz="2800" b="0" i="1" kern="0" smtClean="0">
                              <a:solidFill>
                                <a:srgbClr val="FF0000"/>
                              </a:solidFill>
                              <a:latin typeface="Cambria Math" panose="02040503050406030204" pitchFamily="18" charset="0"/>
                            </a:rPr>
                            <m:t>ó</m:t>
                          </m:r>
                        </m:sub>
                      </m:sSub>
                      <m:r>
                        <a:rPr lang="en-US" sz="2800" b="0" i="1" kern="0" smtClean="0">
                          <a:solidFill>
                            <a:srgbClr val="FF0000"/>
                          </a:solidFill>
                          <a:latin typeface="Cambria Math" panose="02040503050406030204" pitchFamily="18" charset="0"/>
                        </a:rPr>
                        <m:t>=2</m:t>
                      </m:r>
                    </m:oMath>
                  </m:oMathPara>
                </a14:m>
                <a:endParaRPr lang="en-VN" sz="2800"/>
              </a:p>
            </p:txBody>
          </p:sp>
        </mc:Choice>
        <mc:Fallback>
          <p:sp>
            <p:nvSpPr>
              <p:cNvPr id="8" name="TextBox 7">
                <a:extLst>
                  <a:ext uri="{FF2B5EF4-FFF2-40B4-BE49-F238E27FC236}">
                    <a16:creationId xmlns:a16="http://schemas.microsoft.com/office/drawing/2014/main" id="{B17B0A90-CA84-8007-6511-8C675D1DF649}"/>
                  </a:ext>
                </a:extLst>
              </p:cNvPr>
              <p:cNvSpPr txBox="1">
                <a:spLocks noRot="1" noChangeAspect="1" noMove="1" noResize="1" noEditPoints="1" noAdjustHandles="1" noChangeArrowheads="1" noChangeShapeType="1" noTextEdit="1"/>
              </p:cNvSpPr>
              <p:nvPr/>
            </p:nvSpPr>
            <p:spPr>
              <a:xfrm>
                <a:off x="14211142" y="8331322"/>
                <a:ext cx="3942714" cy="1486946"/>
              </a:xfrm>
              <a:prstGeom prst="rect">
                <a:avLst/>
              </a:prstGeom>
              <a:blipFill>
                <a:blip r:embed="rId5"/>
                <a:stretch>
                  <a:fillRect b="-5085"/>
                </a:stretch>
              </a:blipFill>
            </p:spPr>
            <p:txBody>
              <a:bodyPr/>
              <a:lstStyle/>
              <a:p>
                <a:r>
                  <a:rPr lang="en-VN">
                    <a:noFill/>
                  </a:rPr>
                  <a:t> </a:t>
                </a:r>
              </a:p>
            </p:txBody>
          </p:sp>
        </mc:Fallback>
      </mc:AlternateContent>
    </p:spTree>
    <p:extLst>
      <p:ext uri="{BB962C8B-B14F-4D97-AF65-F5344CB8AC3E}">
        <p14:creationId xmlns:p14="http://schemas.microsoft.com/office/powerpoint/2010/main" val="32365459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239713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3: </a:t>
                </a: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r>
                  <a:rPr lang="en-US" sz="3600" kern="0"/>
                  <a:t> </a:t>
                </a:r>
                <a:r>
                  <a:rPr lang="en-US" sz="3600" i="1" kern="0">
                    <a:latin typeface="Cambria Math" panose="02040503050406030204" pitchFamily="18" charset="0"/>
                  </a:rPr>
                  <a:t>, </a:t>
                </a:r>
                <a14:m>
                  <m:oMath xmlns:m="http://schemas.openxmlformats.org/officeDocument/2006/math">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2397131"/>
              </a:xfrm>
              <a:prstGeom prst="rect">
                <a:avLst/>
              </a:prstGeom>
              <a:blipFill>
                <a:blip r:embed="rId3"/>
                <a:stretch>
                  <a:fillRect l="-1575" t="-1587" r="-1800" b="-73016"/>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FB871A-AB1B-59BB-3978-F8DC4AEC6960}"/>
                  </a:ext>
                </a:extLst>
              </p:cNvPr>
              <p:cNvSpPr txBox="1"/>
              <p:nvPr/>
            </p:nvSpPr>
            <p:spPr>
              <a:xfrm>
                <a:off x="1351756" y="6029626"/>
                <a:ext cx="9511552" cy="10175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𝑀</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1</m:t>
                          </m:r>
                        </m:num>
                        <m:den>
                          <m:r>
                            <a:rPr lang="en-US" sz="3200" b="0" i="1" kern="0">
                              <a:latin typeface="Cambria Math" panose="02040503050406030204" pitchFamily="18" charset="0"/>
                            </a:rPr>
                            <m:t>63</m:t>
                          </m:r>
                        </m:den>
                      </m:f>
                      <m:r>
                        <a:rPr lang="en-US" sz="3200" b="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4</m:t>
                          </m:r>
                        </m:num>
                        <m:den>
                          <m:r>
                            <a:rPr lang="en-US" sz="3200" b="0" i="1" kern="0">
                              <a:latin typeface="Cambria Math" panose="02040503050406030204" pitchFamily="18" charset="0"/>
                            </a:rPr>
                            <m:t>8</m:t>
                          </m:r>
                        </m:den>
                      </m:f>
                      <m:r>
                        <a:rPr lang="en-US" sz="3200" b="0" i="1" kern="0">
                          <a:latin typeface="Cambria Math" panose="02040503050406030204" pitchFamily="18" charset="0"/>
                        </a:rPr>
                        <m:t>=0.008</m:t>
                      </m:r>
                    </m:oMath>
                  </m:oMathPara>
                </a14:m>
                <a:endParaRPr lang="en-US" sz="3200" b="0" kern="0"/>
              </a:p>
            </p:txBody>
          </p:sp>
        </mc:Choice>
        <mc:Fallback xmlns="">
          <p:sp>
            <p:nvSpPr>
              <p:cNvPr id="7" name="TextBox 6">
                <a:extLst>
                  <a:ext uri="{FF2B5EF4-FFF2-40B4-BE49-F238E27FC236}">
                    <a16:creationId xmlns:a16="http://schemas.microsoft.com/office/drawing/2014/main" id="{97FB871A-AB1B-59BB-3978-F8DC4AEC6960}"/>
                  </a:ext>
                </a:extLst>
              </p:cNvPr>
              <p:cNvSpPr txBox="1">
                <a:spLocks noRot="1" noChangeAspect="1" noMove="1" noResize="1" noEditPoints="1" noAdjustHandles="1" noChangeArrowheads="1" noChangeShapeType="1" noTextEdit="1"/>
              </p:cNvSpPr>
              <p:nvPr/>
            </p:nvSpPr>
            <p:spPr>
              <a:xfrm>
                <a:off x="1351756" y="6029626"/>
                <a:ext cx="9511552" cy="1017523"/>
              </a:xfrm>
              <a:prstGeom prst="rect">
                <a:avLst/>
              </a:prstGeom>
              <a:blipFill>
                <a:blip r:embed="rId4"/>
                <a:stretch>
                  <a:fillRect l="-533" t="-79012" b="-134568"/>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66463F8-2957-605C-6F3A-C4D66C2BEA03}"/>
                  </a:ext>
                </a:extLst>
              </p:cNvPr>
              <p:cNvSpPr txBox="1"/>
              <p:nvPr/>
            </p:nvSpPr>
            <p:spPr>
              <a:xfrm>
                <a:off x="1351756" y="5129550"/>
                <a:ext cx="9511552" cy="10175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𝐾h</m:t>
                              </m:r>
                              <m:r>
                                <a:rPr lang="en-US" sz="3200" b="0" i="1" kern="0">
                                  <a:latin typeface="Cambria Math" panose="02040503050406030204" pitchFamily="18" charset="0"/>
                                </a:rPr>
                                <m:t>ô</m:t>
                              </m:r>
                              <m:r>
                                <a:rPr lang="en-US" sz="3200" b="0" i="1" kern="0">
                                  <a:latin typeface="Cambria Math" panose="02040503050406030204" pitchFamily="18" charset="0"/>
                                </a:rPr>
                                <m:t>𝑛𝑔</m:t>
                              </m:r>
                              <m:r>
                                <a:rPr lang="en-US" sz="3200" b="0" i="1" kern="0">
                                  <a:latin typeface="Cambria Math" panose="02040503050406030204" pitchFamily="18" charset="0"/>
                                </a:rPr>
                                <m:t> </m:t>
                              </m:r>
                              <m:r>
                                <a:rPr lang="en-US" sz="3200" b="0" i="1" kern="0">
                                  <a:latin typeface="Cambria Math" panose="02040503050406030204" pitchFamily="18" charset="0"/>
                                </a:rPr>
                                <m:t>𝑀</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9</m:t>
                          </m:r>
                        </m:num>
                        <m:den>
                          <m:r>
                            <a:rPr lang="en-US" sz="3200" b="0" i="1" kern="0">
                              <a:latin typeface="Cambria Math" panose="02040503050406030204" pitchFamily="18" charset="0"/>
                            </a:rPr>
                            <m:t>63</m:t>
                          </m:r>
                        </m:den>
                      </m:f>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4</m:t>
                          </m:r>
                        </m:num>
                        <m:den>
                          <m:r>
                            <a:rPr lang="en-US" sz="3200" b="0" i="1" kern="0">
                              <a:latin typeface="Cambria Math" panose="02040503050406030204" pitchFamily="18" charset="0"/>
                            </a:rPr>
                            <m:t>8</m:t>
                          </m:r>
                        </m:den>
                      </m:f>
                      <m:r>
                        <a:rPr lang="en-US" sz="3200" b="0" i="1" kern="0">
                          <a:latin typeface="Cambria Math" panose="02040503050406030204" pitchFamily="18" charset="0"/>
                        </a:rPr>
                        <m:t>=0.071</m:t>
                      </m:r>
                    </m:oMath>
                  </m:oMathPara>
                </a14:m>
                <a:endParaRPr lang="en-US" sz="3200" b="0" kern="0"/>
              </a:p>
            </p:txBody>
          </p:sp>
        </mc:Choice>
        <mc:Fallback xmlns="">
          <p:sp>
            <p:nvSpPr>
              <p:cNvPr id="8" name="TextBox 7">
                <a:extLst>
                  <a:ext uri="{FF2B5EF4-FFF2-40B4-BE49-F238E27FC236}">
                    <a16:creationId xmlns:a16="http://schemas.microsoft.com/office/drawing/2014/main" id="{266463F8-2957-605C-6F3A-C4D66C2BEA03}"/>
                  </a:ext>
                </a:extLst>
              </p:cNvPr>
              <p:cNvSpPr txBox="1">
                <a:spLocks noRot="1" noChangeAspect="1" noMove="1" noResize="1" noEditPoints="1" noAdjustHandles="1" noChangeArrowheads="1" noChangeShapeType="1" noTextEdit="1"/>
              </p:cNvSpPr>
              <p:nvPr/>
            </p:nvSpPr>
            <p:spPr>
              <a:xfrm>
                <a:off x="1351756" y="5129550"/>
                <a:ext cx="9511552" cy="1017523"/>
              </a:xfrm>
              <a:prstGeom prst="rect">
                <a:avLst/>
              </a:prstGeom>
              <a:blipFill>
                <a:blip r:embed="rId5"/>
                <a:stretch>
                  <a:fillRect l="-533" t="-81481" b="-130864"/>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E97F62-B7C2-496E-C34B-D3E47F92455B}"/>
                  </a:ext>
                </a:extLst>
              </p:cNvPr>
              <p:cNvSpPr txBox="1"/>
              <p:nvPr/>
            </p:nvSpPr>
            <p:spPr>
              <a:xfrm>
                <a:off x="818356" y="7175692"/>
                <a:ext cx="9511552" cy="88274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b="0" i="1" kern="0">
                          <a:latin typeface="Cambria Math" panose="02040503050406030204" pitchFamily="18" charset="0"/>
                        </a:rPr>
                        <m:t>𝑇𝑎</m:t>
                      </m:r>
                      <m:r>
                        <a:rPr lang="en-US" sz="3200" b="0" i="1" kern="0">
                          <a:latin typeface="Cambria Math" panose="02040503050406030204" pitchFamily="18" charset="0"/>
                        </a:rPr>
                        <m:t> </m:t>
                      </m:r>
                      <m:r>
                        <a:rPr lang="en-US" sz="3200" b="0" i="1" kern="0">
                          <a:latin typeface="Cambria Math" panose="02040503050406030204" pitchFamily="18" charset="0"/>
                        </a:rPr>
                        <m:t>𝑐</m:t>
                      </m:r>
                      <m:r>
                        <a:rPr lang="en-US" sz="3200" b="0" i="1" kern="0">
                          <a:latin typeface="Cambria Math" panose="02040503050406030204" pitchFamily="18" charset="0"/>
                        </a:rPr>
                        <m:t>ó: </m:t>
                      </m:r>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𝐾h</m:t>
                              </m:r>
                              <m:r>
                                <a:rPr lang="en-US" sz="3200" b="0" i="1" kern="0">
                                  <a:latin typeface="Cambria Math" panose="02040503050406030204" pitchFamily="18" charset="0"/>
                                </a:rPr>
                                <m:t>ô</m:t>
                              </m:r>
                              <m:r>
                                <a:rPr lang="en-US" sz="3200" b="0" i="1" kern="0">
                                  <a:latin typeface="Cambria Math" panose="02040503050406030204" pitchFamily="18" charset="0"/>
                                </a:rPr>
                                <m:t>𝑛𝑔</m:t>
                              </m:r>
                              <m:r>
                                <a:rPr lang="en-US" sz="3200" b="0" i="1" kern="0">
                                  <a:latin typeface="Cambria Math" panose="02040503050406030204" pitchFamily="18" charset="0"/>
                                </a:rPr>
                                <m:t> </m:t>
                              </m:r>
                              <m:r>
                                <a:rPr lang="en-US" sz="3200" b="0" i="1" kern="0">
                                  <a:latin typeface="Cambria Math" panose="02040503050406030204" pitchFamily="18" charset="0"/>
                                </a:rPr>
                                <m:t>𝑚</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𝑀</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=1</m:t>
                      </m:r>
                    </m:oMath>
                  </m:oMathPara>
                </a14:m>
                <a:endParaRPr lang="en-US" sz="3200" b="0" kern="0"/>
              </a:p>
            </p:txBody>
          </p:sp>
        </mc:Choice>
        <mc:Fallback xmlns="">
          <p:sp>
            <p:nvSpPr>
              <p:cNvPr id="9" name="TextBox 8">
                <a:extLst>
                  <a:ext uri="{FF2B5EF4-FFF2-40B4-BE49-F238E27FC236}">
                    <a16:creationId xmlns:a16="http://schemas.microsoft.com/office/drawing/2014/main" id="{1EE97F62-B7C2-496E-C34B-D3E47F92455B}"/>
                  </a:ext>
                </a:extLst>
              </p:cNvPr>
              <p:cNvSpPr txBox="1">
                <a:spLocks noRot="1" noChangeAspect="1" noMove="1" noResize="1" noEditPoints="1" noAdjustHandles="1" noChangeArrowheads="1" noChangeShapeType="1" noTextEdit="1"/>
              </p:cNvSpPr>
              <p:nvPr/>
            </p:nvSpPr>
            <p:spPr>
              <a:xfrm>
                <a:off x="818356" y="7175692"/>
                <a:ext cx="9511552" cy="882742"/>
              </a:xfrm>
              <a:prstGeom prst="rect">
                <a:avLst/>
              </a:prstGeom>
              <a:blipFill>
                <a:blip r:embed="rId6"/>
                <a:stretch>
                  <a:fillRect l="-533" t="-101408" b="-159155"/>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56F064-D914-995C-63AE-4A4D825AC0EC}"/>
                  </a:ext>
                </a:extLst>
              </p:cNvPr>
              <p:cNvSpPr txBox="1"/>
              <p:nvPr/>
            </p:nvSpPr>
            <p:spPr>
              <a:xfrm>
                <a:off x="780583" y="8220263"/>
                <a:ext cx="9511552" cy="10257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𝐾h</m:t>
                              </m:r>
                              <m:r>
                                <a:rPr lang="en-US" sz="3200" b="0" i="1" kern="0">
                                  <a:latin typeface="Cambria Math" panose="02040503050406030204" pitchFamily="18" charset="0"/>
                                </a:rPr>
                                <m:t>ô</m:t>
                              </m:r>
                              <m:r>
                                <a:rPr lang="en-US" sz="3200" b="0" i="1" kern="0">
                                  <a:latin typeface="Cambria Math" panose="02040503050406030204" pitchFamily="18" charset="0"/>
                                </a:rPr>
                                <m:t>𝑛𝑔</m:t>
                              </m:r>
                              <m:r>
                                <a:rPr lang="en-US" sz="3200" b="0" i="1" kern="0">
                                  <a:latin typeface="Cambria Math" panose="02040503050406030204" pitchFamily="18" charset="0"/>
                                </a:rPr>
                                <m:t> </m:t>
                              </m:r>
                              <m:r>
                                <a:rPr lang="en-US" sz="3200" b="0" i="1" kern="0">
                                  <a:latin typeface="Cambria Math" panose="02040503050406030204" pitchFamily="18" charset="0"/>
                                </a:rPr>
                                <m:t>𝑚</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0.071</m:t>
                          </m:r>
                        </m:num>
                        <m:den>
                          <m:r>
                            <a:rPr lang="en-US" sz="3200" b="0" i="1" kern="0">
                              <a:latin typeface="Cambria Math" panose="02040503050406030204" pitchFamily="18" charset="0"/>
                            </a:rPr>
                            <m:t>0.008+0.071</m:t>
                          </m:r>
                        </m:den>
                      </m:f>
                      <m:r>
                        <a:rPr lang="en-US" sz="3200" b="0" i="1" kern="0">
                          <a:latin typeface="Cambria Math" panose="02040503050406030204" pitchFamily="18" charset="0"/>
                        </a:rPr>
                        <m:t>=0.898</m:t>
                      </m:r>
                    </m:oMath>
                  </m:oMathPara>
                </a14:m>
                <a:endParaRPr lang="en-US" sz="3200" b="0" kern="0"/>
              </a:p>
            </p:txBody>
          </p:sp>
        </mc:Choice>
        <mc:Fallback xmlns="">
          <p:sp>
            <p:nvSpPr>
              <p:cNvPr id="10" name="TextBox 9">
                <a:extLst>
                  <a:ext uri="{FF2B5EF4-FFF2-40B4-BE49-F238E27FC236}">
                    <a16:creationId xmlns:a16="http://schemas.microsoft.com/office/drawing/2014/main" id="{1956F064-D914-995C-63AE-4A4D825AC0EC}"/>
                  </a:ext>
                </a:extLst>
              </p:cNvPr>
              <p:cNvSpPr txBox="1">
                <a:spLocks noRot="1" noChangeAspect="1" noMove="1" noResize="1" noEditPoints="1" noAdjustHandles="1" noChangeArrowheads="1" noChangeShapeType="1" noTextEdit="1"/>
              </p:cNvSpPr>
              <p:nvPr/>
            </p:nvSpPr>
            <p:spPr>
              <a:xfrm>
                <a:off x="780583" y="8220263"/>
                <a:ext cx="9511552" cy="1025730"/>
              </a:xfrm>
              <a:prstGeom prst="rect">
                <a:avLst/>
              </a:prstGeom>
              <a:blipFill>
                <a:blip r:embed="rId7"/>
                <a:stretch>
                  <a:fillRect l="-400" t="-81707" b="-128049"/>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83B796A-F6EA-8642-DD41-DFFC24FBE609}"/>
                  </a:ext>
                </a:extLst>
              </p:cNvPr>
              <p:cNvSpPr txBox="1"/>
              <p:nvPr/>
            </p:nvSpPr>
            <p:spPr>
              <a:xfrm>
                <a:off x="760739" y="9261122"/>
                <a:ext cx="9511552" cy="7262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𝑀</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=1−0.898=0.102</m:t>
                      </m:r>
                    </m:oMath>
                  </m:oMathPara>
                </a14:m>
                <a:endParaRPr lang="en-US" sz="3200" b="0" kern="0"/>
              </a:p>
            </p:txBody>
          </p:sp>
        </mc:Choice>
        <mc:Fallback xmlns="">
          <p:sp>
            <p:nvSpPr>
              <p:cNvPr id="11" name="TextBox 10">
                <a:extLst>
                  <a:ext uri="{FF2B5EF4-FFF2-40B4-BE49-F238E27FC236}">
                    <a16:creationId xmlns:a16="http://schemas.microsoft.com/office/drawing/2014/main" id="{083B796A-F6EA-8642-DD41-DFFC24FBE609}"/>
                  </a:ext>
                </a:extLst>
              </p:cNvPr>
              <p:cNvSpPr txBox="1">
                <a:spLocks noRot="1" noChangeAspect="1" noMove="1" noResize="1" noEditPoints="1" noAdjustHandles="1" noChangeArrowheads="1" noChangeShapeType="1" noTextEdit="1"/>
              </p:cNvSpPr>
              <p:nvPr/>
            </p:nvSpPr>
            <p:spPr>
              <a:xfrm>
                <a:off x="760739" y="9261122"/>
                <a:ext cx="9511552" cy="726224"/>
              </a:xfrm>
              <a:prstGeom prst="rect">
                <a:avLst/>
              </a:prstGeom>
              <a:blipFill>
                <a:blip r:embed="rId8"/>
                <a:stretch>
                  <a:fillRect l="-534" t="-134483" b="-201724"/>
                </a:stretch>
              </a:blipFill>
            </p:spPr>
            <p:txBody>
              <a:bodyPr/>
              <a:lstStyle/>
              <a:p>
                <a:r>
                  <a:rPr lang="en-VN">
                    <a:noFill/>
                  </a:rPr>
                  <a:t> </a:t>
                </a:r>
              </a:p>
            </p:txBody>
          </p:sp>
        </mc:Fallback>
      </mc:AlternateContent>
      <p:sp>
        <p:nvSpPr>
          <p:cNvPr id="12" name="object 20">
            <a:extLst>
              <a:ext uri="{FF2B5EF4-FFF2-40B4-BE49-F238E27FC236}">
                <a16:creationId xmlns:a16="http://schemas.microsoft.com/office/drawing/2014/main" id="{21E03CAB-2B8C-0FA6-5437-39E691881181}"/>
              </a:ext>
            </a:extLst>
          </p:cNvPr>
          <p:cNvSpPr txBox="1"/>
          <p:nvPr/>
        </p:nvSpPr>
        <p:spPr>
          <a:xfrm>
            <a:off x="7669425" y="9342364"/>
            <a:ext cx="10763745" cy="59612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vert="horz" wrap="square" lIns="0" tIns="12700" rIns="0" bIns="0" rtlCol="0">
            <a:spAutoFit/>
          </a:bodyPr>
          <a:lstStyle/>
          <a:p>
            <a:pPr marL="12065" marR="5080" algn="ctr">
              <a:lnSpc>
                <a:spcPct val="130000"/>
              </a:lnSpc>
            </a:pPr>
            <a:r>
              <a:rPr lang="en-US" sz="3200" kern="0">
                <a:cs typeface="Source Sans Pro Light"/>
              </a:rPr>
              <a:t>Khả năng không mưa chiếm tỷ lệ 89,8%</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CD014D1-C52A-C94B-3F1B-B3B5DC881FA6}"/>
                  </a:ext>
                </a:extLst>
              </p:cNvPr>
              <p:cNvSpPr txBox="1"/>
              <p:nvPr/>
            </p:nvSpPr>
            <p:spPr>
              <a:xfrm>
                <a:off x="9733757" y="7062278"/>
                <a:ext cx="8229599" cy="1507336"/>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r>
                        <a:rPr lang="en-US" sz="3600" i="1" kern="0">
                          <a:latin typeface="Cambria Math" panose="02040503050406030204" pitchFamily="18" charset="0"/>
                        </a:rPr>
                        <m:t>=</m:t>
                      </m:r>
                      <m:nary>
                        <m:naryPr>
                          <m:chr m:val="∏"/>
                          <m:limLoc m:val="subSup"/>
                          <m:ctrlPr>
                            <a:rPr lang="en-US" sz="3600" i="1" kern="0">
                              <a:latin typeface="Cambria Math" panose="02040503050406030204" pitchFamily="18" charset="0"/>
                              <a:ea typeface="Cambria Math" panose="02040503050406030204" pitchFamily="18" charset="0"/>
                            </a:rPr>
                          </m:ctrlPr>
                        </m:naryPr>
                        <m:sub>
                          <m:r>
                            <m:rPr>
                              <m:brk m:alnAt="25"/>
                            </m:rPr>
                            <a:rPr lang="en-US" sz="3600" i="1" kern="0">
                              <a:latin typeface="Cambria Math" panose="02040503050406030204" pitchFamily="18" charset="0"/>
                              <a:ea typeface="Cambria Math" panose="02040503050406030204" pitchFamily="18" charset="0"/>
                            </a:rPr>
                            <m:t>𝑖</m:t>
                          </m:r>
                          <m:r>
                            <a:rPr lang="en-US" sz="3600" i="1" kern="0">
                              <a:latin typeface="Cambria Math" panose="02040503050406030204" pitchFamily="18" charset="0"/>
                              <a:ea typeface="Cambria Math" panose="02040503050406030204" pitchFamily="18" charset="0"/>
                            </a:rPr>
                            <m:t>=1</m:t>
                          </m:r>
                        </m:sub>
                        <m:sup>
                          <m:r>
                            <a:rPr lang="en-US" sz="3600" i="1" kern="0">
                              <a:latin typeface="Cambria Math" panose="02040503050406030204" pitchFamily="18" charset="0"/>
                              <a:ea typeface="Cambria Math" panose="02040503050406030204" pitchFamily="18" charset="0"/>
                            </a:rPr>
                            <m:t>𝑛</m:t>
                          </m:r>
                        </m:sup>
                        <m:e>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e>
                      </m:nary>
                      <m:r>
                        <a:rPr lang="en-US" sz="3600" i="1" kern="0">
                          <a:latin typeface="Cambria Math" panose="02040503050406030204" pitchFamily="18" charset="0"/>
                        </a:rPr>
                        <m:t>∗</m:t>
                      </m:r>
                      <m:r>
                        <a:rPr lang="en-US" sz="3600" i="1" kern="0">
                          <a:latin typeface="Cambria Math" panose="02040503050406030204" pitchFamily="18" charset="0"/>
                        </a:rPr>
                        <m:t>𝑃</m:t>
                      </m:r>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r>
                        <a:rPr lang="en-US" sz="3600" i="1" kern="0">
                          <a:latin typeface="Cambria Math" panose="02040503050406030204" pitchFamily="18" charset="0"/>
                        </a:rPr>
                        <m:t>)</m:t>
                      </m:r>
                    </m:oMath>
                  </m:oMathPara>
                </a14:m>
                <a:endParaRPr lang="en-US" sz="3600" kern="0"/>
              </a:p>
            </p:txBody>
          </p:sp>
        </mc:Choice>
        <mc:Fallback xmlns="">
          <p:sp>
            <p:nvSpPr>
              <p:cNvPr id="13" name="TextBox 12">
                <a:extLst>
                  <a:ext uri="{FF2B5EF4-FFF2-40B4-BE49-F238E27FC236}">
                    <a16:creationId xmlns:a16="http://schemas.microsoft.com/office/drawing/2014/main" id="{CCD014D1-C52A-C94B-3F1B-B3B5DC881FA6}"/>
                  </a:ext>
                </a:extLst>
              </p:cNvPr>
              <p:cNvSpPr txBox="1">
                <a:spLocks noRot="1" noChangeAspect="1" noMove="1" noResize="1" noEditPoints="1" noAdjustHandles="1" noChangeArrowheads="1" noChangeShapeType="1" noTextEdit="1"/>
              </p:cNvSpPr>
              <p:nvPr/>
            </p:nvSpPr>
            <p:spPr>
              <a:xfrm>
                <a:off x="9733757" y="7062278"/>
                <a:ext cx="8229599" cy="1507336"/>
              </a:xfrm>
              <a:prstGeom prst="rect">
                <a:avLst/>
              </a:prstGeom>
              <a:blipFill>
                <a:blip r:embed="rId9"/>
                <a:stretch>
                  <a:fillRect l="-616" t="-112605" b="-194118"/>
                </a:stretch>
              </a:blipFill>
            </p:spPr>
            <p:txBody>
              <a:bodyPr/>
              <a:lstStyle/>
              <a:p>
                <a:r>
                  <a:rPr lang="en-VN">
                    <a:noFill/>
                  </a:rPr>
                  <a:t> </a:t>
                </a:r>
              </a:p>
            </p:txBody>
          </p:sp>
        </mc:Fallback>
      </mc:AlternateContent>
    </p:spTree>
    <p:extLst>
      <p:ext uri="{BB962C8B-B14F-4D97-AF65-F5344CB8AC3E}">
        <p14:creationId xmlns:p14="http://schemas.microsoft.com/office/powerpoint/2010/main" val="14850597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9753600" cy="476669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today = (Overcast, Cool, High, False), khả năng nào của việc chơi golf sẽ sảy ra?</a:t>
                </a:r>
              </a:p>
              <a:p>
                <a:pPr marL="583565" marR="5080" indent="-571500" algn="just">
                  <a:lnSpc>
                    <a:spcPct val="130000"/>
                  </a:lnSpc>
                  <a:buFont typeface="Wingdings" panose="05000000000000000000" pitchFamily="2" charset="2"/>
                  <a:buChar char="§"/>
                </a:pPr>
                <a:r>
                  <a:rPr lang="en-US" sz="3600" kern="0"/>
                  <a:t>Bước 1: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US" sz="3600" kern="0"/>
              </a:p>
              <a:p>
                <a:pPr marL="583565" marR="5080" indent="-571500" algn="just">
                  <a:lnSpc>
                    <a:spcPct val="130000"/>
                  </a:lnSpc>
                  <a:buFont typeface="Wingdings" panose="05000000000000000000" pitchFamily="2" charset="2"/>
                  <a:buChar char="§"/>
                </a:pPr>
                <a:r>
                  <a:rPr lang="en-US" sz="3600" kern="0"/>
                  <a:t>Bước 2: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oMath>
                </a14:m>
                <a:endParaRPr lang="vi-VN" sz="3200" kern="0"/>
              </a:p>
              <a:p>
                <a:pPr marL="583565" marR="5080" indent="-571500" algn="just">
                  <a:lnSpc>
                    <a:spcPct val="130000"/>
                  </a:lnSpc>
                  <a:buFont typeface="Wingdings" panose="05000000000000000000" pitchFamily="2" charset="2"/>
                  <a:buChar char="§"/>
                </a:pPr>
                <a:r>
                  <a:rPr lang="en-US" sz="3600" kern="0"/>
                  <a:t>Bước 3: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9753600" cy="4766690"/>
              </a:xfrm>
              <a:prstGeom prst="rect">
                <a:avLst/>
              </a:prstGeom>
              <a:blipFill>
                <a:blip r:embed="rId3"/>
                <a:stretch>
                  <a:fillRect l="-2731" t="-798" r="-3121" b="-36170"/>
                </a:stretch>
              </a:blipFill>
            </p:spPr>
            <p:txBody>
              <a:bodyPr/>
              <a:lstStyle/>
              <a:p>
                <a:r>
                  <a:rPr lang="en-VN">
                    <a:noFill/>
                  </a:rPr>
                  <a:t> </a:t>
                </a:r>
              </a:p>
            </p:txBody>
          </p:sp>
        </mc:Fallback>
      </mc:AlternateContent>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extLst>
              <p:ext uri="{D42A27DB-BD31-4B8C-83A1-F6EECF244321}">
                <p14:modId xmlns:p14="http://schemas.microsoft.com/office/powerpoint/2010/main" val="3824117777"/>
              </p:ext>
            </p:extLst>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p:spTree>
    <p:extLst>
      <p:ext uri="{BB962C8B-B14F-4D97-AF65-F5344CB8AC3E}">
        <p14:creationId xmlns:p14="http://schemas.microsoft.com/office/powerpoint/2010/main" val="5161090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9753600" cy="476669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today = (Overcast, Cool, High, False), khả năng nào của việc chơi golf sẽ sảy ra?</a:t>
                </a:r>
              </a:p>
              <a:p>
                <a:pPr marL="583565" marR="5080" indent="-571500" algn="just">
                  <a:lnSpc>
                    <a:spcPct val="130000"/>
                  </a:lnSpc>
                  <a:buFont typeface="Wingdings" panose="05000000000000000000" pitchFamily="2" charset="2"/>
                  <a:buChar char="§"/>
                </a:pPr>
                <a:r>
                  <a:rPr lang="en-US" sz="3600" kern="0"/>
                  <a:t>Bước 1: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US" sz="3600" kern="0"/>
              </a:p>
              <a:p>
                <a:pPr marL="583565" marR="5080" indent="-571500" algn="just">
                  <a:lnSpc>
                    <a:spcPct val="130000"/>
                  </a:lnSpc>
                  <a:buFont typeface="Wingdings" panose="05000000000000000000" pitchFamily="2" charset="2"/>
                  <a:buChar char="§"/>
                </a:pPr>
                <a:r>
                  <a:rPr lang="en-US" sz="3600" kern="0"/>
                  <a:t>Bước 2: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oMath>
                </a14:m>
                <a:endParaRPr lang="vi-VN" sz="3200" kern="0"/>
              </a:p>
              <a:p>
                <a:pPr marL="583565" marR="5080" indent="-571500" algn="just">
                  <a:lnSpc>
                    <a:spcPct val="130000"/>
                  </a:lnSpc>
                  <a:buFont typeface="Wingdings" panose="05000000000000000000" pitchFamily="2" charset="2"/>
                  <a:buChar char="§"/>
                </a:pPr>
                <a:r>
                  <a:rPr lang="en-US" sz="3600" kern="0"/>
                  <a:t>Bước 3: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9753600" cy="4766690"/>
              </a:xfrm>
              <a:prstGeom prst="rect">
                <a:avLst/>
              </a:prstGeom>
              <a:blipFill>
                <a:blip r:embed="rId3"/>
                <a:stretch>
                  <a:fillRect l="-2731" t="-798" r="-3121" b="-36170"/>
                </a:stretch>
              </a:blipFill>
            </p:spPr>
            <p:txBody>
              <a:bodyPr/>
              <a:lstStyle/>
              <a:p>
                <a:r>
                  <a:rPr lang="en-VN">
                    <a:noFill/>
                  </a:rPr>
                  <a:t> </a:t>
                </a:r>
              </a:p>
            </p:txBody>
          </p:sp>
        </mc:Fallback>
      </mc:AlternateContent>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15B018-C617-23F6-45FA-C585EE245927}"/>
                  </a:ext>
                </a:extLst>
              </p:cNvPr>
              <p:cNvSpPr txBox="1"/>
              <p:nvPr/>
            </p:nvSpPr>
            <p:spPr>
              <a:xfrm>
                <a:off x="818356" y="7354203"/>
                <a:ext cx="6705600" cy="2731902"/>
              </a:xfrm>
              <a:prstGeom prst="rect">
                <a:avLst/>
              </a:prstGeom>
              <a:noFill/>
            </p:spPr>
            <p:txBody>
              <a:bodyPr wrap="square">
                <a:spAutoFit/>
              </a:bodyPr>
              <a:lstStyle/>
              <a:p>
                <a:r>
                  <a:rPr lang="en-US" sz="3600" kern="0"/>
                  <a:t>Bước 1: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VN" sz="3600"/>
              </a:p>
              <a:p>
                <a:pPr/>
                <a14:m>
                  <m:oMathPara xmlns:m="http://schemas.openxmlformats.org/officeDocument/2006/math">
                    <m:oMathParaPr>
                      <m:jc m:val="left"/>
                    </m:oMathParaPr>
                    <m:oMath xmlns:m="http://schemas.openxmlformats.org/officeDocument/2006/math">
                      <m:r>
                        <a:rPr lang="en-US" sz="3600" b="0" i="1">
                          <a:latin typeface="Cambria Math" panose="02040503050406030204" pitchFamily="18" charset="0"/>
                        </a:rPr>
                        <m:t>𝑃</m:t>
                      </m:r>
                      <m:d>
                        <m:dPr>
                          <m:ctrlPr>
                            <a:rPr lang="en-US" sz="3600" b="0" i="1">
                              <a:latin typeface="Cambria Math" panose="02040503050406030204" pitchFamily="18" charset="0"/>
                            </a:rPr>
                          </m:ctrlPr>
                        </m:dPr>
                        <m:e>
                          <m:r>
                            <m:rPr>
                              <m:sty m:val="p"/>
                            </m:rPr>
                            <a:rPr lang="en-US" sz="3600" i="1">
                              <a:latin typeface="Cambria Math" panose="02040503050406030204" pitchFamily="18" charset="0"/>
                            </a:rPr>
                            <m:t>Yes</m:t>
                          </m:r>
                        </m:e>
                      </m:d>
                      <m:r>
                        <a:rPr lang="en-US" sz="3600" b="0" i="1">
                          <a:latin typeface="Cambria Math" panose="02040503050406030204" pitchFamily="18" charset="0"/>
                        </a:rPr>
                        <m:t>= </m:t>
                      </m:r>
                      <m:f>
                        <m:fPr>
                          <m:ctrlPr>
                            <a:rPr lang="en-US" sz="3600" b="0" i="1">
                              <a:latin typeface="Cambria Math" panose="02040503050406030204" pitchFamily="18" charset="0"/>
                            </a:rPr>
                          </m:ctrlPr>
                        </m:fPr>
                        <m:num>
                          <m:r>
                            <a:rPr lang="en-US" sz="3600" b="0" i="1">
                              <a:latin typeface="Cambria Math" panose="02040503050406030204" pitchFamily="18" charset="0"/>
                            </a:rPr>
                            <m:t>9</m:t>
                          </m:r>
                        </m:num>
                        <m:den>
                          <m:r>
                            <a:rPr lang="en-US" sz="3600" b="0" i="1">
                              <a:latin typeface="Cambria Math" panose="02040503050406030204" pitchFamily="18" charset="0"/>
                            </a:rPr>
                            <m:t>14</m:t>
                          </m:r>
                        </m:den>
                      </m:f>
                    </m:oMath>
                  </m:oMathPara>
                </a14:m>
                <a:endParaRPr lang="en-US" sz="3600" b="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600" b="0" i="1">
                          <a:latin typeface="Cambria Math" panose="02040503050406030204" pitchFamily="18" charset="0"/>
                        </a:rPr>
                        <m:t>𝑃</m:t>
                      </m:r>
                      <m:d>
                        <m:dPr>
                          <m:ctrlPr>
                            <a:rPr lang="en-US" sz="3600" b="0" i="1">
                              <a:latin typeface="Cambria Math" panose="02040503050406030204" pitchFamily="18" charset="0"/>
                            </a:rPr>
                          </m:ctrlPr>
                        </m:dPr>
                        <m:e>
                          <m:r>
                            <a:rPr lang="en-US" sz="3600" b="0" i="1">
                              <a:latin typeface="Cambria Math" panose="02040503050406030204" pitchFamily="18" charset="0"/>
                            </a:rPr>
                            <m:t>𝑁𝑜</m:t>
                          </m:r>
                        </m:e>
                      </m:d>
                      <m:r>
                        <a:rPr lang="en-US" sz="3600" b="0" i="1">
                          <a:latin typeface="Cambria Math" panose="02040503050406030204" pitchFamily="18" charset="0"/>
                        </a:rPr>
                        <m:t>= </m:t>
                      </m:r>
                      <m:f>
                        <m:fPr>
                          <m:ctrlPr>
                            <a:rPr lang="en-US" sz="3600" b="0" i="1">
                              <a:latin typeface="Cambria Math" panose="02040503050406030204" pitchFamily="18" charset="0"/>
                            </a:rPr>
                          </m:ctrlPr>
                        </m:fPr>
                        <m:num>
                          <m:r>
                            <a:rPr lang="en-US" sz="3600" b="0" i="1">
                              <a:latin typeface="Cambria Math" panose="02040503050406030204" pitchFamily="18" charset="0"/>
                            </a:rPr>
                            <m:t>5</m:t>
                          </m:r>
                        </m:num>
                        <m:den>
                          <m:r>
                            <a:rPr lang="en-US" sz="3600" b="0" i="1">
                              <a:latin typeface="Cambria Math" panose="02040503050406030204" pitchFamily="18" charset="0"/>
                            </a:rPr>
                            <m:t>14</m:t>
                          </m:r>
                        </m:den>
                      </m:f>
                    </m:oMath>
                  </m:oMathPara>
                </a14:m>
                <a:endParaRPr lang="en-VN" sz="3600"/>
              </a:p>
            </p:txBody>
          </p:sp>
        </mc:Choice>
        <mc:Fallback xmlns="">
          <p:sp>
            <p:nvSpPr>
              <p:cNvPr id="5" name="TextBox 4">
                <a:extLst>
                  <a:ext uri="{FF2B5EF4-FFF2-40B4-BE49-F238E27FC236}">
                    <a16:creationId xmlns:a16="http://schemas.microsoft.com/office/drawing/2014/main" id="{BF15B018-C617-23F6-45FA-C585EE245927}"/>
                  </a:ext>
                </a:extLst>
              </p:cNvPr>
              <p:cNvSpPr txBox="1">
                <a:spLocks noRot="1" noChangeAspect="1" noMove="1" noResize="1" noEditPoints="1" noAdjustHandles="1" noChangeArrowheads="1" noChangeShapeType="1" noTextEdit="1"/>
              </p:cNvSpPr>
              <p:nvPr/>
            </p:nvSpPr>
            <p:spPr>
              <a:xfrm>
                <a:off x="818356" y="7354203"/>
                <a:ext cx="6705600" cy="2731902"/>
              </a:xfrm>
              <a:prstGeom prst="rect">
                <a:avLst/>
              </a:prstGeom>
              <a:blipFill>
                <a:blip r:embed="rId4"/>
                <a:stretch>
                  <a:fillRect l="-2836" t="-3226" b="-3226"/>
                </a:stretch>
              </a:blipFill>
            </p:spPr>
            <p:txBody>
              <a:bodyPr/>
              <a:lstStyle/>
              <a:p>
                <a:r>
                  <a:rPr lang="en-VN">
                    <a:noFill/>
                  </a:rPr>
                  <a:t> </a:t>
                </a:r>
              </a:p>
            </p:txBody>
          </p:sp>
        </mc:Fallback>
      </mc:AlternateContent>
    </p:spTree>
    <p:extLst>
      <p:ext uri="{BB962C8B-B14F-4D97-AF65-F5344CB8AC3E}">
        <p14:creationId xmlns:p14="http://schemas.microsoft.com/office/powerpoint/2010/main" val="40174323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9753600" cy="724345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2: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a:latin typeface="Cambria Math" panose="02040503050406030204" pitchFamily="18" charset="0"/>
                          </a:rPr>
                          <m:t>𝑂𝑣𝑒𝑟𝑐𝑎𝑠𝑡</m:t>
                        </m:r>
                        <m:r>
                          <a:rPr lang="en-US" sz="3600" i="1" kern="0">
                            <a:latin typeface="Cambria Math" panose="02040503050406030204" pitchFamily="18" charset="0"/>
                          </a:rPr>
                          <m:t>, </m:t>
                        </m:r>
                        <m:r>
                          <a:rPr lang="en-US" sz="3600" b="0" i="1" kern="0">
                            <a:latin typeface="Cambria Math" panose="02040503050406030204" pitchFamily="18" charset="0"/>
                          </a:rPr>
                          <m:t>𝐶</m:t>
                        </m:r>
                        <m:r>
                          <m:rPr>
                            <m:sty m:val="p"/>
                          </m:rPr>
                          <a:rPr lang="en-US" sz="3600" b="0" i="1" kern="0">
                            <a:latin typeface="Cambria Math" panose="02040503050406030204" pitchFamily="18" charset="0"/>
                          </a:rPr>
                          <m:t>oo</m:t>
                        </m:r>
                        <m:r>
                          <a:rPr lang="en-US" sz="3600" b="0" i="1" kern="0">
                            <a:latin typeface="Cambria Math" panose="02040503050406030204" pitchFamily="18" charset="0"/>
                          </a:rPr>
                          <m:t>𝑙</m:t>
                        </m:r>
                        <m:r>
                          <a:rPr lang="en-US" sz="3600" i="1" kern="0">
                            <a:latin typeface="Cambria Math" panose="02040503050406030204" pitchFamily="18" charset="0"/>
                          </a:rPr>
                          <m:t>, </m:t>
                        </m:r>
                        <m:r>
                          <a:rPr lang="en-US" sz="3600" b="0" i="1" kern="0">
                            <a:latin typeface="Cambria Math" panose="02040503050406030204" pitchFamily="18" charset="0"/>
                          </a:rPr>
                          <m:t>𝐻𝑖𝑔h</m:t>
                        </m:r>
                        <m:r>
                          <a:rPr lang="en-US" sz="3600" i="1" kern="0">
                            <a:latin typeface="Cambria Math" panose="02040503050406030204" pitchFamily="18" charset="0"/>
                          </a:rPr>
                          <m:t>, </m:t>
                        </m:r>
                        <m:r>
                          <a:rPr lang="en-US" sz="3600" i="1" kern="0">
                            <a:latin typeface="Cambria Math" panose="02040503050406030204" pitchFamily="18" charset="0"/>
                          </a:rPr>
                          <m:t>𝐹𝑎𝑙𝑠𝑒</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𝑜</m:t>
                            </m:r>
                            <m:r>
                              <a:rPr lang="en-US" sz="3600" i="1" kern="0">
                                <a:latin typeface="Cambria Math" panose="02040503050406030204" pitchFamily="18" charset="0"/>
                              </a:rPr>
                              <m:t>𝑣𝑒𝑟𝑐𝑎𝑠𝑡</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𝑐</m:t>
                            </m:r>
                            <m:r>
                              <m:rPr>
                                <m:sty m:val="p"/>
                              </m:rPr>
                              <a:rPr lang="en-US" sz="3600" b="0" i="1" kern="0" smtClean="0">
                                <a:latin typeface="Cambria Math" panose="02040503050406030204" pitchFamily="18" charset="0"/>
                              </a:rPr>
                              <m:t>oo</m:t>
                            </m:r>
                            <m:r>
                              <a:rPr lang="en-US" sz="3600" b="0" i="1" kern="0" smtClean="0">
                                <a:latin typeface="Cambria Math" panose="02040503050406030204" pitchFamily="18" charset="0"/>
                              </a:rPr>
                              <m:t>𝑙</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h𝑖𝑔h</m:t>
                            </m:r>
                          </m:num>
                          <m:den>
                            <m:r>
                              <a:rPr lang="en-US" sz="3600" b="0" i="1" kern="0" smtClean="0">
                                <a:latin typeface="Cambria Math" panose="02040503050406030204" pitchFamily="18" charset="0"/>
                              </a:rPr>
                              <m:t>𝑌𝐸𝑆</m:t>
                            </m:r>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ctrlPr>
                              <a:rPr lang="en-US" sz="3600" i="1" kern="0">
                                <a:latin typeface="Cambria Math" panose="02040503050406030204" pitchFamily="18" charset="0"/>
                              </a:rPr>
                            </m:ctrlPr>
                          </m:fPr>
                          <m:num>
                            <m:r>
                              <a:rPr lang="en-US" sz="3600" b="0" i="1" kern="0" smtClean="0">
                                <a:latin typeface="Cambria Math" panose="02040503050406030204" pitchFamily="18" charset="0"/>
                              </a:rPr>
                              <m:t>𝑓𝑎𝑙𝑠𝑒</m:t>
                            </m:r>
                          </m:num>
                          <m:den>
                            <m:r>
                              <a:rPr lang="en-US" sz="3600" i="1" ker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ea typeface="Cambria Math" panose="02040503050406030204" pitchFamily="18" charset="0"/>
                      </a:rPr>
                      <m:t>≠</m:t>
                    </m:r>
                    <m:r>
                      <a:rPr lang="en-US" sz="3600" b="0" i="1" kern="0" smtClean="0">
                        <a:latin typeface="Cambria Math" panose="02040503050406030204" pitchFamily="18" charset="0"/>
                      </a:rPr>
                      <m:t>0</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𝑜</m:t>
                            </m:r>
                            <m:r>
                              <a:rPr lang="en-US" sz="3600" i="1" kern="0">
                                <a:latin typeface="Cambria Math" panose="02040503050406030204" pitchFamily="18" charset="0"/>
                              </a:rPr>
                              <m:t>𝑣𝑒𝑟𝑐𝑎𝑠𝑡</m:t>
                            </m:r>
                          </m:num>
                          <m:den>
                            <m:r>
                              <a:rPr lang="en-US" sz="3600" b="0" i="1" kern="0" smtClean="0">
                                <a:latin typeface="Cambria Math" panose="02040503050406030204" pitchFamily="18" charset="0"/>
                              </a:rPr>
                              <m:t>𝑁𝑜</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𝑐</m:t>
                            </m:r>
                            <m:r>
                              <m:rPr>
                                <m:sty m:val="p"/>
                              </m:rPr>
                              <a:rPr lang="en-US" sz="3600" b="0" i="1" kern="0" smtClean="0">
                                <a:latin typeface="Cambria Math" panose="02040503050406030204" pitchFamily="18" charset="0"/>
                              </a:rPr>
                              <m:t>oo</m:t>
                            </m:r>
                            <m:r>
                              <a:rPr lang="en-US" sz="3600" b="0" i="1" kern="0" smtClean="0">
                                <a:latin typeface="Cambria Math" panose="02040503050406030204" pitchFamily="18" charset="0"/>
                              </a:rPr>
                              <m:t>𝑙</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h𝑖𝑔h</m:t>
                            </m:r>
                          </m:num>
                          <m:den>
                            <m:r>
                              <a:rPr lang="en-US" sz="3600" b="0" i="1" kern="0" smtClean="0">
                                <a:latin typeface="Cambria Math" panose="02040503050406030204" pitchFamily="18" charset="0"/>
                              </a:rPr>
                              <m:t>𝑁𝑂</m:t>
                            </m:r>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ctrlPr>
                              <a:rPr lang="en-US" sz="3600" i="1" kern="0">
                                <a:latin typeface="Cambria Math" panose="02040503050406030204" pitchFamily="18" charset="0"/>
                              </a:rPr>
                            </m:ctrlPr>
                          </m:fPr>
                          <m:num>
                            <m:r>
                              <a:rPr lang="en-US" sz="3600" b="0" i="1" kern="0" smtClean="0">
                                <a:latin typeface="Cambria Math" panose="02040503050406030204" pitchFamily="18" charset="0"/>
                              </a:rPr>
                              <m:t>𝑓𝑎𝑙𝑠𝑒</m:t>
                            </m:r>
                          </m:num>
                          <m:den>
                            <m:r>
                              <a:rPr lang="en-US" sz="3600" b="0" i="1" kern="0">
                                <a:latin typeface="Cambria Math" panose="02040503050406030204" pitchFamily="18" charset="0"/>
                              </a:rPr>
                              <m:t>𝑁𝑂</m:t>
                            </m:r>
                          </m:den>
                        </m:f>
                      </m:e>
                    </m:d>
                    <m:r>
                      <a:rPr lang="en-US" sz="3600" b="0" i="1" kern="0" smtClean="0">
                        <a:latin typeface="Cambria Math" panose="02040503050406030204" pitchFamily="18" charset="0"/>
                      </a:rPr>
                      <m:t>==0∗?</m:t>
                    </m:r>
                    <m:r>
                      <a:rPr lang="en-US" sz="3600" b="0" i="0" kern="0" smtClean="0">
                        <a:latin typeface="Cambria Math" panose="02040503050406030204" pitchFamily="18" charset="0"/>
                      </a:rPr>
                      <m:t>∗</m:t>
                    </m:r>
                    <m:r>
                      <a:rPr lang="en-US" sz="3600" b="0" i="1" kern="0" smtClean="0">
                        <a:latin typeface="Cambria Math" panose="02040503050406030204" pitchFamily="18" charset="0"/>
                      </a:rPr>
                      <m:t>?∗</m:t>
                    </m:r>
                    <m:r>
                      <a:rPr lang="en-US" sz="3600" b="0" i="1" kern="0">
                        <a:latin typeface="Cambria Math" panose="02040503050406030204" pitchFamily="18" charset="0"/>
                      </a:rPr>
                      <m:t>?</m:t>
                    </m:r>
                    <m:r>
                      <a:rPr lang="en-US" sz="3600" b="0" i="1" kern="0" smtClean="0">
                        <a:latin typeface="Cambria Math" panose="02040503050406030204" pitchFamily="18" charset="0"/>
                      </a:rPr>
                      <m:t>=0</m:t>
                    </m:r>
                  </m:oMath>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9753600" cy="7243458"/>
              </a:xfrm>
              <a:prstGeom prst="rect">
                <a:avLst/>
              </a:prstGeom>
              <a:blipFill>
                <a:blip r:embed="rId3"/>
                <a:stretch>
                  <a:fillRect l="-2471" t="-4378" r="-1040"/>
                </a:stretch>
              </a:blipFill>
            </p:spPr>
            <p:txBody>
              <a:bodyPr/>
              <a:lstStyle/>
              <a:p>
                <a:r>
                  <a:rPr lang="en-VN">
                    <a:noFill/>
                  </a:rPr>
                  <a:t> </a:t>
                </a:r>
              </a:p>
            </p:txBody>
          </p:sp>
        </mc:Fallback>
      </mc:AlternateContent>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p:spTree>
    <p:extLst>
      <p:ext uri="{BB962C8B-B14F-4D97-AF65-F5344CB8AC3E}">
        <p14:creationId xmlns:p14="http://schemas.microsoft.com/office/powerpoint/2010/main" val="5835351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9F1E98-A6BC-EC93-2465-B8A7F5B80E45}"/>
                  </a:ext>
                </a:extLst>
              </p:cNvPr>
              <p:cNvSpPr txBox="1"/>
              <p:nvPr/>
            </p:nvSpPr>
            <p:spPr>
              <a:xfrm>
                <a:off x="208756" y="2387600"/>
                <a:ext cx="9511552" cy="2686376"/>
              </a:xfrm>
              <a:prstGeom prst="rect">
                <a:avLst/>
              </a:prstGeom>
              <a:noFill/>
            </p:spPr>
            <p:txBody>
              <a:bodyPr wrap="square">
                <a:spAutoFit/>
              </a:bodyPr>
              <a:lstStyle/>
              <a:p>
                <a:pPr marL="926465" marR="5080" lvl="2">
                  <a:lnSpc>
                    <a:spcPct val="130000"/>
                  </a:lnSpc>
                </a:pPr>
                <a:r>
                  <a:rPr lang="en-US" sz="3600" kern="0">
                    <a:solidFill>
                      <a:srgbClr val="FF0000"/>
                    </a:solidFill>
                  </a:rPr>
                  <a:t>Để tránh trường hợp cho xác suất =0 </a:t>
                </a:r>
                <a:r>
                  <a:rPr lang="en-US" sz="3600" kern="0"/>
                  <a:t>ta sử dụng biến đổi Laplace</a:t>
                </a:r>
              </a:p>
              <a:p>
                <a:pPr marL="926465" marR="5080" lvl="2">
                  <a:lnSpc>
                    <a:spcPct val="130000"/>
                  </a:lnSpc>
                </a:pPr>
                <a14:m>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𝑃</m:t>
                        </m:r>
                      </m:e>
                      <m:sub>
                        <m:r>
                          <a:rPr lang="en-US" sz="3600" b="0" i="1" kern="0">
                            <a:latin typeface="Cambria Math" panose="02040503050406030204" pitchFamily="18" charset="0"/>
                          </a:rPr>
                          <m:t>𝐿𝑎𝑝</m:t>
                        </m:r>
                        <m:r>
                          <a:rPr lang="en-US" sz="3600" b="0" i="1" kern="0">
                            <a:latin typeface="Cambria Math" panose="02040503050406030204" pitchFamily="18" charset="0"/>
                          </a:rPr>
                          <m:t>,</m:t>
                        </m:r>
                        <m:r>
                          <a:rPr lang="en-US" sz="3600" b="0" i="1" kern="0">
                            <a:latin typeface="Cambria Math" panose="02040503050406030204" pitchFamily="18" charset="0"/>
                          </a:rPr>
                          <m:t>𝑘</m:t>
                        </m:r>
                      </m:sub>
                    </m:sSub>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e>
                      <m:e>
                        <m:r>
                          <a:rPr lang="en-US" sz="3600" b="0" i="1" kern="0">
                            <a:latin typeface="Cambria Math" panose="02040503050406030204" pitchFamily="18" charset="0"/>
                          </a:rPr>
                          <m:t>𝑦</m:t>
                        </m:r>
                      </m:e>
                    </m:d>
                    <m:r>
                      <a:rPr lang="en-US" sz="3600" b="0" i="1" kern="0">
                        <a:latin typeface="Cambria Math" panose="02040503050406030204" pitchFamily="18" charset="0"/>
                      </a:rPr>
                      <m:t>=</m:t>
                    </m:r>
                    <m:f>
                      <m:fPr>
                        <m:ctrlPr>
                          <a:rPr lang="en-US" sz="3600" b="0" i="1" kern="0">
                            <a:latin typeface="Cambria Math" panose="02040503050406030204" pitchFamily="18" charset="0"/>
                          </a:rPr>
                        </m:ctrlPr>
                      </m:fPr>
                      <m:num>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r>
                              <a:rPr lang="en-US" sz="3600" b="0" i="1" kern="0">
                                <a:latin typeface="Cambria Math" panose="02040503050406030204" pitchFamily="18" charset="0"/>
                              </a:rPr>
                              <m:t>,</m:t>
                            </m:r>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num>
                      <m:den>
                        <m:r>
                          <a:rPr lang="en-US" sz="3600" b="0" i="1" kern="0">
                            <a:latin typeface="Cambria Math" panose="02040503050406030204" pitchFamily="18" charset="0"/>
                          </a:rPr>
                          <m:t>𝑐</m:t>
                        </m:r>
                        <m:d>
                          <m:dPr>
                            <m:ctrlPr>
                              <a:rPr lang="en-US" sz="3600" b="0" i="1" kern="0">
                                <a:latin typeface="Cambria Math" panose="02040503050406030204" pitchFamily="18" charset="0"/>
                              </a:rPr>
                            </m:ctrlPr>
                          </m:dPr>
                          <m:e>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r>
                          <a:rPr lang="en-US" sz="3600" b="0" i="1" kern="0">
                            <a:latin typeface="Cambria Math" panose="02040503050406030204" pitchFamily="18" charset="0"/>
                          </a:rPr>
                          <m:t>∗</m:t>
                        </m:r>
                        <m:r>
                          <a:rPr lang="en-US" sz="3600" b="0" i="1" kern="0">
                            <a:latin typeface="Cambria Math" panose="02040503050406030204" pitchFamily="18" charset="0"/>
                          </a:rPr>
                          <m:t>𝑋</m:t>
                        </m:r>
                      </m:den>
                    </m:f>
                  </m:oMath>
                </a14:m>
                <a:r>
                  <a:rPr lang="en-US" sz="3600" kern="0"/>
                  <a:t> </a:t>
                </a:r>
              </a:p>
            </p:txBody>
          </p:sp>
        </mc:Choice>
        <mc:Fallback xmlns="">
          <p:sp>
            <p:nvSpPr>
              <p:cNvPr id="5" name="TextBox 4">
                <a:extLst>
                  <a:ext uri="{FF2B5EF4-FFF2-40B4-BE49-F238E27FC236}">
                    <a16:creationId xmlns:a16="http://schemas.microsoft.com/office/drawing/2014/main" id="{159F1E98-A6BC-EC93-2465-B8A7F5B80E45}"/>
                  </a:ext>
                </a:extLst>
              </p:cNvPr>
              <p:cNvSpPr txBox="1">
                <a:spLocks noRot="1" noChangeAspect="1" noMove="1" noResize="1" noEditPoints="1" noAdjustHandles="1" noChangeArrowheads="1" noChangeShapeType="1" noTextEdit="1"/>
              </p:cNvSpPr>
              <p:nvPr/>
            </p:nvSpPr>
            <p:spPr>
              <a:xfrm>
                <a:off x="208756" y="2387600"/>
                <a:ext cx="9511552" cy="2686376"/>
              </a:xfrm>
              <a:prstGeom prst="rect">
                <a:avLst/>
              </a:prstGeom>
              <a:blipFill>
                <a:blip r:embed="rId3"/>
                <a:stretch>
                  <a:fillRect r="-1200" b="-1415"/>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0" name="object 20">
                <a:extLst>
                  <a:ext uri="{FF2B5EF4-FFF2-40B4-BE49-F238E27FC236}">
                    <a16:creationId xmlns:a16="http://schemas.microsoft.com/office/drawing/2014/main" id="{E93FD07F-E2D7-8D3E-A42D-03D8089E3A2C}"/>
                  </a:ext>
                </a:extLst>
              </p:cNvPr>
              <p:cNvSpPr txBox="1"/>
              <p:nvPr/>
            </p:nvSpPr>
            <p:spPr>
              <a:xfrm>
                <a:off x="818356" y="5707501"/>
                <a:ext cx="9753600" cy="478368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2: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𝑜𝑣𝑒𝑟𝑐𝑎𝑠𝑡</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4+1</m:t>
                        </m:r>
                      </m:num>
                      <m:den>
                        <m:r>
                          <a:rPr lang="en-US" sz="3600" b="0" i="1" kern="0" smtClean="0">
                            <a:latin typeface="Cambria Math" panose="02040503050406030204" pitchFamily="18" charset="0"/>
                          </a:rPr>
                          <m:t>9+1∗</m:t>
                        </m:r>
                        <m:r>
                          <a:rPr lang="en-US" sz="3600" b="0" i="1" kern="0" smtClean="0">
                            <a:solidFill>
                              <a:srgbClr val="FF0000"/>
                            </a:solidFill>
                            <a:latin typeface="Cambria Math" panose="02040503050406030204" pitchFamily="18" charset="0"/>
                          </a:rPr>
                          <m:t>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5</m:t>
                        </m:r>
                      </m:num>
                      <m:den>
                        <m:r>
                          <a:rPr lang="en-US" sz="3600" b="0" i="1" kern="0" smtClean="0">
                            <a:latin typeface="Cambria Math" panose="02040503050406030204" pitchFamily="18" charset="0"/>
                          </a:rPr>
                          <m:t>12</m:t>
                        </m:r>
                      </m:den>
                    </m:f>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𝑐𝑜𝑜𝑙</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3+1</m:t>
                        </m:r>
                      </m:num>
                      <m:den>
                        <m:r>
                          <a:rPr lang="en-US" sz="3600" b="0" i="1" kern="0" smtClean="0">
                            <a:latin typeface="Cambria Math" panose="02040503050406030204" pitchFamily="18" charset="0"/>
                          </a:rPr>
                          <m:t>9+1∗</m:t>
                        </m:r>
                        <m:r>
                          <a:rPr lang="en-US" sz="3600" b="0" i="1" kern="0" smtClean="0">
                            <a:solidFill>
                              <a:srgbClr val="FF0000"/>
                            </a:solidFill>
                            <a:latin typeface="Cambria Math" panose="02040503050406030204" pitchFamily="18" charset="0"/>
                          </a:rPr>
                          <m:t>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m:t>
                        </m:r>
                      </m:num>
                      <m:den>
                        <m:r>
                          <a:rPr lang="en-US" sz="3600" b="0" i="1" kern="0" smtClean="0">
                            <a:latin typeface="Cambria Math" panose="02040503050406030204" pitchFamily="18" charset="0"/>
                          </a:rPr>
                          <m:t>12</m:t>
                        </m:r>
                      </m:den>
                    </m:f>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h𝑖𝑔h</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3+1</m:t>
                        </m:r>
                      </m:num>
                      <m:den>
                        <m:r>
                          <a:rPr lang="en-US" sz="3600" b="0" i="1" kern="0" smtClean="0">
                            <a:latin typeface="Cambria Math" panose="02040503050406030204" pitchFamily="18" charset="0"/>
                          </a:rPr>
                          <m:t>9+1∗</m:t>
                        </m:r>
                        <m:r>
                          <a:rPr lang="en-US" sz="3600" b="0" i="1" kern="0" smtClean="0">
                            <a:solidFill>
                              <a:srgbClr val="FF0000"/>
                            </a:solidFill>
                            <a:latin typeface="Cambria Math" panose="02040503050406030204" pitchFamily="18" charset="0"/>
                          </a:rPr>
                          <m:t>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m:t>
                        </m:r>
                      </m:num>
                      <m:den>
                        <m:r>
                          <a:rPr lang="en-US" sz="3600" b="0" i="1" kern="0" smtClean="0">
                            <a:latin typeface="Cambria Math" panose="02040503050406030204" pitchFamily="18" charset="0"/>
                          </a:rPr>
                          <m:t>11</m:t>
                        </m:r>
                      </m:den>
                    </m:f>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𝑓𝑎𝑙𝑠𝑒</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6+1</m:t>
                        </m:r>
                      </m:num>
                      <m:den>
                        <m:r>
                          <a:rPr lang="en-US" sz="3600" b="0" i="1" kern="0" smtClean="0">
                            <a:latin typeface="Cambria Math" panose="02040503050406030204" pitchFamily="18" charset="0"/>
                          </a:rPr>
                          <m:t>9+1∗</m:t>
                        </m:r>
                        <m:r>
                          <a:rPr lang="en-US" sz="3600" b="0" i="1" kern="0" smtClean="0">
                            <a:solidFill>
                              <a:srgbClr val="FF0000"/>
                            </a:solidFill>
                            <a:latin typeface="Cambria Math" panose="02040503050406030204" pitchFamily="18" charset="0"/>
                          </a:rPr>
                          <m:t>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7</m:t>
                        </m:r>
                      </m:num>
                      <m:den>
                        <m:r>
                          <a:rPr lang="en-US" sz="3600" b="0" i="1" kern="0" smtClean="0">
                            <a:latin typeface="Cambria Math" panose="02040503050406030204" pitchFamily="18" charset="0"/>
                          </a:rPr>
                          <m:t>11</m:t>
                        </m:r>
                      </m:den>
                    </m:f>
                  </m:oMath>
                </a14:m>
                <a:endParaRPr lang="en-US" sz="3600" kern="0"/>
              </a:p>
            </p:txBody>
          </p:sp>
        </mc:Choice>
        <mc:Fallback xmlns="">
          <p:sp>
            <p:nvSpPr>
              <p:cNvPr id="10" name="object 20">
                <a:extLst>
                  <a:ext uri="{FF2B5EF4-FFF2-40B4-BE49-F238E27FC236}">
                    <a16:creationId xmlns:a16="http://schemas.microsoft.com/office/drawing/2014/main" id="{E93FD07F-E2D7-8D3E-A42D-03D8089E3A2C}"/>
                  </a:ext>
                </a:extLst>
              </p:cNvPr>
              <p:cNvSpPr txBox="1">
                <a:spLocks noRot="1" noChangeAspect="1" noMove="1" noResize="1" noEditPoints="1" noAdjustHandles="1" noChangeArrowheads="1" noChangeShapeType="1" noTextEdit="1"/>
              </p:cNvSpPr>
              <p:nvPr/>
            </p:nvSpPr>
            <p:spPr>
              <a:xfrm>
                <a:off x="818356" y="5707501"/>
                <a:ext cx="9753600" cy="4783682"/>
              </a:xfrm>
              <a:prstGeom prst="rect">
                <a:avLst/>
              </a:prstGeom>
              <a:blipFill>
                <a:blip r:embed="rId4"/>
                <a:stretch>
                  <a:fillRect l="-2471" t="-529" b="-33862"/>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79EEADC-F3A1-A128-8BD1-D6C09D44F250}"/>
                  </a:ext>
                </a:extLst>
              </p:cNvPr>
              <p:cNvSpPr txBox="1"/>
              <p:nvPr/>
            </p:nvSpPr>
            <p:spPr>
              <a:xfrm>
                <a:off x="6600433" y="3950466"/>
                <a:ext cx="3942714" cy="19170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𝑜𝑣𝑒𝑟𝑐𝑎𝑠𝑡</m:t>
                          </m:r>
                        </m:sub>
                      </m:sSub>
                      <m:r>
                        <a:rPr lang="en-US" sz="2800" b="0" i="1" kern="0" smtClean="0">
                          <a:solidFill>
                            <a:srgbClr val="FF0000"/>
                          </a:solidFill>
                          <a:latin typeface="Cambria Math" panose="02040503050406030204" pitchFamily="18" charset="0"/>
                        </a:rPr>
                        <m:t>=3</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𝑡𝑒𝑚𝑝</m:t>
                          </m:r>
                        </m:sub>
                      </m:sSub>
                      <m:r>
                        <a:rPr lang="en-US" sz="2800" b="0" i="1" kern="0" smtClean="0">
                          <a:solidFill>
                            <a:srgbClr val="FF0000"/>
                          </a:solidFill>
                          <a:latin typeface="Cambria Math" panose="02040503050406030204" pitchFamily="18" charset="0"/>
                        </a:rPr>
                        <m:t>=3</m:t>
                      </m:r>
                    </m:oMath>
                  </m:oMathPara>
                </a14:m>
                <a:endParaRPr lang="en-VN" sz="2800"/>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h𝑢𝑚𝑖𝑑𝑖𝑡𝑦</m:t>
                          </m:r>
                        </m:sub>
                      </m:sSub>
                      <m:r>
                        <a:rPr lang="en-US" sz="2800" b="0" i="1" kern="0" smtClean="0">
                          <a:solidFill>
                            <a:srgbClr val="FF0000"/>
                          </a:solidFill>
                          <a:latin typeface="Cambria Math" panose="02040503050406030204" pitchFamily="18" charset="0"/>
                        </a:rPr>
                        <m:t>=2</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𝑤𝑖𝑛𝑑𝑦</m:t>
                          </m:r>
                        </m:sub>
                      </m:sSub>
                      <m:r>
                        <a:rPr lang="en-US" sz="2800" b="0" i="1" kern="0" smtClean="0">
                          <a:solidFill>
                            <a:srgbClr val="FF0000"/>
                          </a:solidFill>
                          <a:latin typeface="Cambria Math" panose="02040503050406030204" pitchFamily="18" charset="0"/>
                        </a:rPr>
                        <m:t>=2</m:t>
                      </m:r>
                    </m:oMath>
                  </m:oMathPara>
                </a14:m>
                <a:endParaRPr lang="en-VN" sz="2800"/>
              </a:p>
            </p:txBody>
          </p:sp>
        </mc:Choice>
        <mc:Fallback xmlns="">
          <p:sp>
            <p:nvSpPr>
              <p:cNvPr id="11" name="TextBox 10">
                <a:extLst>
                  <a:ext uri="{FF2B5EF4-FFF2-40B4-BE49-F238E27FC236}">
                    <a16:creationId xmlns:a16="http://schemas.microsoft.com/office/drawing/2014/main" id="{979EEADC-F3A1-A128-8BD1-D6C09D44F250}"/>
                  </a:ext>
                </a:extLst>
              </p:cNvPr>
              <p:cNvSpPr txBox="1">
                <a:spLocks noRot="1" noChangeAspect="1" noMove="1" noResize="1" noEditPoints="1" noAdjustHandles="1" noChangeArrowheads="1" noChangeShapeType="1" noTextEdit="1"/>
              </p:cNvSpPr>
              <p:nvPr/>
            </p:nvSpPr>
            <p:spPr>
              <a:xfrm>
                <a:off x="6600433" y="3950466"/>
                <a:ext cx="3942714" cy="1917063"/>
              </a:xfrm>
              <a:prstGeom prst="rect">
                <a:avLst/>
              </a:prstGeom>
              <a:blipFill>
                <a:blip r:embed="rId5"/>
                <a:stretch>
                  <a:fillRect b="-3947"/>
                </a:stretch>
              </a:blipFill>
            </p:spPr>
            <p:txBody>
              <a:bodyPr/>
              <a:lstStyle/>
              <a:p>
                <a:r>
                  <a:rPr lang="en-VN">
                    <a:noFill/>
                  </a:rPr>
                  <a:t> </a:t>
                </a:r>
              </a:p>
            </p:txBody>
          </p:sp>
        </mc:Fallback>
      </mc:AlternateContent>
    </p:spTree>
    <p:extLst>
      <p:ext uri="{BB962C8B-B14F-4D97-AF65-F5344CB8AC3E}">
        <p14:creationId xmlns:p14="http://schemas.microsoft.com/office/powerpoint/2010/main" val="3514318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Bước 2: Sau khi đã phân hoạch xong tập P thành các tập P</a:t>
                </a:r>
                <a:r>
                  <a:rPr lang="en-US" sz="4000" kern="0" baseline="-25000"/>
                  <a:t>i</a:t>
                </a:r>
                <a:r>
                  <a:rPr lang="en-US" sz="4000" kern="0"/>
                  <a:t> đặc trưng bởi thuộc tính đích ri (r</a:t>
                </a:r>
                <a:r>
                  <a:rPr lang="en-US" sz="4000" kern="0" baseline="-25000"/>
                  <a:t>i</a:t>
                </a:r>
                <a:r>
                  <a:rPr lang="en-US" sz="4000" kern="0">
                    <a:sym typeface="Symbol" panose="05050102010706020507" pitchFamily="18" charset="2"/>
                  </a:rPr>
                  <a:t>R),</a:t>
                </a:r>
                <a:r>
                  <a:rPr lang="en-US" sz="4000" kern="0"/>
                  <a:t> bước</a:t>
                </a:r>
              </a:p>
              <a:p>
                <a:pPr marL="12065" marR="5080" algn="just">
                  <a:lnSpc>
                    <a:spcPct val="130000"/>
                  </a:lnSpc>
                </a:pPr>
                <a:r>
                  <a:rPr lang="en-US" sz="4000" kern="0"/>
                  <a:t>	 tiếp theo là ứng với mỗi phân hoạch P</a:t>
                </a:r>
                <a:r>
                  <a:rPr lang="en-US" sz="4000" kern="0" baseline="-25000"/>
                  <a:t>i</a:t>
                </a:r>
              </a:p>
              <a:p>
                <a:pPr marL="12065" marR="5080" algn="just">
                  <a:lnSpc>
                    <a:spcPct val="130000"/>
                  </a:lnSpc>
                </a:pPr>
                <a:r>
                  <a:rPr lang="en-US" sz="4000" kern="0"/>
                  <a:t>	 ta xây dựng các luật L</a:t>
                </a:r>
                <a:r>
                  <a:rPr lang="en-US" sz="4000" kern="0" baseline="-25000"/>
                  <a:t>i</a:t>
                </a:r>
                <a:r>
                  <a:rPr lang="en-US" sz="4000" kern="0"/>
                  <a:t>:  </a:t>
                </a:r>
                <a14:m>
                  <m:oMath xmlns:m="http://schemas.openxmlformats.org/officeDocument/2006/math">
                    <m:r>
                      <a:rPr lang="en-US" sz="4000" b="0" i="1" kern="0" smtClean="0">
                        <a:latin typeface="Cambria Math" panose="02040503050406030204" pitchFamily="18" charset="0"/>
                      </a:rPr>
                      <m:t>𝐺𝑇</m:t>
                    </m:r>
                    <m:r>
                      <a:rPr lang="en-US" sz="4000" b="0" i="1" kern="0" baseline="-25000" smtClean="0">
                        <a:latin typeface="Cambria Math" panose="02040503050406030204" pitchFamily="18" charset="0"/>
                      </a:rPr>
                      <m:t>𝑖</m:t>
                    </m:r>
                    <m:r>
                      <a:rPr lang="en-US" sz="4000" b="0" i="1" kern="0" smtClean="0">
                        <a:latin typeface="Cambria Math" panose="02040503050406030204" pitchFamily="18" charset="0"/>
                      </a:rPr>
                      <m:t> →</m:t>
                    </m:r>
                    <m:r>
                      <a:rPr lang="en-US" sz="4000" b="0" i="1" kern="0" smtClean="0">
                        <a:latin typeface="Cambria Math" panose="02040503050406030204" pitchFamily="18" charset="0"/>
                      </a:rPr>
                      <m:t>𝑟𝑖</m:t>
                    </m:r>
                  </m:oMath>
                </a14:m>
                <a:endParaRPr lang="en-US" sz="4000" kern="0" baseline="-25000"/>
              </a:p>
              <a:p>
                <a:pPr marL="12065" marR="5080" algn="just">
                  <a:lnSpc>
                    <a:spcPct val="130000"/>
                  </a:lnSpc>
                </a:pPr>
                <a:r>
                  <a:rPr lang="en-US" sz="4000" kern="0"/>
                  <a:t>Trong đó, GT</a:t>
                </a:r>
                <a:r>
                  <a:rPr lang="en-US" sz="4000" kern="0" baseline="-25000"/>
                  <a:t>i</a:t>
                </a:r>
                <a:r>
                  <a:rPr lang="en-US" sz="4000" kern="0"/>
                  <a:t> là mệnh đề được hình thành</a:t>
                </a:r>
              </a:p>
              <a:p>
                <a:pPr marL="12065" marR="5080" algn="just">
                  <a:lnSpc>
                    <a:spcPct val="130000"/>
                  </a:lnSpc>
                </a:pPr>
                <a:r>
                  <a:rPr lang="en-US" sz="4000" kern="0"/>
                  <a:t>bằng cách kết hợp các thuộc tính dẫn xuất.</a:t>
                </a:r>
              </a:p>
              <a:p>
                <a:pPr marL="12065" marR="5080" algn="just">
                  <a:lnSpc>
                    <a:spcPct val="130000"/>
                  </a:lnSpc>
                </a:pPr>
                <a:r>
                  <a:rPr lang="en-US" sz="4000" kern="0"/>
                  <a:t>Cụ thể, có 2 cách phân hoạch dễ thấy nhất.</a:t>
                </a:r>
              </a:p>
              <a:p>
                <a:pPr marL="1497965" marR="5080" lvl="2" indent="-571500" algn="just">
                  <a:lnSpc>
                    <a:spcPct val="130000"/>
                  </a:lnSpc>
                  <a:buFont typeface="Wingdings" panose="05000000000000000000" pitchFamily="2" charset="2"/>
                  <a:buChar char="§"/>
                </a:pPr>
                <a:r>
                  <a:rPr lang="en-US" sz="4000" kern="0"/>
                  <a:t>Cách 1: Cho mỗi người vào một danh sách phân hoạch: P</a:t>
                </a:r>
                <a:r>
                  <a:rPr lang="en-US" sz="4000" kern="0" baseline="-25000"/>
                  <a:t>1</a:t>
                </a:r>
                <a:r>
                  <a:rPr lang="en-US" sz="4000" kern="0"/>
                  <a:t>={Sarah}, P</a:t>
                </a:r>
                <a:r>
                  <a:rPr lang="en-US" sz="4000" kern="0" baseline="-25000"/>
                  <a:t>2</a:t>
                </a:r>
                <a:r>
                  <a:rPr lang="en-US" sz="4000" kern="0"/>
                  <a:t>={Dana},...,P</a:t>
                </a:r>
                <a:r>
                  <a:rPr lang="en-US" sz="4000" kern="0" baseline="-25000"/>
                  <a:t>8</a:t>
                </a:r>
                <a:r>
                  <a:rPr lang="en-US" sz="4000" kern="0"/>
                  <a:t>={Kartie}</a:t>
                </a:r>
              </a:p>
              <a:p>
                <a:pPr marL="1497965" marR="5080" lvl="2" indent="-571500" algn="just">
                  <a:lnSpc>
                    <a:spcPct val="130000"/>
                  </a:lnSpc>
                  <a:buFont typeface="Wingdings" panose="05000000000000000000" pitchFamily="2" charset="2"/>
                  <a:buChar char="§"/>
                </a:pPr>
                <a:r>
                  <a:rPr lang="en-US" sz="4000" kern="0"/>
                  <a:t>Cách 2: Tập 1={Nám}, Tập 2 = {Không}</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943906"/>
              </a:xfrm>
              <a:prstGeom prst="rect">
                <a:avLst/>
              </a:prstGeom>
              <a:blipFill>
                <a:blip r:embed="rId3"/>
                <a:stretch>
                  <a:fillRect l="-1766" t="-307" r="-1766" b="-2993"/>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181518242"/>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552950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9F1E98-A6BC-EC93-2465-B8A7F5B80E45}"/>
                  </a:ext>
                </a:extLst>
              </p:cNvPr>
              <p:cNvSpPr txBox="1"/>
              <p:nvPr/>
            </p:nvSpPr>
            <p:spPr>
              <a:xfrm>
                <a:off x="208756" y="2387600"/>
                <a:ext cx="9511552" cy="2686376"/>
              </a:xfrm>
              <a:prstGeom prst="rect">
                <a:avLst/>
              </a:prstGeom>
              <a:noFill/>
            </p:spPr>
            <p:txBody>
              <a:bodyPr wrap="square">
                <a:spAutoFit/>
              </a:bodyPr>
              <a:lstStyle/>
              <a:p>
                <a:pPr marL="926465" marR="5080" lvl="2">
                  <a:lnSpc>
                    <a:spcPct val="130000"/>
                  </a:lnSpc>
                </a:pPr>
                <a:r>
                  <a:rPr lang="en-US" sz="3600" kern="0">
                    <a:solidFill>
                      <a:srgbClr val="FF0000"/>
                    </a:solidFill>
                  </a:rPr>
                  <a:t>Để tránh trường hợp cho xác suất =0 </a:t>
                </a:r>
                <a:r>
                  <a:rPr lang="en-US" sz="3600" kern="0"/>
                  <a:t>ta sử dụng biến đổi Laplace</a:t>
                </a:r>
              </a:p>
              <a:p>
                <a:pPr marL="926465" marR="5080" lvl="2">
                  <a:lnSpc>
                    <a:spcPct val="130000"/>
                  </a:lnSpc>
                </a:pPr>
                <a14:m>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𝑃</m:t>
                        </m:r>
                      </m:e>
                      <m:sub>
                        <m:r>
                          <a:rPr lang="en-US" sz="3600" b="0" i="1" kern="0">
                            <a:latin typeface="Cambria Math" panose="02040503050406030204" pitchFamily="18" charset="0"/>
                          </a:rPr>
                          <m:t>𝐿𝑎𝑝</m:t>
                        </m:r>
                        <m:r>
                          <a:rPr lang="en-US" sz="3600" b="0" i="1" kern="0">
                            <a:latin typeface="Cambria Math" panose="02040503050406030204" pitchFamily="18" charset="0"/>
                          </a:rPr>
                          <m:t>,</m:t>
                        </m:r>
                        <m:r>
                          <a:rPr lang="en-US" sz="3600" b="0" i="1" kern="0">
                            <a:latin typeface="Cambria Math" panose="02040503050406030204" pitchFamily="18" charset="0"/>
                          </a:rPr>
                          <m:t>𝑘</m:t>
                        </m:r>
                      </m:sub>
                    </m:sSub>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e>
                      <m:e>
                        <m:r>
                          <a:rPr lang="en-US" sz="3600" b="0" i="1" kern="0">
                            <a:latin typeface="Cambria Math" panose="02040503050406030204" pitchFamily="18" charset="0"/>
                          </a:rPr>
                          <m:t>𝑦</m:t>
                        </m:r>
                      </m:e>
                    </m:d>
                    <m:r>
                      <a:rPr lang="en-US" sz="3600" b="0" i="1" kern="0">
                        <a:latin typeface="Cambria Math" panose="02040503050406030204" pitchFamily="18" charset="0"/>
                      </a:rPr>
                      <m:t>=</m:t>
                    </m:r>
                    <m:f>
                      <m:fPr>
                        <m:ctrlPr>
                          <a:rPr lang="en-US" sz="3600" b="0" i="1" kern="0">
                            <a:latin typeface="Cambria Math" panose="02040503050406030204" pitchFamily="18" charset="0"/>
                          </a:rPr>
                        </m:ctrlPr>
                      </m:fPr>
                      <m:num>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r>
                              <a:rPr lang="en-US" sz="3600" b="0" i="1" kern="0">
                                <a:latin typeface="Cambria Math" panose="02040503050406030204" pitchFamily="18" charset="0"/>
                              </a:rPr>
                              <m:t>,</m:t>
                            </m:r>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num>
                      <m:den>
                        <m:r>
                          <a:rPr lang="en-US" sz="3600" b="0" i="1" kern="0">
                            <a:latin typeface="Cambria Math" panose="02040503050406030204" pitchFamily="18" charset="0"/>
                          </a:rPr>
                          <m:t>𝑐</m:t>
                        </m:r>
                        <m:d>
                          <m:dPr>
                            <m:ctrlPr>
                              <a:rPr lang="en-US" sz="3600" b="0" i="1" kern="0">
                                <a:latin typeface="Cambria Math" panose="02040503050406030204" pitchFamily="18" charset="0"/>
                              </a:rPr>
                            </m:ctrlPr>
                          </m:dPr>
                          <m:e>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r>
                          <a:rPr lang="en-US" sz="3600" b="0" i="1" kern="0">
                            <a:latin typeface="Cambria Math" panose="02040503050406030204" pitchFamily="18" charset="0"/>
                          </a:rPr>
                          <m:t>∗</m:t>
                        </m:r>
                        <m:r>
                          <a:rPr lang="en-US" sz="3600" b="0" i="1" kern="0">
                            <a:latin typeface="Cambria Math" panose="02040503050406030204" pitchFamily="18" charset="0"/>
                          </a:rPr>
                          <m:t>𝑋</m:t>
                        </m:r>
                      </m:den>
                    </m:f>
                  </m:oMath>
                </a14:m>
                <a:r>
                  <a:rPr lang="en-US" sz="3600" kern="0"/>
                  <a:t> </a:t>
                </a:r>
              </a:p>
            </p:txBody>
          </p:sp>
        </mc:Choice>
        <mc:Fallback xmlns="">
          <p:sp>
            <p:nvSpPr>
              <p:cNvPr id="5" name="TextBox 4">
                <a:extLst>
                  <a:ext uri="{FF2B5EF4-FFF2-40B4-BE49-F238E27FC236}">
                    <a16:creationId xmlns:a16="http://schemas.microsoft.com/office/drawing/2014/main" id="{159F1E98-A6BC-EC93-2465-B8A7F5B80E45}"/>
                  </a:ext>
                </a:extLst>
              </p:cNvPr>
              <p:cNvSpPr txBox="1">
                <a:spLocks noRot="1" noChangeAspect="1" noMove="1" noResize="1" noEditPoints="1" noAdjustHandles="1" noChangeArrowheads="1" noChangeShapeType="1" noTextEdit="1"/>
              </p:cNvSpPr>
              <p:nvPr/>
            </p:nvSpPr>
            <p:spPr>
              <a:xfrm>
                <a:off x="208756" y="2387600"/>
                <a:ext cx="9511552" cy="2686376"/>
              </a:xfrm>
              <a:prstGeom prst="rect">
                <a:avLst/>
              </a:prstGeom>
              <a:blipFill>
                <a:blip r:embed="rId3"/>
                <a:stretch>
                  <a:fillRect r="-1200" b="-1415"/>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0" name="object 20">
                <a:extLst>
                  <a:ext uri="{FF2B5EF4-FFF2-40B4-BE49-F238E27FC236}">
                    <a16:creationId xmlns:a16="http://schemas.microsoft.com/office/drawing/2014/main" id="{E93FD07F-E2D7-8D3E-A42D-03D8089E3A2C}"/>
                  </a:ext>
                </a:extLst>
              </p:cNvPr>
              <p:cNvSpPr txBox="1"/>
              <p:nvPr/>
            </p:nvSpPr>
            <p:spPr>
              <a:xfrm>
                <a:off x="818356" y="5707501"/>
                <a:ext cx="9753600" cy="383989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2: </a:t>
                </a: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𝑌𝐸𝑆</m:t>
                            </m:r>
                          </m:den>
                        </m:f>
                      </m:e>
                    </m:d>
                  </m:oMath>
                </a14:m>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𝑜𝑣𝑒𝑟𝑐𝑎𝑠𝑡</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𝑐𝑜𝑜𝑙</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h𝑖𝑔h</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𝑓𝑎𝑙𝑠𝑒</m:t>
                            </m:r>
                          </m:num>
                          <m:den>
                            <m:r>
                              <a:rPr lang="en-US" sz="3600" b="0" i="1" kern="0" smtClean="0">
                                <a:latin typeface="Cambria Math" panose="02040503050406030204" pitchFamily="18" charset="0"/>
                              </a:rPr>
                              <m:t>𝑌𝐸𝑆</m:t>
                            </m:r>
                          </m:den>
                        </m:f>
                      </m:e>
                    </m:d>
                  </m:oMath>
                </a14:m>
                <a:endParaRPr lang="en-US" sz="3600" b="0" i="1" kern="0">
                  <a:latin typeface="Cambria Math" panose="02040503050406030204" pitchFamily="18" charset="0"/>
                </a:endParaRPr>
              </a:p>
              <a:p>
                <a:pPr marL="926465" marR="5080" lvl="2" algn="just">
                  <a:lnSpc>
                    <a:spcPct val="130000"/>
                  </a:lnSpc>
                </a:pPr>
                <a14:m>
                  <m:oMathPara xmlns:m="http://schemas.openxmlformats.org/officeDocument/2006/math">
                    <m:oMathParaPr>
                      <m:jc m:val="left"/>
                    </m:oMathParaPr>
                    <m:oMath xmlns:m="http://schemas.openxmlformats.org/officeDocument/2006/math">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5∗4∗4∗7</m:t>
                          </m:r>
                        </m:num>
                        <m:den>
                          <m:r>
                            <a:rPr lang="en-US" sz="3600" b="0" i="1" kern="0" smtClean="0">
                              <a:latin typeface="Cambria Math" panose="02040503050406030204" pitchFamily="18" charset="0"/>
                            </a:rPr>
                            <m:t>12∗12∗11∗11</m:t>
                          </m:r>
                        </m:den>
                      </m:f>
                      <m:r>
                        <a:rPr lang="en-US" sz="3600" b="0" i="1" kern="0" smtClean="0">
                          <a:latin typeface="Cambria Math" panose="02040503050406030204" pitchFamily="18" charset="0"/>
                        </a:rPr>
                        <m:t>=0.032</m:t>
                      </m:r>
                    </m:oMath>
                  </m:oMathPara>
                </a14:m>
                <a:endParaRPr lang="en-US" sz="3600" kern="0"/>
              </a:p>
            </p:txBody>
          </p:sp>
        </mc:Choice>
        <mc:Fallback xmlns="">
          <p:sp>
            <p:nvSpPr>
              <p:cNvPr id="10" name="object 20">
                <a:extLst>
                  <a:ext uri="{FF2B5EF4-FFF2-40B4-BE49-F238E27FC236}">
                    <a16:creationId xmlns:a16="http://schemas.microsoft.com/office/drawing/2014/main" id="{E93FD07F-E2D7-8D3E-A42D-03D8089E3A2C}"/>
                  </a:ext>
                </a:extLst>
              </p:cNvPr>
              <p:cNvSpPr txBox="1">
                <a:spLocks noRot="1" noChangeAspect="1" noMove="1" noResize="1" noEditPoints="1" noAdjustHandles="1" noChangeArrowheads="1" noChangeShapeType="1" noTextEdit="1"/>
              </p:cNvSpPr>
              <p:nvPr/>
            </p:nvSpPr>
            <p:spPr>
              <a:xfrm>
                <a:off x="818356" y="5707501"/>
                <a:ext cx="9753600" cy="3839897"/>
              </a:xfrm>
              <a:prstGeom prst="rect">
                <a:avLst/>
              </a:prstGeom>
              <a:blipFill>
                <a:blip r:embed="rId4"/>
                <a:stretch>
                  <a:fillRect l="-2471" t="-26403" b="-7261"/>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79EEADC-F3A1-A128-8BD1-D6C09D44F250}"/>
                  </a:ext>
                </a:extLst>
              </p:cNvPr>
              <p:cNvSpPr txBox="1"/>
              <p:nvPr/>
            </p:nvSpPr>
            <p:spPr>
              <a:xfrm>
                <a:off x="6600433" y="3950466"/>
                <a:ext cx="3942714" cy="19170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𝑜𝑣𝑒𝑟𝑐𝑎𝑠𝑡</m:t>
                          </m:r>
                        </m:sub>
                      </m:sSub>
                      <m:r>
                        <a:rPr lang="en-US" sz="2800" b="0" i="1" kern="0" smtClean="0">
                          <a:solidFill>
                            <a:srgbClr val="FF0000"/>
                          </a:solidFill>
                          <a:latin typeface="Cambria Math" panose="02040503050406030204" pitchFamily="18" charset="0"/>
                        </a:rPr>
                        <m:t>=3</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𝑡𝑒𝑚𝑝</m:t>
                          </m:r>
                        </m:sub>
                      </m:sSub>
                      <m:r>
                        <a:rPr lang="en-US" sz="2800" b="0" i="1" kern="0" smtClean="0">
                          <a:solidFill>
                            <a:srgbClr val="FF0000"/>
                          </a:solidFill>
                          <a:latin typeface="Cambria Math" panose="02040503050406030204" pitchFamily="18" charset="0"/>
                        </a:rPr>
                        <m:t>=3</m:t>
                      </m:r>
                    </m:oMath>
                  </m:oMathPara>
                </a14:m>
                <a:endParaRPr lang="en-VN" sz="2800"/>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h𝑢𝑚𝑖𝑑𝑖𝑡𝑦</m:t>
                          </m:r>
                        </m:sub>
                      </m:sSub>
                      <m:r>
                        <a:rPr lang="en-US" sz="2800" b="0" i="1" kern="0" smtClean="0">
                          <a:solidFill>
                            <a:srgbClr val="FF0000"/>
                          </a:solidFill>
                          <a:latin typeface="Cambria Math" panose="02040503050406030204" pitchFamily="18" charset="0"/>
                        </a:rPr>
                        <m:t>=2</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𝑤𝑖𝑛𝑑𝑦</m:t>
                          </m:r>
                        </m:sub>
                      </m:sSub>
                      <m:r>
                        <a:rPr lang="en-US" sz="2800" b="0" i="1" kern="0" smtClean="0">
                          <a:solidFill>
                            <a:srgbClr val="FF0000"/>
                          </a:solidFill>
                          <a:latin typeface="Cambria Math" panose="02040503050406030204" pitchFamily="18" charset="0"/>
                        </a:rPr>
                        <m:t>=2</m:t>
                      </m:r>
                    </m:oMath>
                  </m:oMathPara>
                </a14:m>
                <a:endParaRPr lang="en-VN" sz="2800"/>
              </a:p>
            </p:txBody>
          </p:sp>
        </mc:Choice>
        <mc:Fallback xmlns="">
          <p:sp>
            <p:nvSpPr>
              <p:cNvPr id="11" name="TextBox 10">
                <a:extLst>
                  <a:ext uri="{FF2B5EF4-FFF2-40B4-BE49-F238E27FC236}">
                    <a16:creationId xmlns:a16="http://schemas.microsoft.com/office/drawing/2014/main" id="{979EEADC-F3A1-A128-8BD1-D6C09D44F250}"/>
                  </a:ext>
                </a:extLst>
              </p:cNvPr>
              <p:cNvSpPr txBox="1">
                <a:spLocks noRot="1" noChangeAspect="1" noMove="1" noResize="1" noEditPoints="1" noAdjustHandles="1" noChangeArrowheads="1" noChangeShapeType="1" noTextEdit="1"/>
              </p:cNvSpPr>
              <p:nvPr/>
            </p:nvSpPr>
            <p:spPr>
              <a:xfrm>
                <a:off x="6600433" y="3950466"/>
                <a:ext cx="3942714" cy="1917063"/>
              </a:xfrm>
              <a:prstGeom prst="rect">
                <a:avLst/>
              </a:prstGeom>
              <a:blipFill>
                <a:blip r:embed="rId5"/>
                <a:stretch>
                  <a:fillRect b="-3947"/>
                </a:stretch>
              </a:blipFill>
            </p:spPr>
            <p:txBody>
              <a:bodyPr/>
              <a:lstStyle/>
              <a:p>
                <a:r>
                  <a:rPr lang="en-VN">
                    <a:noFill/>
                  </a:rPr>
                  <a:t> </a:t>
                </a:r>
              </a:p>
            </p:txBody>
          </p:sp>
        </mc:Fallback>
      </mc:AlternateContent>
    </p:spTree>
    <p:extLst>
      <p:ext uri="{BB962C8B-B14F-4D97-AF65-F5344CB8AC3E}">
        <p14:creationId xmlns:p14="http://schemas.microsoft.com/office/powerpoint/2010/main" val="41142062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9F1E98-A6BC-EC93-2465-B8A7F5B80E45}"/>
                  </a:ext>
                </a:extLst>
              </p:cNvPr>
              <p:cNvSpPr txBox="1"/>
              <p:nvPr/>
            </p:nvSpPr>
            <p:spPr>
              <a:xfrm>
                <a:off x="208756" y="2387600"/>
                <a:ext cx="9511552" cy="2686376"/>
              </a:xfrm>
              <a:prstGeom prst="rect">
                <a:avLst/>
              </a:prstGeom>
              <a:noFill/>
            </p:spPr>
            <p:txBody>
              <a:bodyPr wrap="square">
                <a:spAutoFit/>
              </a:bodyPr>
              <a:lstStyle/>
              <a:p>
                <a:pPr marL="926465" marR="5080" lvl="2">
                  <a:lnSpc>
                    <a:spcPct val="130000"/>
                  </a:lnSpc>
                </a:pPr>
                <a:r>
                  <a:rPr lang="en-US" sz="3600" kern="0">
                    <a:solidFill>
                      <a:srgbClr val="FF0000"/>
                    </a:solidFill>
                  </a:rPr>
                  <a:t>Để tránh trường hợp cho xác suất =0 </a:t>
                </a:r>
                <a:r>
                  <a:rPr lang="en-US" sz="3600" kern="0"/>
                  <a:t>ta sử dụng biến đổi Laplace</a:t>
                </a:r>
              </a:p>
              <a:p>
                <a:pPr marL="926465" marR="5080" lvl="2">
                  <a:lnSpc>
                    <a:spcPct val="130000"/>
                  </a:lnSpc>
                </a:pPr>
                <a14:m>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𝑃</m:t>
                        </m:r>
                      </m:e>
                      <m:sub>
                        <m:r>
                          <a:rPr lang="en-US" sz="3600" b="0" i="1" kern="0">
                            <a:latin typeface="Cambria Math" panose="02040503050406030204" pitchFamily="18" charset="0"/>
                          </a:rPr>
                          <m:t>𝐿𝑎𝑝</m:t>
                        </m:r>
                        <m:r>
                          <a:rPr lang="en-US" sz="3600" b="0" i="1" kern="0">
                            <a:latin typeface="Cambria Math" panose="02040503050406030204" pitchFamily="18" charset="0"/>
                          </a:rPr>
                          <m:t>,</m:t>
                        </m:r>
                        <m:r>
                          <a:rPr lang="en-US" sz="3600" b="0" i="1" kern="0">
                            <a:latin typeface="Cambria Math" panose="02040503050406030204" pitchFamily="18" charset="0"/>
                          </a:rPr>
                          <m:t>𝑘</m:t>
                        </m:r>
                      </m:sub>
                    </m:sSub>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e>
                      <m:e>
                        <m:r>
                          <a:rPr lang="en-US" sz="3600" b="0" i="1" kern="0">
                            <a:latin typeface="Cambria Math" panose="02040503050406030204" pitchFamily="18" charset="0"/>
                          </a:rPr>
                          <m:t>𝑦</m:t>
                        </m:r>
                      </m:e>
                    </m:d>
                    <m:r>
                      <a:rPr lang="en-US" sz="3600" b="0" i="1" kern="0">
                        <a:latin typeface="Cambria Math" panose="02040503050406030204" pitchFamily="18" charset="0"/>
                      </a:rPr>
                      <m:t>=</m:t>
                    </m:r>
                    <m:f>
                      <m:fPr>
                        <m:ctrlPr>
                          <a:rPr lang="en-US" sz="3600" b="0" i="1" kern="0">
                            <a:latin typeface="Cambria Math" panose="02040503050406030204" pitchFamily="18" charset="0"/>
                          </a:rPr>
                        </m:ctrlPr>
                      </m:fPr>
                      <m:num>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r>
                              <a:rPr lang="en-US" sz="3600" b="0" i="1" kern="0">
                                <a:latin typeface="Cambria Math" panose="02040503050406030204" pitchFamily="18" charset="0"/>
                              </a:rPr>
                              <m:t>,</m:t>
                            </m:r>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num>
                      <m:den>
                        <m:r>
                          <a:rPr lang="en-US" sz="3600" b="0" i="1" kern="0">
                            <a:latin typeface="Cambria Math" panose="02040503050406030204" pitchFamily="18" charset="0"/>
                          </a:rPr>
                          <m:t>𝑐</m:t>
                        </m:r>
                        <m:d>
                          <m:dPr>
                            <m:ctrlPr>
                              <a:rPr lang="en-US" sz="3600" b="0" i="1" kern="0">
                                <a:latin typeface="Cambria Math" panose="02040503050406030204" pitchFamily="18" charset="0"/>
                              </a:rPr>
                            </m:ctrlPr>
                          </m:dPr>
                          <m:e>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r>
                          <a:rPr lang="en-US" sz="3600" b="0" i="1" kern="0">
                            <a:latin typeface="Cambria Math" panose="02040503050406030204" pitchFamily="18" charset="0"/>
                          </a:rPr>
                          <m:t>∗</m:t>
                        </m:r>
                        <m:r>
                          <a:rPr lang="en-US" sz="3600" b="0" i="1" kern="0">
                            <a:latin typeface="Cambria Math" panose="02040503050406030204" pitchFamily="18" charset="0"/>
                          </a:rPr>
                          <m:t>𝑋</m:t>
                        </m:r>
                      </m:den>
                    </m:f>
                  </m:oMath>
                </a14:m>
                <a:r>
                  <a:rPr lang="en-US" sz="3600" kern="0"/>
                  <a:t> </a:t>
                </a:r>
              </a:p>
            </p:txBody>
          </p:sp>
        </mc:Choice>
        <mc:Fallback xmlns="">
          <p:sp>
            <p:nvSpPr>
              <p:cNvPr id="5" name="TextBox 4">
                <a:extLst>
                  <a:ext uri="{FF2B5EF4-FFF2-40B4-BE49-F238E27FC236}">
                    <a16:creationId xmlns:a16="http://schemas.microsoft.com/office/drawing/2014/main" id="{159F1E98-A6BC-EC93-2465-B8A7F5B80E45}"/>
                  </a:ext>
                </a:extLst>
              </p:cNvPr>
              <p:cNvSpPr txBox="1">
                <a:spLocks noRot="1" noChangeAspect="1" noMove="1" noResize="1" noEditPoints="1" noAdjustHandles="1" noChangeArrowheads="1" noChangeShapeType="1" noTextEdit="1"/>
              </p:cNvSpPr>
              <p:nvPr/>
            </p:nvSpPr>
            <p:spPr>
              <a:xfrm>
                <a:off x="208756" y="2387600"/>
                <a:ext cx="9511552" cy="2686376"/>
              </a:xfrm>
              <a:prstGeom prst="rect">
                <a:avLst/>
              </a:prstGeom>
              <a:blipFill>
                <a:blip r:embed="rId3"/>
                <a:stretch>
                  <a:fillRect r="-1200" b="-1415"/>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0" name="object 20">
                <a:extLst>
                  <a:ext uri="{FF2B5EF4-FFF2-40B4-BE49-F238E27FC236}">
                    <a16:creationId xmlns:a16="http://schemas.microsoft.com/office/drawing/2014/main" id="{E93FD07F-E2D7-8D3E-A42D-03D8089E3A2C}"/>
                  </a:ext>
                </a:extLst>
              </p:cNvPr>
              <p:cNvSpPr txBox="1"/>
              <p:nvPr/>
            </p:nvSpPr>
            <p:spPr>
              <a:xfrm>
                <a:off x="818356" y="5707501"/>
                <a:ext cx="9753600" cy="478368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2: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𝑜𝑣𝑒𝑟𝑐𝑎𝑠𝑡</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0+1</m:t>
                        </m:r>
                      </m:num>
                      <m:den>
                        <m:r>
                          <a:rPr lang="en-US" sz="3600" b="0" i="1" kern="0" smtClean="0">
                            <a:latin typeface="Cambria Math" panose="02040503050406030204" pitchFamily="18" charset="0"/>
                          </a:rPr>
                          <m:t>5+1∗</m:t>
                        </m:r>
                        <m:r>
                          <a:rPr lang="en-US" sz="3600" b="0" i="1" kern="0" smtClean="0">
                            <a:solidFill>
                              <a:srgbClr val="FF0000"/>
                            </a:solidFill>
                            <a:latin typeface="Cambria Math" panose="02040503050406030204" pitchFamily="18" charset="0"/>
                          </a:rPr>
                          <m:t>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8</m:t>
                        </m:r>
                      </m:den>
                    </m:f>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𝑐𝑜𝑜𝑙</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1+1</m:t>
                        </m:r>
                      </m:num>
                      <m:den>
                        <m:r>
                          <a:rPr lang="en-US" sz="3600" b="0" i="1" kern="0" smtClean="0">
                            <a:latin typeface="Cambria Math" panose="02040503050406030204" pitchFamily="18" charset="0"/>
                          </a:rPr>
                          <m:t>5+1∗</m:t>
                        </m:r>
                        <m:r>
                          <a:rPr lang="en-US" sz="3600" b="0" i="1" kern="0" smtClean="0">
                            <a:solidFill>
                              <a:srgbClr val="FF0000"/>
                            </a:solidFill>
                            <a:latin typeface="Cambria Math" panose="02040503050406030204" pitchFamily="18" charset="0"/>
                          </a:rPr>
                          <m:t>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8</m:t>
                        </m:r>
                      </m:den>
                    </m:f>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h𝑖𝑔h</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4+1</m:t>
                        </m:r>
                      </m:num>
                      <m:den>
                        <m:r>
                          <a:rPr lang="en-US" sz="3600" b="0" i="1" kern="0" smtClean="0">
                            <a:latin typeface="Cambria Math" panose="02040503050406030204" pitchFamily="18" charset="0"/>
                          </a:rPr>
                          <m:t>5+1∗</m:t>
                        </m:r>
                        <m:r>
                          <a:rPr lang="en-US" sz="3600" b="0" i="1" kern="0" smtClean="0">
                            <a:solidFill>
                              <a:srgbClr val="FF0000"/>
                            </a:solidFill>
                            <a:latin typeface="Cambria Math" panose="02040503050406030204" pitchFamily="18" charset="0"/>
                          </a:rPr>
                          <m:t>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5</m:t>
                        </m:r>
                      </m:num>
                      <m:den>
                        <m:r>
                          <a:rPr lang="en-US" sz="3600" b="0" i="1" kern="0" smtClean="0">
                            <a:latin typeface="Cambria Math" panose="02040503050406030204" pitchFamily="18" charset="0"/>
                          </a:rPr>
                          <m:t>7</m:t>
                        </m:r>
                      </m:den>
                    </m:f>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𝑓𝑎𝑙𝑠𝑒</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2+1</m:t>
                        </m:r>
                      </m:num>
                      <m:den>
                        <m:r>
                          <a:rPr lang="en-US" sz="3600" b="0" i="1" kern="0" smtClean="0">
                            <a:latin typeface="Cambria Math" panose="02040503050406030204" pitchFamily="18" charset="0"/>
                          </a:rPr>
                          <m:t>5+1∗</m:t>
                        </m:r>
                        <m:r>
                          <a:rPr lang="en-US" sz="3600" b="0" i="1" kern="0" smtClean="0">
                            <a:solidFill>
                              <a:srgbClr val="FF0000"/>
                            </a:solidFill>
                            <a:latin typeface="Cambria Math" panose="02040503050406030204" pitchFamily="18" charset="0"/>
                          </a:rPr>
                          <m:t>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7</m:t>
                        </m:r>
                      </m:den>
                    </m:f>
                  </m:oMath>
                </a14:m>
                <a:endParaRPr lang="en-US" sz="3600" kern="0"/>
              </a:p>
            </p:txBody>
          </p:sp>
        </mc:Choice>
        <mc:Fallback xmlns="">
          <p:sp>
            <p:nvSpPr>
              <p:cNvPr id="10" name="object 20">
                <a:extLst>
                  <a:ext uri="{FF2B5EF4-FFF2-40B4-BE49-F238E27FC236}">
                    <a16:creationId xmlns:a16="http://schemas.microsoft.com/office/drawing/2014/main" id="{E93FD07F-E2D7-8D3E-A42D-03D8089E3A2C}"/>
                  </a:ext>
                </a:extLst>
              </p:cNvPr>
              <p:cNvSpPr txBox="1">
                <a:spLocks noRot="1" noChangeAspect="1" noMove="1" noResize="1" noEditPoints="1" noAdjustHandles="1" noChangeArrowheads="1" noChangeShapeType="1" noTextEdit="1"/>
              </p:cNvSpPr>
              <p:nvPr/>
            </p:nvSpPr>
            <p:spPr>
              <a:xfrm>
                <a:off x="818356" y="5707501"/>
                <a:ext cx="9753600" cy="4783682"/>
              </a:xfrm>
              <a:prstGeom prst="rect">
                <a:avLst/>
              </a:prstGeom>
              <a:blipFill>
                <a:blip r:embed="rId4"/>
                <a:stretch>
                  <a:fillRect l="-2471" t="-529" b="-33862"/>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79EEADC-F3A1-A128-8BD1-D6C09D44F250}"/>
                  </a:ext>
                </a:extLst>
              </p:cNvPr>
              <p:cNvSpPr txBox="1"/>
              <p:nvPr/>
            </p:nvSpPr>
            <p:spPr>
              <a:xfrm>
                <a:off x="6600433" y="3950466"/>
                <a:ext cx="3942714" cy="19170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𝑜𝑣𝑒𝑟𝑐𝑎𝑠𝑡</m:t>
                          </m:r>
                        </m:sub>
                      </m:sSub>
                      <m:r>
                        <a:rPr lang="en-US" sz="2800" b="0" i="1" kern="0" smtClean="0">
                          <a:solidFill>
                            <a:srgbClr val="FF0000"/>
                          </a:solidFill>
                          <a:latin typeface="Cambria Math" panose="02040503050406030204" pitchFamily="18" charset="0"/>
                        </a:rPr>
                        <m:t>=3</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𝑡𝑒𝑚𝑝</m:t>
                          </m:r>
                        </m:sub>
                      </m:sSub>
                      <m:r>
                        <a:rPr lang="en-US" sz="2800" b="0" i="1" kern="0" smtClean="0">
                          <a:solidFill>
                            <a:srgbClr val="FF0000"/>
                          </a:solidFill>
                          <a:latin typeface="Cambria Math" panose="02040503050406030204" pitchFamily="18" charset="0"/>
                        </a:rPr>
                        <m:t>=3</m:t>
                      </m:r>
                    </m:oMath>
                  </m:oMathPara>
                </a14:m>
                <a:endParaRPr lang="en-VN" sz="2800"/>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h𝑢𝑚𝑖𝑑𝑖𝑡𝑦</m:t>
                          </m:r>
                        </m:sub>
                      </m:sSub>
                      <m:r>
                        <a:rPr lang="en-US" sz="2800" b="0" i="1" kern="0" smtClean="0">
                          <a:solidFill>
                            <a:srgbClr val="FF0000"/>
                          </a:solidFill>
                          <a:latin typeface="Cambria Math" panose="02040503050406030204" pitchFamily="18" charset="0"/>
                        </a:rPr>
                        <m:t>=2</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𝑤𝑖𝑛𝑑𝑦</m:t>
                          </m:r>
                        </m:sub>
                      </m:sSub>
                      <m:r>
                        <a:rPr lang="en-US" sz="2800" b="0" i="1" kern="0" smtClean="0">
                          <a:solidFill>
                            <a:srgbClr val="FF0000"/>
                          </a:solidFill>
                          <a:latin typeface="Cambria Math" panose="02040503050406030204" pitchFamily="18" charset="0"/>
                        </a:rPr>
                        <m:t>=2</m:t>
                      </m:r>
                    </m:oMath>
                  </m:oMathPara>
                </a14:m>
                <a:endParaRPr lang="en-VN" sz="2800"/>
              </a:p>
            </p:txBody>
          </p:sp>
        </mc:Choice>
        <mc:Fallback xmlns="">
          <p:sp>
            <p:nvSpPr>
              <p:cNvPr id="11" name="TextBox 10">
                <a:extLst>
                  <a:ext uri="{FF2B5EF4-FFF2-40B4-BE49-F238E27FC236}">
                    <a16:creationId xmlns:a16="http://schemas.microsoft.com/office/drawing/2014/main" id="{979EEADC-F3A1-A128-8BD1-D6C09D44F250}"/>
                  </a:ext>
                </a:extLst>
              </p:cNvPr>
              <p:cNvSpPr txBox="1">
                <a:spLocks noRot="1" noChangeAspect="1" noMove="1" noResize="1" noEditPoints="1" noAdjustHandles="1" noChangeArrowheads="1" noChangeShapeType="1" noTextEdit="1"/>
              </p:cNvSpPr>
              <p:nvPr/>
            </p:nvSpPr>
            <p:spPr>
              <a:xfrm>
                <a:off x="6600433" y="3950466"/>
                <a:ext cx="3942714" cy="1917063"/>
              </a:xfrm>
              <a:prstGeom prst="rect">
                <a:avLst/>
              </a:prstGeom>
              <a:blipFill>
                <a:blip r:embed="rId5"/>
                <a:stretch>
                  <a:fillRect b="-3947"/>
                </a:stretch>
              </a:blipFill>
            </p:spPr>
            <p:txBody>
              <a:bodyPr/>
              <a:lstStyle/>
              <a:p>
                <a:r>
                  <a:rPr lang="en-VN">
                    <a:noFill/>
                  </a:rPr>
                  <a:t> </a:t>
                </a:r>
              </a:p>
            </p:txBody>
          </p:sp>
        </mc:Fallback>
      </mc:AlternateContent>
    </p:spTree>
    <p:extLst>
      <p:ext uri="{BB962C8B-B14F-4D97-AF65-F5344CB8AC3E}">
        <p14:creationId xmlns:p14="http://schemas.microsoft.com/office/powerpoint/2010/main" val="14431189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9F1E98-A6BC-EC93-2465-B8A7F5B80E45}"/>
                  </a:ext>
                </a:extLst>
              </p:cNvPr>
              <p:cNvSpPr txBox="1"/>
              <p:nvPr/>
            </p:nvSpPr>
            <p:spPr>
              <a:xfrm>
                <a:off x="208756" y="2387600"/>
                <a:ext cx="9511552" cy="2686376"/>
              </a:xfrm>
              <a:prstGeom prst="rect">
                <a:avLst/>
              </a:prstGeom>
              <a:noFill/>
            </p:spPr>
            <p:txBody>
              <a:bodyPr wrap="square">
                <a:spAutoFit/>
              </a:bodyPr>
              <a:lstStyle/>
              <a:p>
                <a:pPr marL="926465" marR="5080" lvl="2">
                  <a:lnSpc>
                    <a:spcPct val="130000"/>
                  </a:lnSpc>
                </a:pPr>
                <a:r>
                  <a:rPr lang="en-US" sz="3600" kern="0">
                    <a:solidFill>
                      <a:srgbClr val="FF0000"/>
                    </a:solidFill>
                  </a:rPr>
                  <a:t>Để tránh trường hợp cho xác suất =0 </a:t>
                </a:r>
                <a:r>
                  <a:rPr lang="en-US" sz="3600" kern="0"/>
                  <a:t>ta sử dụng biến đổi Laplace</a:t>
                </a:r>
              </a:p>
              <a:p>
                <a:pPr marL="926465" marR="5080" lvl="2">
                  <a:lnSpc>
                    <a:spcPct val="130000"/>
                  </a:lnSpc>
                </a:pPr>
                <a14:m>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𝑃</m:t>
                        </m:r>
                      </m:e>
                      <m:sub>
                        <m:r>
                          <a:rPr lang="en-US" sz="3600" b="0" i="1" kern="0">
                            <a:latin typeface="Cambria Math" panose="02040503050406030204" pitchFamily="18" charset="0"/>
                          </a:rPr>
                          <m:t>𝐿𝑎𝑝</m:t>
                        </m:r>
                        <m:r>
                          <a:rPr lang="en-US" sz="3600" b="0" i="1" kern="0">
                            <a:latin typeface="Cambria Math" panose="02040503050406030204" pitchFamily="18" charset="0"/>
                          </a:rPr>
                          <m:t>,</m:t>
                        </m:r>
                        <m:r>
                          <a:rPr lang="en-US" sz="3600" b="0" i="1" kern="0">
                            <a:latin typeface="Cambria Math" panose="02040503050406030204" pitchFamily="18" charset="0"/>
                          </a:rPr>
                          <m:t>𝑘</m:t>
                        </m:r>
                      </m:sub>
                    </m:sSub>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e>
                      <m:e>
                        <m:r>
                          <a:rPr lang="en-US" sz="3600" b="0" i="1" kern="0">
                            <a:latin typeface="Cambria Math" panose="02040503050406030204" pitchFamily="18" charset="0"/>
                          </a:rPr>
                          <m:t>𝑦</m:t>
                        </m:r>
                      </m:e>
                    </m:d>
                    <m:r>
                      <a:rPr lang="en-US" sz="3600" b="0" i="1" kern="0">
                        <a:latin typeface="Cambria Math" panose="02040503050406030204" pitchFamily="18" charset="0"/>
                      </a:rPr>
                      <m:t>=</m:t>
                    </m:r>
                    <m:f>
                      <m:fPr>
                        <m:ctrlPr>
                          <a:rPr lang="en-US" sz="3600" b="0" i="1" kern="0">
                            <a:latin typeface="Cambria Math" panose="02040503050406030204" pitchFamily="18" charset="0"/>
                          </a:rPr>
                        </m:ctrlPr>
                      </m:fPr>
                      <m:num>
                        <m:r>
                          <a:rPr lang="en-US" sz="3600" b="0" i="1" kern="0">
                            <a:latin typeface="Cambria Math" panose="02040503050406030204" pitchFamily="18" charset="0"/>
                          </a:rPr>
                          <m:t>𝐶</m:t>
                        </m:r>
                        <m:d>
                          <m:dPr>
                            <m:ctrlPr>
                              <a:rPr lang="en-US" sz="3600" b="0" i="1" kern="0">
                                <a:latin typeface="Cambria Math" panose="02040503050406030204" pitchFamily="18" charset="0"/>
                              </a:rPr>
                            </m:ctrlPr>
                          </m:dPr>
                          <m:e>
                            <m:r>
                              <a:rPr lang="en-US" sz="3600" b="0" i="1" kern="0">
                                <a:latin typeface="Cambria Math" panose="02040503050406030204" pitchFamily="18" charset="0"/>
                              </a:rPr>
                              <m:t>𝑥</m:t>
                            </m:r>
                            <m:r>
                              <a:rPr lang="en-US" sz="3600" b="0" i="1" kern="0">
                                <a:latin typeface="Cambria Math" panose="02040503050406030204" pitchFamily="18" charset="0"/>
                              </a:rPr>
                              <m:t>,</m:t>
                            </m:r>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num>
                      <m:den>
                        <m:r>
                          <a:rPr lang="en-US" sz="3600" b="0" i="1" kern="0">
                            <a:latin typeface="Cambria Math" panose="02040503050406030204" pitchFamily="18" charset="0"/>
                          </a:rPr>
                          <m:t>𝑐</m:t>
                        </m:r>
                        <m:d>
                          <m:dPr>
                            <m:ctrlPr>
                              <a:rPr lang="en-US" sz="3600" b="0" i="1" kern="0">
                                <a:latin typeface="Cambria Math" panose="02040503050406030204" pitchFamily="18" charset="0"/>
                              </a:rPr>
                            </m:ctrlPr>
                          </m:dPr>
                          <m:e>
                            <m:r>
                              <a:rPr lang="en-US" sz="3600" b="0" i="1" kern="0">
                                <a:latin typeface="Cambria Math" panose="02040503050406030204" pitchFamily="18" charset="0"/>
                              </a:rPr>
                              <m:t>𝑦</m:t>
                            </m:r>
                          </m:e>
                        </m:d>
                        <m:r>
                          <a:rPr lang="en-US" sz="3600" b="0" i="1" kern="0">
                            <a:latin typeface="Cambria Math" panose="02040503050406030204" pitchFamily="18" charset="0"/>
                          </a:rPr>
                          <m:t>+</m:t>
                        </m:r>
                        <m:r>
                          <a:rPr lang="en-US" sz="3600" b="0" i="1" kern="0">
                            <a:latin typeface="Cambria Math" panose="02040503050406030204" pitchFamily="18" charset="0"/>
                          </a:rPr>
                          <m:t>𝑘</m:t>
                        </m:r>
                        <m:r>
                          <a:rPr lang="en-US" sz="3600" b="0" i="1" kern="0">
                            <a:latin typeface="Cambria Math" panose="02040503050406030204" pitchFamily="18" charset="0"/>
                          </a:rPr>
                          <m:t>∗</m:t>
                        </m:r>
                        <m:r>
                          <a:rPr lang="en-US" sz="3600" b="0" i="1" kern="0">
                            <a:latin typeface="Cambria Math" panose="02040503050406030204" pitchFamily="18" charset="0"/>
                          </a:rPr>
                          <m:t>𝑋</m:t>
                        </m:r>
                      </m:den>
                    </m:f>
                  </m:oMath>
                </a14:m>
                <a:r>
                  <a:rPr lang="en-US" sz="3600" kern="0"/>
                  <a:t> </a:t>
                </a:r>
              </a:p>
            </p:txBody>
          </p:sp>
        </mc:Choice>
        <mc:Fallback xmlns="">
          <p:sp>
            <p:nvSpPr>
              <p:cNvPr id="5" name="TextBox 4">
                <a:extLst>
                  <a:ext uri="{FF2B5EF4-FFF2-40B4-BE49-F238E27FC236}">
                    <a16:creationId xmlns:a16="http://schemas.microsoft.com/office/drawing/2014/main" id="{159F1E98-A6BC-EC93-2465-B8A7F5B80E45}"/>
                  </a:ext>
                </a:extLst>
              </p:cNvPr>
              <p:cNvSpPr txBox="1">
                <a:spLocks noRot="1" noChangeAspect="1" noMove="1" noResize="1" noEditPoints="1" noAdjustHandles="1" noChangeArrowheads="1" noChangeShapeType="1" noTextEdit="1"/>
              </p:cNvSpPr>
              <p:nvPr/>
            </p:nvSpPr>
            <p:spPr>
              <a:xfrm>
                <a:off x="208756" y="2387600"/>
                <a:ext cx="9511552" cy="2686376"/>
              </a:xfrm>
              <a:prstGeom prst="rect">
                <a:avLst/>
              </a:prstGeom>
              <a:blipFill>
                <a:blip r:embed="rId3"/>
                <a:stretch>
                  <a:fillRect r="-1200" b="-1415"/>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0" name="object 20">
                <a:extLst>
                  <a:ext uri="{FF2B5EF4-FFF2-40B4-BE49-F238E27FC236}">
                    <a16:creationId xmlns:a16="http://schemas.microsoft.com/office/drawing/2014/main" id="{E93FD07F-E2D7-8D3E-A42D-03D8089E3A2C}"/>
                  </a:ext>
                </a:extLst>
              </p:cNvPr>
              <p:cNvSpPr txBox="1"/>
              <p:nvPr/>
            </p:nvSpPr>
            <p:spPr>
              <a:xfrm>
                <a:off x="818356" y="5707501"/>
                <a:ext cx="9753600" cy="445698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2: </a:t>
                </a: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𝑁𝑂</m:t>
                            </m:r>
                          </m:den>
                        </m:f>
                      </m:e>
                    </m:d>
                  </m:oMath>
                </a14:m>
                <a:endParaRPr lang="en-US" sz="3600" b="0" i="1" kern="0">
                  <a:latin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𝑜𝑣𝑒𝑟𝑐𝑎𝑠𝑡</m:t>
                              </m:r>
                            </m:num>
                            <m:den>
                              <m:r>
                                <a:rPr lang="en-US" sz="3600" b="0" i="1" kern="0">
                                  <a:latin typeface="Cambria Math" panose="02040503050406030204" pitchFamily="18" charset="0"/>
                                </a:rPr>
                                <m:t>𝑁𝑂</m:t>
                              </m:r>
                            </m:den>
                          </m:f>
                        </m:e>
                      </m:d>
                      <m:r>
                        <a:rPr lang="en-US" sz="3600" b="0" i="1" kern="0" smtClea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𝑐𝑜𝑜𝑙</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oMath>
                  </m:oMathPara>
                </a14:m>
                <a:endParaRPr lang="en-US" sz="3600" b="0" i="1" kern="0">
                  <a:latin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h𝑖𝑔h</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a:latin typeface="Cambria Math" panose="02040503050406030204" pitchFamily="18" charset="0"/>
                                </a:rPr>
                                <m:t>𝑓𝑎𝑙𝑠𝑒</m:t>
                              </m:r>
                            </m:num>
                            <m:den>
                              <m:r>
                                <a:rPr lang="en-US" sz="3600" b="0" i="1" kern="0" smtClean="0">
                                  <a:latin typeface="Cambria Math" panose="02040503050406030204" pitchFamily="18" charset="0"/>
                                </a:rPr>
                                <m:t>𝑁𝑂</m:t>
                              </m:r>
                            </m:den>
                          </m:f>
                        </m:e>
                      </m:d>
                    </m:oMath>
                  </m:oMathPara>
                </a14:m>
                <a:endParaRPr lang="en-US" sz="3600" b="0" i="1" kern="0">
                  <a:latin typeface="Cambria Math" panose="02040503050406030204" pitchFamily="18" charset="0"/>
                </a:endParaRPr>
              </a:p>
              <a:p>
                <a:pPr marL="926465" marR="5080" lvl="2" algn="just">
                  <a:lnSpc>
                    <a:spcPct val="130000"/>
                  </a:lnSpc>
                </a:pPr>
                <a14:m>
                  <m:oMathPara xmlns:m="http://schemas.openxmlformats.org/officeDocument/2006/math">
                    <m:oMathParaPr>
                      <m:jc m:val="left"/>
                    </m:oMathParaPr>
                    <m:oMath xmlns:m="http://schemas.openxmlformats.org/officeDocument/2006/math">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1∗2∗5∗3</m:t>
                          </m:r>
                        </m:num>
                        <m:den>
                          <m:r>
                            <a:rPr lang="en-US" sz="3600" b="0" i="1" kern="0" smtClean="0">
                              <a:latin typeface="Cambria Math" panose="02040503050406030204" pitchFamily="18" charset="0"/>
                            </a:rPr>
                            <m:t>8∗8∗7∗7</m:t>
                          </m:r>
                        </m:den>
                      </m:f>
                      <m:r>
                        <a:rPr lang="en-US" sz="3600" b="0" i="1" kern="0" smtClean="0">
                          <a:latin typeface="Cambria Math" panose="02040503050406030204" pitchFamily="18" charset="0"/>
                        </a:rPr>
                        <m:t>=0.0096</m:t>
                      </m:r>
                    </m:oMath>
                  </m:oMathPara>
                </a14:m>
                <a:endParaRPr lang="en-US" sz="3600" kern="0"/>
              </a:p>
            </p:txBody>
          </p:sp>
        </mc:Choice>
        <mc:Fallback xmlns="">
          <p:sp>
            <p:nvSpPr>
              <p:cNvPr id="10" name="object 20">
                <a:extLst>
                  <a:ext uri="{FF2B5EF4-FFF2-40B4-BE49-F238E27FC236}">
                    <a16:creationId xmlns:a16="http://schemas.microsoft.com/office/drawing/2014/main" id="{E93FD07F-E2D7-8D3E-A42D-03D8089E3A2C}"/>
                  </a:ext>
                </a:extLst>
              </p:cNvPr>
              <p:cNvSpPr txBox="1">
                <a:spLocks noRot="1" noChangeAspect="1" noMove="1" noResize="1" noEditPoints="1" noAdjustHandles="1" noChangeArrowheads="1" noChangeShapeType="1" noTextEdit="1"/>
              </p:cNvSpPr>
              <p:nvPr/>
            </p:nvSpPr>
            <p:spPr>
              <a:xfrm>
                <a:off x="818356" y="5707501"/>
                <a:ext cx="9753600" cy="4456989"/>
              </a:xfrm>
              <a:prstGeom prst="rect">
                <a:avLst/>
              </a:prstGeom>
              <a:blipFill>
                <a:blip r:embed="rId4"/>
                <a:stretch>
                  <a:fillRect l="-2471" t="-22727" b="-4830"/>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79EEADC-F3A1-A128-8BD1-D6C09D44F250}"/>
                  </a:ext>
                </a:extLst>
              </p:cNvPr>
              <p:cNvSpPr txBox="1"/>
              <p:nvPr/>
            </p:nvSpPr>
            <p:spPr>
              <a:xfrm>
                <a:off x="6600433" y="3950466"/>
                <a:ext cx="3942714" cy="19170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𝑜𝑣𝑒𝑟𝑐𝑎𝑠𝑡</m:t>
                          </m:r>
                        </m:sub>
                      </m:sSub>
                      <m:r>
                        <a:rPr lang="en-US" sz="2800" b="0" i="1" kern="0" smtClean="0">
                          <a:solidFill>
                            <a:srgbClr val="FF0000"/>
                          </a:solidFill>
                          <a:latin typeface="Cambria Math" panose="02040503050406030204" pitchFamily="18" charset="0"/>
                        </a:rPr>
                        <m:t>=3</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𝑡𝑒𝑚𝑝</m:t>
                          </m:r>
                        </m:sub>
                      </m:sSub>
                      <m:r>
                        <a:rPr lang="en-US" sz="2800" b="0" i="1" kern="0" smtClean="0">
                          <a:solidFill>
                            <a:srgbClr val="FF0000"/>
                          </a:solidFill>
                          <a:latin typeface="Cambria Math" panose="02040503050406030204" pitchFamily="18" charset="0"/>
                        </a:rPr>
                        <m:t>=3</m:t>
                      </m:r>
                    </m:oMath>
                  </m:oMathPara>
                </a14:m>
                <a:endParaRPr lang="en-VN" sz="2800"/>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h𝑢𝑚𝑖𝑑𝑖𝑡𝑦</m:t>
                          </m:r>
                        </m:sub>
                      </m:sSub>
                      <m:r>
                        <a:rPr lang="en-US" sz="2800" b="0" i="1" kern="0" smtClean="0">
                          <a:solidFill>
                            <a:srgbClr val="FF0000"/>
                          </a:solidFill>
                          <a:latin typeface="Cambria Math" panose="02040503050406030204" pitchFamily="18" charset="0"/>
                        </a:rPr>
                        <m:t>=2</m:t>
                      </m:r>
                    </m:oMath>
                  </m:oMathPara>
                </a14:m>
                <a:endParaRPr lang="en-US" sz="2800" b="0" kern="0">
                  <a:solidFill>
                    <a:srgbClr val="FF0000"/>
                  </a:solidFill>
                </a:endParaRPr>
              </a:p>
              <a:p>
                <a:pPr/>
                <a14:m>
                  <m:oMathPara xmlns:m="http://schemas.openxmlformats.org/officeDocument/2006/math">
                    <m:oMathParaPr>
                      <m:jc m:val="centerGroup"/>
                    </m:oMathParaPr>
                    <m:oMath xmlns:m="http://schemas.openxmlformats.org/officeDocument/2006/math">
                      <m:r>
                        <a:rPr lang="en-US" sz="2800" b="0" i="1" kern="0" smtClean="0">
                          <a:solidFill>
                            <a:srgbClr val="FF0000"/>
                          </a:solidFill>
                          <a:latin typeface="Cambria Math" panose="02040503050406030204" pitchFamily="18" charset="0"/>
                        </a:rPr>
                        <m:t>𝑠</m:t>
                      </m:r>
                      <m:r>
                        <a:rPr lang="en-US" sz="2800" b="0" i="1" kern="0" smtClean="0">
                          <a:solidFill>
                            <a:srgbClr val="FF0000"/>
                          </a:solidFill>
                          <a:latin typeface="Cambria Math" panose="02040503050406030204" pitchFamily="18" charset="0"/>
                        </a:rPr>
                        <m:t>ố </m:t>
                      </m:r>
                      <m:r>
                        <a:rPr lang="en-US" sz="2800" b="0" i="1" kern="0" smtClean="0">
                          <a:solidFill>
                            <a:srgbClr val="FF0000"/>
                          </a:solidFill>
                          <a:latin typeface="Cambria Math" panose="02040503050406030204" pitchFamily="18" charset="0"/>
                        </a:rPr>
                        <m:t>𝑐h𝑖</m:t>
                      </m:r>
                      <m:r>
                        <a:rPr lang="en-US" sz="2800" b="0" i="1" kern="0" smtClean="0">
                          <a:solidFill>
                            <a:srgbClr val="FF0000"/>
                          </a:solidFill>
                          <a:latin typeface="Cambria Math" panose="02040503050406030204" pitchFamily="18" charset="0"/>
                        </a:rPr>
                        <m:t>ề</m:t>
                      </m:r>
                      <m:r>
                        <m:rPr>
                          <m:sty m:val="p"/>
                        </m:rPr>
                        <a:rPr lang="en-US" sz="2800" b="0" i="1" kern="0" smtClean="0">
                          <a:solidFill>
                            <a:srgbClr val="FF0000"/>
                          </a:solidFill>
                          <a:latin typeface="Cambria Math" panose="02040503050406030204" pitchFamily="18" charset="0"/>
                        </a:rPr>
                        <m:t>u</m:t>
                      </m:r>
                      <m:r>
                        <a:rPr lang="en-US" sz="2800" b="0" i="1" kern="0" smtClean="0">
                          <a:solidFill>
                            <a:srgbClr val="FF0000"/>
                          </a:solidFill>
                          <a:latin typeface="Cambria Math" panose="02040503050406030204" pitchFamily="18" charset="0"/>
                        </a:rPr>
                        <m:t> </m:t>
                      </m:r>
                      <m:sSub>
                        <m:sSubPr>
                          <m:ctrlPr>
                            <a:rPr lang="en-US" sz="2800" b="0" i="1" kern="0" smtClean="0">
                              <a:solidFill>
                                <a:srgbClr val="FF0000"/>
                              </a:solidFill>
                              <a:latin typeface="Cambria Math" panose="02040503050406030204" pitchFamily="18" charset="0"/>
                            </a:rPr>
                          </m:ctrlPr>
                        </m:sSubPr>
                        <m:e>
                          <m:r>
                            <a:rPr lang="en-US" sz="2800" b="0" i="1" kern="0" smtClean="0">
                              <a:solidFill>
                                <a:srgbClr val="FF0000"/>
                              </a:solidFill>
                              <a:latin typeface="Cambria Math" panose="02040503050406030204" pitchFamily="18" charset="0"/>
                            </a:rPr>
                            <m:t>𝑋</m:t>
                          </m:r>
                        </m:e>
                        <m:sub>
                          <m:r>
                            <a:rPr lang="en-US" sz="2800" b="0" i="1" kern="0" smtClean="0">
                              <a:solidFill>
                                <a:srgbClr val="FF0000"/>
                              </a:solidFill>
                              <a:latin typeface="Cambria Math" panose="02040503050406030204" pitchFamily="18" charset="0"/>
                            </a:rPr>
                            <m:t>𝑤𝑖𝑛𝑑𝑦</m:t>
                          </m:r>
                        </m:sub>
                      </m:sSub>
                      <m:r>
                        <a:rPr lang="en-US" sz="2800" b="0" i="1" kern="0" smtClean="0">
                          <a:solidFill>
                            <a:srgbClr val="FF0000"/>
                          </a:solidFill>
                          <a:latin typeface="Cambria Math" panose="02040503050406030204" pitchFamily="18" charset="0"/>
                        </a:rPr>
                        <m:t>=2</m:t>
                      </m:r>
                    </m:oMath>
                  </m:oMathPara>
                </a14:m>
                <a:endParaRPr lang="en-VN" sz="2800"/>
              </a:p>
            </p:txBody>
          </p:sp>
        </mc:Choice>
        <mc:Fallback xmlns="">
          <p:sp>
            <p:nvSpPr>
              <p:cNvPr id="11" name="TextBox 10">
                <a:extLst>
                  <a:ext uri="{FF2B5EF4-FFF2-40B4-BE49-F238E27FC236}">
                    <a16:creationId xmlns:a16="http://schemas.microsoft.com/office/drawing/2014/main" id="{979EEADC-F3A1-A128-8BD1-D6C09D44F250}"/>
                  </a:ext>
                </a:extLst>
              </p:cNvPr>
              <p:cNvSpPr txBox="1">
                <a:spLocks noRot="1" noChangeAspect="1" noMove="1" noResize="1" noEditPoints="1" noAdjustHandles="1" noChangeArrowheads="1" noChangeShapeType="1" noTextEdit="1"/>
              </p:cNvSpPr>
              <p:nvPr/>
            </p:nvSpPr>
            <p:spPr>
              <a:xfrm>
                <a:off x="6600433" y="3950466"/>
                <a:ext cx="3942714" cy="1917063"/>
              </a:xfrm>
              <a:prstGeom prst="rect">
                <a:avLst/>
              </a:prstGeom>
              <a:blipFill>
                <a:blip r:embed="rId5"/>
                <a:stretch>
                  <a:fillRect b="-3947"/>
                </a:stretch>
              </a:blipFill>
            </p:spPr>
            <p:txBody>
              <a:bodyPr/>
              <a:lstStyle/>
              <a:p>
                <a:r>
                  <a:rPr lang="en-VN">
                    <a:noFill/>
                  </a:rPr>
                  <a:t> </a:t>
                </a:r>
              </a:p>
            </p:txBody>
          </p:sp>
        </mc:Fallback>
      </mc:AlternateContent>
    </p:spTree>
    <p:extLst>
      <p:ext uri="{BB962C8B-B14F-4D97-AF65-F5344CB8AC3E}">
        <p14:creationId xmlns:p14="http://schemas.microsoft.com/office/powerpoint/2010/main" val="30823304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85587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3: </a:t>
                </a: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r>
                              <a:rPr lang="en-US" sz="3600" b="0" i="1" kern="0">
                                <a:latin typeface="Cambria Math" panose="02040503050406030204" pitchFamily="18" charset="0"/>
                              </a:rPr>
                              <m:t>=</m:t>
                            </m:r>
                            <m:r>
                              <a:rPr lang="en-US" sz="3600" i="1" kern="0">
                                <a:latin typeface="Cambria Math" panose="02040503050406030204" pitchFamily="18" charset="0"/>
                              </a:rPr>
                              <m:t>𝑜𝑣𝑒𝑟𝑐𝑎𝑠𝑡</m:t>
                            </m:r>
                            <m:r>
                              <a:rPr lang="en-US" sz="3600" i="1" kern="0">
                                <a:latin typeface="Cambria Math" panose="02040503050406030204" pitchFamily="18" charset="0"/>
                              </a:rPr>
                              <m:t>, </m:t>
                            </m:r>
                            <m:r>
                              <a:rPr lang="en-US" sz="3600" i="1" kern="0">
                                <a:latin typeface="Cambria Math" panose="02040503050406030204" pitchFamily="18" charset="0"/>
                              </a:rPr>
                              <m:t>𝑐</m:t>
                            </m:r>
                            <m:r>
                              <m:rPr>
                                <m:sty m:val="p"/>
                              </m:rPr>
                              <a:rPr lang="en-US" sz="3600" i="1" kern="0">
                                <a:latin typeface="Cambria Math" panose="02040503050406030204" pitchFamily="18" charset="0"/>
                              </a:rPr>
                              <m:t>oo</m:t>
                            </m:r>
                            <m:r>
                              <a:rPr lang="en-US" sz="3600" i="1" kern="0">
                                <a:latin typeface="Cambria Math" panose="02040503050406030204" pitchFamily="18" charset="0"/>
                              </a:rPr>
                              <m:t>𝑙</m:t>
                            </m:r>
                            <m:r>
                              <a:rPr lang="en-US" sz="3600" i="1" kern="0">
                                <a:latin typeface="Cambria Math" panose="02040503050406030204" pitchFamily="18" charset="0"/>
                              </a:rPr>
                              <m:t>, </m:t>
                            </m:r>
                            <m:r>
                              <a:rPr lang="en-US" sz="3600" i="1" kern="0">
                                <a:latin typeface="Cambria Math" panose="02040503050406030204" pitchFamily="18" charset="0"/>
                              </a:rPr>
                              <m:t>h𝑖𝑔h</m:t>
                            </m:r>
                            <m:r>
                              <a:rPr lang="en-US" sz="3600" i="1" kern="0">
                                <a:latin typeface="Cambria Math" panose="02040503050406030204" pitchFamily="18" charset="0"/>
                              </a:rPr>
                              <m:t>,</m:t>
                            </m:r>
                            <m:r>
                              <a:rPr lang="en-US" sz="3600" i="1" kern="0">
                                <a:latin typeface="Cambria Math" panose="02040503050406030204" pitchFamily="18" charset="0"/>
                              </a:rPr>
                              <m:t>𝑓𝑎𝑙𝑠𝑒</m:t>
                            </m:r>
                          </m:den>
                        </m:f>
                      </m:e>
                    </m:d>
                  </m:oMath>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855875"/>
              </a:xfrm>
              <a:prstGeom prst="rect">
                <a:avLst/>
              </a:prstGeom>
              <a:blipFill>
                <a:blip r:embed="rId3"/>
                <a:stretch>
                  <a:fillRect l="-1425" t="-117647" b="-205882"/>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FB871A-AB1B-59BB-3978-F8DC4AEC6960}"/>
                  </a:ext>
                </a:extLst>
              </p:cNvPr>
              <p:cNvSpPr txBox="1"/>
              <p:nvPr/>
            </p:nvSpPr>
            <p:spPr>
              <a:xfrm>
                <a:off x="1351756" y="6029626"/>
                <a:ext cx="9511552" cy="10275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𝑁𝑜</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5</m:t>
                          </m:r>
                        </m:num>
                        <m:den>
                          <m:r>
                            <a:rPr lang="en-US" sz="3200" b="0" i="1" kern="0">
                              <a:latin typeface="Cambria Math" panose="02040503050406030204" pitchFamily="18" charset="0"/>
                            </a:rPr>
                            <m:t>14</m:t>
                          </m:r>
                        </m:den>
                      </m:f>
                      <m:r>
                        <a:rPr lang="en-US" sz="3200" b="0" i="1" kern="0">
                          <a:latin typeface="Cambria Math" panose="02040503050406030204" pitchFamily="18" charset="0"/>
                        </a:rPr>
                        <m:t>∗</m:t>
                      </m:r>
                      <m:r>
                        <a:rPr lang="en-US" sz="3200" i="1" kern="0">
                          <a:latin typeface="Cambria Math" panose="02040503050406030204" pitchFamily="18" charset="0"/>
                        </a:rPr>
                        <m:t>0.0096</m:t>
                      </m:r>
                      <m:r>
                        <a:rPr lang="en-US" sz="3200" b="0" i="1" kern="0">
                          <a:latin typeface="Cambria Math" panose="02040503050406030204" pitchFamily="18" charset="0"/>
                        </a:rPr>
                        <m:t>=0.003</m:t>
                      </m:r>
                    </m:oMath>
                  </m:oMathPara>
                </a14:m>
                <a:endParaRPr lang="en-US" sz="3200" b="0" kern="0"/>
              </a:p>
            </p:txBody>
          </p:sp>
        </mc:Choice>
        <mc:Fallback xmlns="">
          <p:sp>
            <p:nvSpPr>
              <p:cNvPr id="7" name="TextBox 6">
                <a:extLst>
                  <a:ext uri="{FF2B5EF4-FFF2-40B4-BE49-F238E27FC236}">
                    <a16:creationId xmlns:a16="http://schemas.microsoft.com/office/drawing/2014/main" id="{97FB871A-AB1B-59BB-3978-F8DC4AEC6960}"/>
                  </a:ext>
                </a:extLst>
              </p:cNvPr>
              <p:cNvSpPr txBox="1">
                <a:spLocks noRot="1" noChangeAspect="1" noMove="1" noResize="1" noEditPoints="1" noAdjustHandles="1" noChangeArrowheads="1" noChangeShapeType="1" noTextEdit="1"/>
              </p:cNvSpPr>
              <p:nvPr/>
            </p:nvSpPr>
            <p:spPr>
              <a:xfrm>
                <a:off x="1351756" y="6029626"/>
                <a:ext cx="9511552" cy="1027525"/>
              </a:xfrm>
              <a:prstGeom prst="rect">
                <a:avLst/>
              </a:prstGeom>
              <a:blipFill>
                <a:blip r:embed="rId4"/>
                <a:stretch>
                  <a:fillRect l="-533" t="-76829" b="-132927"/>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66463F8-2957-605C-6F3A-C4D66C2BEA03}"/>
                  </a:ext>
                </a:extLst>
              </p:cNvPr>
              <p:cNvSpPr txBox="1"/>
              <p:nvPr/>
            </p:nvSpPr>
            <p:spPr>
              <a:xfrm>
                <a:off x="1351756" y="5129550"/>
                <a:ext cx="9511552" cy="10175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9</m:t>
                          </m:r>
                        </m:num>
                        <m:den>
                          <m:r>
                            <a:rPr lang="en-US" sz="3200" b="0" i="1" kern="0">
                              <a:latin typeface="Cambria Math" panose="02040503050406030204" pitchFamily="18" charset="0"/>
                            </a:rPr>
                            <m:t>14</m:t>
                          </m:r>
                        </m:den>
                      </m:f>
                      <m:r>
                        <a:rPr lang="en-US" sz="3200" b="0" i="1" kern="0">
                          <a:latin typeface="Cambria Math" panose="02040503050406030204" pitchFamily="18" charset="0"/>
                        </a:rPr>
                        <m:t>∗</m:t>
                      </m:r>
                      <m:r>
                        <a:rPr lang="en-US" sz="3200" i="1" kern="0">
                          <a:latin typeface="Cambria Math" panose="02040503050406030204" pitchFamily="18" charset="0"/>
                        </a:rPr>
                        <m:t>0.032</m:t>
                      </m:r>
                      <m:r>
                        <a:rPr lang="en-US" sz="3200" b="0" i="1" kern="0">
                          <a:latin typeface="Cambria Math" panose="02040503050406030204" pitchFamily="18" charset="0"/>
                        </a:rPr>
                        <m:t>=0.021</m:t>
                      </m:r>
                    </m:oMath>
                  </m:oMathPara>
                </a14:m>
                <a:endParaRPr lang="en-US" sz="3200" b="0" kern="0"/>
              </a:p>
            </p:txBody>
          </p:sp>
        </mc:Choice>
        <mc:Fallback xmlns="">
          <p:sp>
            <p:nvSpPr>
              <p:cNvPr id="8" name="TextBox 7">
                <a:extLst>
                  <a:ext uri="{FF2B5EF4-FFF2-40B4-BE49-F238E27FC236}">
                    <a16:creationId xmlns:a16="http://schemas.microsoft.com/office/drawing/2014/main" id="{266463F8-2957-605C-6F3A-C4D66C2BEA03}"/>
                  </a:ext>
                </a:extLst>
              </p:cNvPr>
              <p:cNvSpPr txBox="1">
                <a:spLocks noRot="1" noChangeAspect="1" noMove="1" noResize="1" noEditPoints="1" noAdjustHandles="1" noChangeArrowheads="1" noChangeShapeType="1" noTextEdit="1"/>
              </p:cNvSpPr>
              <p:nvPr/>
            </p:nvSpPr>
            <p:spPr>
              <a:xfrm>
                <a:off x="1351756" y="5129550"/>
                <a:ext cx="9511552" cy="1017523"/>
              </a:xfrm>
              <a:prstGeom prst="rect">
                <a:avLst/>
              </a:prstGeom>
              <a:blipFill>
                <a:blip r:embed="rId5"/>
                <a:stretch>
                  <a:fillRect l="-533" t="-77778" b="-134568"/>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E97F62-B7C2-496E-C34B-D3E47F92455B}"/>
                  </a:ext>
                </a:extLst>
              </p:cNvPr>
              <p:cNvSpPr txBox="1"/>
              <p:nvPr/>
            </p:nvSpPr>
            <p:spPr>
              <a:xfrm>
                <a:off x="818356" y="7175692"/>
                <a:ext cx="9511552" cy="7294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b="0" i="1" kern="0">
                          <a:latin typeface="Cambria Math" panose="02040503050406030204" pitchFamily="18" charset="0"/>
                        </a:rPr>
                        <m:t>𝑇𝑎</m:t>
                      </m:r>
                      <m:r>
                        <a:rPr lang="en-US" sz="3200" b="0" i="1" kern="0">
                          <a:latin typeface="Cambria Math" panose="02040503050406030204" pitchFamily="18" charset="0"/>
                        </a:rPr>
                        <m:t> </m:t>
                      </m:r>
                      <m:r>
                        <a:rPr lang="en-US" sz="3200" b="0" i="1" kern="0">
                          <a:latin typeface="Cambria Math" panose="02040503050406030204" pitchFamily="18" charset="0"/>
                        </a:rPr>
                        <m:t>𝑐</m:t>
                      </m:r>
                      <m:r>
                        <a:rPr lang="en-US" sz="3200" b="0" i="1" kern="0">
                          <a:latin typeface="Cambria Math" panose="02040503050406030204" pitchFamily="18" charset="0"/>
                        </a:rPr>
                        <m:t>ó: </m:t>
                      </m:r>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𝑁𝑜</m:t>
                              </m:r>
                            </m:num>
                            <m:den>
                              <m:r>
                                <a:rPr lang="en-US" sz="3200" i="1" kern="0">
                                  <a:latin typeface="Cambria Math" panose="02040503050406030204" pitchFamily="18" charset="0"/>
                                </a:rPr>
                                <m:t>𝑋</m:t>
                              </m:r>
                            </m:den>
                          </m:f>
                        </m:e>
                      </m:d>
                      <m:r>
                        <a:rPr lang="en-US" sz="3200" b="0" i="1" kern="0">
                          <a:latin typeface="Cambria Math" panose="02040503050406030204" pitchFamily="18" charset="0"/>
                        </a:rPr>
                        <m:t>=1</m:t>
                      </m:r>
                    </m:oMath>
                  </m:oMathPara>
                </a14:m>
                <a:endParaRPr lang="en-US" sz="3200" b="0" kern="0"/>
              </a:p>
            </p:txBody>
          </p:sp>
        </mc:Choice>
        <mc:Fallback xmlns="">
          <p:sp>
            <p:nvSpPr>
              <p:cNvPr id="9" name="TextBox 8">
                <a:extLst>
                  <a:ext uri="{FF2B5EF4-FFF2-40B4-BE49-F238E27FC236}">
                    <a16:creationId xmlns:a16="http://schemas.microsoft.com/office/drawing/2014/main" id="{1EE97F62-B7C2-496E-C34B-D3E47F92455B}"/>
                  </a:ext>
                </a:extLst>
              </p:cNvPr>
              <p:cNvSpPr txBox="1">
                <a:spLocks noRot="1" noChangeAspect="1" noMove="1" noResize="1" noEditPoints="1" noAdjustHandles="1" noChangeArrowheads="1" noChangeShapeType="1" noTextEdit="1"/>
              </p:cNvSpPr>
              <p:nvPr/>
            </p:nvSpPr>
            <p:spPr>
              <a:xfrm>
                <a:off x="818356" y="7175692"/>
                <a:ext cx="9511552" cy="729430"/>
              </a:xfrm>
              <a:prstGeom prst="rect">
                <a:avLst/>
              </a:prstGeom>
              <a:blipFill>
                <a:blip r:embed="rId6"/>
                <a:stretch>
                  <a:fillRect l="-533" t="-130508" b="-198305"/>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56F064-D914-995C-63AE-4A4D825AC0EC}"/>
                  </a:ext>
                </a:extLst>
              </p:cNvPr>
              <p:cNvSpPr txBox="1"/>
              <p:nvPr/>
            </p:nvSpPr>
            <p:spPr>
              <a:xfrm>
                <a:off x="780583" y="8220263"/>
                <a:ext cx="9511552" cy="10257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0.021</m:t>
                          </m:r>
                        </m:num>
                        <m:den>
                          <m:r>
                            <a:rPr lang="en-US" sz="3200" b="0" i="1" kern="0">
                              <a:latin typeface="Cambria Math" panose="02040503050406030204" pitchFamily="18" charset="0"/>
                            </a:rPr>
                            <m:t>0.003+0.021</m:t>
                          </m:r>
                        </m:den>
                      </m:f>
                      <m:r>
                        <a:rPr lang="en-US" sz="3200" b="0" i="1" kern="0">
                          <a:latin typeface="Cambria Math" panose="02040503050406030204" pitchFamily="18" charset="0"/>
                        </a:rPr>
                        <m:t>=0.875</m:t>
                      </m:r>
                    </m:oMath>
                  </m:oMathPara>
                </a14:m>
                <a:endParaRPr lang="en-US" sz="3200" b="0" kern="0"/>
              </a:p>
            </p:txBody>
          </p:sp>
        </mc:Choice>
        <mc:Fallback xmlns="">
          <p:sp>
            <p:nvSpPr>
              <p:cNvPr id="10" name="TextBox 9">
                <a:extLst>
                  <a:ext uri="{FF2B5EF4-FFF2-40B4-BE49-F238E27FC236}">
                    <a16:creationId xmlns:a16="http://schemas.microsoft.com/office/drawing/2014/main" id="{1956F064-D914-995C-63AE-4A4D825AC0EC}"/>
                  </a:ext>
                </a:extLst>
              </p:cNvPr>
              <p:cNvSpPr txBox="1">
                <a:spLocks noRot="1" noChangeAspect="1" noMove="1" noResize="1" noEditPoints="1" noAdjustHandles="1" noChangeArrowheads="1" noChangeShapeType="1" noTextEdit="1"/>
              </p:cNvSpPr>
              <p:nvPr/>
            </p:nvSpPr>
            <p:spPr>
              <a:xfrm>
                <a:off x="780583" y="8220263"/>
                <a:ext cx="9511552" cy="1025730"/>
              </a:xfrm>
              <a:prstGeom prst="rect">
                <a:avLst/>
              </a:prstGeom>
              <a:blipFill>
                <a:blip r:embed="rId7"/>
                <a:stretch>
                  <a:fillRect l="-400" t="-78049" b="-131707"/>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83B796A-F6EA-8642-DD41-DFFC24FBE609}"/>
                  </a:ext>
                </a:extLst>
              </p:cNvPr>
              <p:cNvSpPr txBox="1"/>
              <p:nvPr/>
            </p:nvSpPr>
            <p:spPr>
              <a:xfrm>
                <a:off x="760739" y="9261122"/>
                <a:ext cx="9511552" cy="7262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𝑀</m:t>
                              </m:r>
                              <m:r>
                                <a:rPr lang="en-US" sz="3200" b="0" i="1" kern="0">
                                  <a:latin typeface="Cambria Math" panose="02040503050406030204" pitchFamily="18" charset="0"/>
                                </a:rPr>
                                <m:t>ư</m:t>
                              </m:r>
                              <m:r>
                                <a:rPr lang="en-US" sz="3200" b="0" i="1" kern="0">
                                  <a:latin typeface="Cambria Math" panose="02040503050406030204" pitchFamily="18" charset="0"/>
                                </a:rPr>
                                <m:t>𝑎</m:t>
                              </m:r>
                            </m:num>
                            <m:den>
                              <m:r>
                                <a:rPr lang="en-US" sz="3200" i="1" kern="0">
                                  <a:latin typeface="Cambria Math" panose="02040503050406030204" pitchFamily="18" charset="0"/>
                                </a:rPr>
                                <m:t>𝑋</m:t>
                              </m:r>
                            </m:den>
                          </m:f>
                        </m:e>
                      </m:d>
                      <m:r>
                        <a:rPr lang="en-US" sz="3200" b="0" i="1" kern="0">
                          <a:latin typeface="Cambria Math" panose="02040503050406030204" pitchFamily="18" charset="0"/>
                        </a:rPr>
                        <m:t>=1−0.875=0.125</m:t>
                      </m:r>
                    </m:oMath>
                  </m:oMathPara>
                </a14:m>
                <a:endParaRPr lang="en-US" sz="3200" b="0" kern="0"/>
              </a:p>
            </p:txBody>
          </p:sp>
        </mc:Choice>
        <mc:Fallback xmlns="">
          <p:sp>
            <p:nvSpPr>
              <p:cNvPr id="11" name="TextBox 10">
                <a:extLst>
                  <a:ext uri="{FF2B5EF4-FFF2-40B4-BE49-F238E27FC236}">
                    <a16:creationId xmlns:a16="http://schemas.microsoft.com/office/drawing/2014/main" id="{083B796A-F6EA-8642-DD41-DFFC24FBE609}"/>
                  </a:ext>
                </a:extLst>
              </p:cNvPr>
              <p:cNvSpPr txBox="1">
                <a:spLocks noRot="1" noChangeAspect="1" noMove="1" noResize="1" noEditPoints="1" noAdjustHandles="1" noChangeArrowheads="1" noChangeShapeType="1" noTextEdit="1"/>
              </p:cNvSpPr>
              <p:nvPr/>
            </p:nvSpPr>
            <p:spPr>
              <a:xfrm>
                <a:off x="760739" y="9261122"/>
                <a:ext cx="9511552" cy="726224"/>
              </a:xfrm>
              <a:prstGeom prst="rect">
                <a:avLst/>
              </a:prstGeom>
              <a:blipFill>
                <a:blip r:embed="rId8"/>
                <a:stretch>
                  <a:fillRect l="-534" t="-134483" b="-201724"/>
                </a:stretch>
              </a:blipFill>
            </p:spPr>
            <p:txBody>
              <a:bodyPr/>
              <a:lstStyle/>
              <a:p>
                <a:r>
                  <a:rPr lang="en-VN">
                    <a:noFill/>
                  </a:rPr>
                  <a:t> </a:t>
                </a:r>
              </a:p>
            </p:txBody>
          </p:sp>
        </mc:Fallback>
      </mc:AlternateContent>
      <p:sp>
        <p:nvSpPr>
          <p:cNvPr id="12" name="object 20">
            <a:extLst>
              <a:ext uri="{FF2B5EF4-FFF2-40B4-BE49-F238E27FC236}">
                <a16:creationId xmlns:a16="http://schemas.microsoft.com/office/drawing/2014/main" id="{21E03CAB-2B8C-0FA6-5437-39E691881181}"/>
              </a:ext>
            </a:extLst>
          </p:cNvPr>
          <p:cNvSpPr txBox="1"/>
          <p:nvPr/>
        </p:nvSpPr>
        <p:spPr>
          <a:xfrm>
            <a:off x="794031" y="10031534"/>
            <a:ext cx="8758516" cy="59612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vert="horz" wrap="square" lIns="0" tIns="12700" rIns="0" bIns="0" rtlCol="0">
            <a:spAutoFit/>
          </a:bodyPr>
          <a:lstStyle/>
          <a:p>
            <a:pPr marL="12065" marR="5080" algn="ctr">
              <a:lnSpc>
                <a:spcPct val="130000"/>
              </a:lnSpc>
            </a:pPr>
            <a:r>
              <a:rPr lang="en-US" sz="3200" kern="0">
                <a:cs typeface="Source Sans Pro Light"/>
              </a:rPr>
              <a:t>Khả năng chơi golf chiếm tỷ lệ 87,5%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CD014D1-C52A-C94B-3F1B-B3B5DC881FA6}"/>
                  </a:ext>
                </a:extLst>
              </p:cNvPr>
              <p:cNvSpPr txBox="1"/>
              <p:nvPr/>
            </p:nvSpPr>
            <p:spPr>
              <a:xfrm>
                <a:off x="1322947" y="3091952"/>
                <a:ext cx="8229599" cy="1507336"/>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r>
                        <a:rPr lang="en-US" sz="3600" i="1" kern="0">
                          <a:latin typeface="Cambria Math" panose="02040503050406030204" pitchFamily="18" charset="0"/>
                        </a:rPr>
                        <m:t>=</m:t>
                      </m:r>
                      <m:nary>
                        <m:naryPr>
                          <m:chr m:val="∏"/>
                          <m:limLoc m:val="subSup"/>
                          <m:ctrlPr>
                            <a:rPr lang="en-US" sz="3600" i="1" kern="0">
                              <a:latin typeface="Cambria Math" panose="02040503050406030204" pitchFamily="18" charset="0"/>
                              <a:ea typeface="Cambria Math" panose="02040503050406030204" pitchFamily="18" charset="0"/>
                            </a:rPr>
                          </m:ctrlPr>
                        </m:naryPr>
                        <m:sub>
                          <m:r>
                            <m:rPr>
                              <m:brk m:alnAt="25"/>
                            </m:rPr>
                            <a:rPr lang="en-US" sz="3600" i="1" kern="0">
                              <a:latin typeface="Cambria Math" panose="02040503050406030204" pitchFamily="18" charset="0"/>
                              <a:ea typeface="Cambria Math" panose="02040503050406030204" pitchFamily="18" charset="0"/>
                            </a:rPr>
                            <m:t>𝑖</m:t>
                          </m:r>
                          <m:r>
                            <a:rPr lang="en-US" sz="3600" i="1" kern="0">
                              <a:latin typeface="Cambria Math" panose="02040503050406030204" pitchFamily="18" charset="0"/>
                              <a:ea typeface="Cambria Math" panose="02040503050406030204" pitchFamily="18" charset="0"/>
                            </a:rPr>
                            <m:t>=1</m:t>
                          </m:r>
                        </m:sub>
                        <m:sup>
                          <m:r>
                            <a:rPr lang="en-US" sz="3600" i="1" kern="0">
                              <a:latin typeface="Cambria Math" panose="02040503050406030204" pitchFamily="18" charset="0"/>
                              <a:ea typeface="Cambria Math" panose="02040503050406030204" pitchFamily="18" charset="0"/>
                            </a:rPr>
                            <m:t>𝑛</m:t>
                          </m:r>
                        </m:sup>
                        <m:e>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e>
                      </m:nary>
                      <m:r>
                        <a:rPr lang="en-US" sz="3600" i="1" kern="0">
                          <a:latin typeface="Cambria Math" panose="02040503050406030204" pitchFamily="18" charset="0"/>
                        </a:rPr>
                        <m:t>∗</m:t>
                      </m:r>
                      <m:r>
                        <a:rPr lang="en-US" sz="3600" i="1" kern="0">
                          <a:latin typeface="Cambria Math" panose="02040503050406030204" pitchFamily="18" charset="0"/>
                        </a:rPr>
                        <m:t>𝑃</m:t>
                      </m:r>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r>
                        <a:rPr lang="en-US" sz="3600" i="1" kern="0">
                          <a:latin typeface="Cambria Math" panose="02040503050406030204" pitchFamily="18" charset="0"/>
                        </a:rPr>
                        <m:t>)</m:t>
                      </m:r>
                    </m:oMath>
                  </m:oMathPara>
                </a14:m>
                <a:endParaRPr lang="en-US" sz="3600" kern="0"/>
              </a:p>
            </p:txBody>
          </p:sp>
        </mc:Choice>
        <mc:Fallback xmlns="">
          <p:sp>
            <p:nvSpPr>
              <p:cNvPr id="13" name="TextBox 12">
                <a:extLst>
                  <a:ext uri="{FF2B5EF4-FFF2-40B4-BE49-F238E27FC236}">
                    <a16:creationId xmlns:a16="http://schemas.microsoft.com/office/drawing/2014/main" id="{CCD014D1-C52A-C94B-3F1B-B3B5DC881FA6}"/>
                  </a:ext>
                </a:extLst>
              </p:cNvPr>
              <p:cNvSpPr txBox="1">
                <a:spLocks noRot="1" noChangeAspect="1" noMove="1" noResize="1" noEditPoints="1" noAdjustHandles="1" noChangeArrowheads="1" noChangeShapeType="1" noTextEdit="1"/>
              </p:cNvSpPr>
              <p:nvPr/>
            </p:nvSpPr>
            <p:spPr>
              <a:xfrm>
                <a:off x="1322947" y="3091952"/>
                <a:ext cx="8229599" cy="1507336"/>
              </a:xfrm>
              <a:prstGeom prst="rect">
                <a:avLst/>
              </a:prstGeom>
              <a:blipFill>
                <a:blip r:embed="rId9"/>
                <a:stretch>
                  <a:fillRect l="-770" t="-112605" b="-194958"/>
                </a:stretch>
              </a:blipFill>
            </p:spPr>
            <p:txBody>
              <a:bodyPr/>
              <a:lstStyle/>
              <a:p>
                <a:r>
                  <a:rPr lang="en-VN">
                    <a:noFill/>
                  </a:rPr>
                  <a:t> </a:t>
                </a:r>
              </a:p>
            </p:txBody>
          </p:sp>
        </mc:Fallback>
      </mc:AlternateContent>
      <p:graphicFrame>
        <p:nvGraphicFramePr>
          <p:cNvPr id="14" name="Table 13">
            <a:extLst>
              <a:ext uri="{FF2B5EF4-FFF2-40B4-BE49-F238E27FC236}">
                <a16:creationId xmlns:a16="http://schemas.microsoft.com/office/drawing/2014/main" id="{D49BBE84-9C82-B23B-BABD-F15E79F5F22A}"/>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p:spTree>
    <p:extLst>
      <p:ext uri="{BB962C8B-B14F-4D97-AF65-F5344CB8AC3E}">
        <p14:creationId xmlns:p14="http://schemas.microsoft.com/office/powerpoint/2010/main" val="3274654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779566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Thuật toán k-means là thuật toán phân cụm từ n đối tượng ban đầu vào k cụm phân biệt, với k&lt;n </a:t>
                </a:r>
                <a:r>
                  <a:rPr lang="vi-VN" sz="4000" kern="0">
                    <a:cs typeface="Source Sans Pro Light"/>
                  </a:rPr>
                  <a:t>được giới thiệu năm 1957 bởi Lloyd K-means</a:t>
                </a:r>
                <a:r>
                  <a:rPr lang="en-US" sz="4000" kern="0">
                    <a:cs typeface="Source Sans Pro Light"/>
                  </a:rPr>
                  <a:t>.</a:t>
                </a:r>
              </a:p>
              <a:p>
                <a:pPr marL="583565" marR="5080" indent="-571500" algn="just">
                  <a:lnSpc>
                    <a:spcPct val="130000"/>
                  </a:lnSpc>
                  <a:buFont typeface="Wingdings" panose="05000000000000000000" pitchFamily="2" charset="2"/>
                  <a:buChar char="§"/>
                </a:pPr>
                <a:r>
                  <a:rPr lang="en-US" sz="4000" kern="0"/>
                  <a:t>Thuật toán sử dụng độ đo tương tự giữa quan sát.</a:t>
                </a:r>
              </a:p>
              <a:p>
                <a:pPr marL="583565" marR="5080" indent="-571500" algn="just">
                  <a:lnSpc>
                    <a:spcPct val="130000"/>
                  </a:lnSpc>
                  <a:buFont typeface="Wingdings" panose="05000000000000000000" pitchFamily="2" charset="2"/>
                  <a:buChar char="§"/>
                </a:pPr>
                <a:r>
                  <a:rPr lang="en-US" sz="4000" kern="0"/>
                  <a:t>Khoảng cách Euclidean là phương pháp phổ biến nhất được dùng để đánh giá khoảng cách của các quan sát.</a:t>
                </a:r>
              </a:p>
              <a:p>
                <a:pPr marL="583565" marR="5080" indent="-571500" algn="just">
                  <a:lnSpc>
                    <a:spcPct val="130000"/>
                  </a:lnSpc>
                  <a:buFont typeface="Wingdings" panose="05000000000000000000" pitchFamily="2" charset="2"/>
                  <a:buChar char="§"/>
                </a:pPr>
                <a:r>
                  <a:rPr lang="en-US" sz="4000" kern="0"/>
                  <a:t>Cho 2 quan sát u={u1, u2, ..., uq} và v = {v1, v2 , ..., vq}, mỗi quan sát bao gồm q biến.</a:t>
                </a:r>
              </a:p>
              <a:p>
                <a:pPr marL="583565" marR="5080" indent="-571500" algn="just">
                  <a:lnSpc>
                    <a:spcPct val="130000"/>
                  </a:lnSpc>
                  <a:buFont typeface="Wingdings" panose="05000000000000000000" pitchFamily="2" charset="2"/>
                  <a:buChar char="§"/>
                </a:pPr>
                <a14:m>
                  <m:oMath xmlns:m="http://schemas.openxmlformats.org/officeDocument/2006/math">
                    <m:sSub>
                      <m:sSubPr>
                        <m:ctrlPr>
                          <a:rPr lang="vi-VN" sz="3600" i="1" kern="0" smtClean="0">
                            <a:latin typeface="Cambria Math" panose="02040503050406030204" pitchFamily="18" charset="0"/>
                          </a:rPr>
                        </m:ctrlPr>
                      </m:sSubPr>
                      <m:e>
                        <m:r>
                          <a:rPr lang="en-US" sz="3600" b="0" i="1" kern="0" smtClean="0">
                            <a:latin typeface="Cambria Math" panose="02040503050406030204" pitchFamily="18" charset="0"/>
                          </a:rPr>
                          <m:t>𝑑</m:t>
                        </m:r>
                      </m:e>
                      <m:sub>
                        <m:r>
                          <a:rPr lang="en-US" sz="3600" b="0" i="1" kern="0" smtClean="0">
                            <a:latin typeface="Cambria Math" panose="02040503050406030204" pitchFamily="18" charset="0"/>
                          </a:rPr>
                          <m:t>𝑢</m:t>
                        </m:r>
                        <m:r>
                          <a:rPr lang="en-US" sz="3600" b="0" i="1" kern="0" smtClean="0">
                            <a:latin typeface="Cambria Math" panose="02040503050406030204" pitchFamily="18" charset="0"/>
                          </a:rPr>
                          <m:t>,</m:t>
                        </m:r>
                        <m:r>
                          <a:rPr lang="en-US" sz="3600" b="0" i="1" kern="0" smtClean="0">
                            <a:latin typeface="Cambria Math" panose="02040503050406030204" pitchFamily="18" charset="0"/>
                          </a:rPr>
                          <m:t>𝑣</m:t>
                        </m:r>
                      </m:sub>
                    </m:sSub>
                    <m:r>
                      <a:rPr lang="en-US" sz="3600" b="0" i="1" kern="0" smtClean="0">
                        <a:latin typeface="Cambria Math" panose="02040503050406030204" pitchFamily="18" charset="0"/>
                      </a:rPr>
                      <m:t>=</m:t>
                    </m:r>
                    <m:rad>
                      <m:radPr>
                        <m:degHide m:val="on"/>
                        <m:ctrlPr>
                          <a:rPr lang="en-US" sz="3600" b="0" i="1" kern="0" smtClean="0">
                            <a:latin typeface="Cambria Math" panose="02040503050406030204" pitchFamily="18" charset="0"/>
                          </a:rPr>
                        </m:ctrlPr>
                      </m:radPr>
                      <m:deg/>
                      <m:e>
                        <m:sSup>
                          <m:sSupPr>
                            <m:ctrlPr>
                              <a:rPr lang="en-US" sz="3600" b="0" i="1" kern="0" smtClean="0">
                                <a:latin typeface="Cambria Math" panose="02040503050406030204" pitchFamily="18" charset="0"/>
                              </a:rPr>
                            </m:ctrlPr>
                          </m:sSupPr>
                          <m:e>
                            <m:d>
                              <m:dPr>
                                <m:ctrlPr>
                                  <a:rPr lang="en-US" sz="3600" b="0" i="1" kern="0" smtClean="0">
                                    <a:latin typeface="Cambria Math" panose="02040503050406030204" pitchFamily="18" charset="0"/>
                                  </a:rPr>
                                </m:ctrlPr>
                              </m:dPr>
                              <m:e>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𝑢</m:t>
                                    </m:r>
                                  </m:e>
                                  <m:sub>
                                    <m:r>
                                      <a:rPr lang="en-US" sz="3600" b="0" i="1" kern="0" smtClean="0">
                                        <a:latin typeface="Cambria Math" panose="02040503050406030204" pitchFamily="18" charset="0"/>
                                      </a:rPr>
                                      <m:t>1</m:t>
                                    </m:r>
                                  </m:sub>
                                </m:sSub>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𝑣</m:t>
                                    </m:r>
                                  </m:e>
                                  <m:sub>
                                    <m:r>
                                      <a:rPr lang="en-US" sz="3600" b="0" i="1" kern="0" smtClean="0">
                                        <a:latin typeface="Cambria Math" panose="02040503050406030204" pitchFamily="18" charset="0"/>
                                      </a:rPr>
                                      <m:t>1</m:t>
                                    </m:r>
                                  </m:sub>
                                </m:sSub>
                              </m:e>
                            </m:d>
                          </m:e>
                          <m:sup>
                            <m:r>
                              <a:rPr lang="en-US" sz="3600" b="0" i="1" kern="0" smtClean="0">
                                <a:latin typeface="Cambria Math" panose="02040503050406030204" pitchFamily="18" charset="0"/>
                              </a:rPr>
                              <m:t>2</m:t>
                            </m:r>
                          </m:sup>
                        </m:sSup>
                        <m:r>
                          <a:rPr lang="en-US" sz="3600" b="0" i="1" kern="0" smtClean="0">
                            <a:latin typeface="Cambria Math" panose="02040503050406030204" pitchFamily="18" charset="0"/>
                          </a:rPr>
                          <m:t>+</m:t>
                        </m:r>
                        <m:sSup>
                          <m:sSupPr>
                            <m:ctrlPr>
                              <a:rPr lang="en-US" sz="3600" i="1" kern="0">
                                <a:latin typeface="Cambria Math" panose="02040503050406030204" pitchFamily="18" charset="0"/>
                              </a:rPr>
                            </m:ctrlPr>
                          </m:sSupPr>
                          <m:e>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𝑢</m:t>
                                    </m:r>
                                  </m:e>
                                  <m:sub>
                                    <m:r>
                                      <a:rPr lang="en-US" sz="3600" b="0" i="1" kern="0" smtClean="0">
                                        <a:latin typeface="Cambria Math" panose="02040503050406030204" pitchFamily="18" charset="0"/>
                                      </a:rPr>
                                      <m:t>2</m:t>
                                    </m:r>
                                  </m:sub>
                                </m:sSub>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𝑣</m:t>
                                    </m:r>
                                  </m:e>
                                  <m:sub>
                                    <m:r>
                                      <a:rPr lang="en-US" sz="3600" b="0" i="1" kern="0" smtClean="0">
                                        <a:latin typeface="Cambria Math" panose="02040503050406030204" pitchFamily="18" charset="0"/>
                                      </a:rPr>
                                      <m:t>2</m:t>
                                    </m:r>
                                  </m:sub>
                                </m:sSub>
                              </m:e>
                            </m:d>
                          </m:e>
                          <m:sup>
                            <m:r>
                              <a:rPr lang="en-US" sz="3600" i="1" kern="0">
                                <a:latin typeface="Cambria Math" panose="02040503050406030204" pitchFamily="18" charset="0"/>
                              </a:rPr>
                              <m:t>2</m:t>
                            </m:r>
                          </m:sup>
                        </m:sSup>
                        <m:r>
                          <a:rPr lang="en-US" sz="3600" b="0" i="1" kern="0" smtClean="0">
                            <a:latin typeface="Cambria Math" panose="02040503050406030204" pitchFamily="18" charset="0"/>
                          </a:rPr>
                          <m:t>+…+</m:t>
                        </m:r>
                        <m:sSup>
                          <m:sSupPr>
                            <m:ctrlPr>
                              <a:rPr lang="en-US" sz="3600" i="1" kern="0">
                                <a:latin typeface="Cambria Math" panose="02040503050406030204" pitchFamily="18" charset="0"/>
                              </a:rPr>
                            </m:ctrlPr>
                          </m:sSupPr>
                          <m:e>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𝑢</m:t>
                                    </m:r>
                                  </m:e>
                                  <m:sub>
                                    <m:r>
                                      <a:rPr lang="en-US" sz="3600" b="0" i="1" kern="0" smtClean="0">
                                        <a:latin typeface="Cambria Math" panose="02040503050406030204" pitchFamily="18" charset="0"/>
                                      </a:rPr>
                                      <m:t>𝑞</m:t>
                                    </m:r>
                                  </m:sub>
                                </m:sSub>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𝑣</m:t>
                                    </m:r>
                                  </m:e>
                                  <m:sub>
                                    <m:r>
                                      <a:rPr lang="en-US" sz="3600" b="0" i="1" kern="0" smtClean="0">
                                        <a:latin typeface="Cambria Math" panose="02040503050406030204" pitchFamily="18" charset="0"/>
                                      </a:rPr>
                                      <m:t>𝑞</m:t>
                                    </m:r>
                                  </m:sub>
                                </m:sSub>
                              </m:e>
                            </m:d>
                          </m:e>
                          <m:sup>
                            <m:r>
                              <a:rPr lang="en-US" sz="3600" i="1" kern="0">
                                <a:latin typeface="Cambria Math" panose="02040503050406030204" pitchFamily="18" charset="0"/>
                              </a:rPr>
                              <m:t>2</m:t>
                            </m:r>
                          </m:sup>
                        </m:sSup>
                      </m:e>
                    </m:rad>
                  </m:oMath>
                </a14:m>
                <a:r>
                  <a:rPr lang="en-US" sz="3600" kern="0"/>
                  <a:t>: khoảng cách giữa vectors</a:t>
                </a:r>
                <a:endParaRPr lang="vi-VN" sz="3600" kern="0"/>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7795660"/>
              </a:xfrm>
              <a:prstGeom prst="rect">
                <a:avLst/>
              </a:prstGeom>
              <a:blipFill>
                <a:blip r:embed="rId3"/>
                <a:stretch>
                  <a:fillRect l="-1622" t="-391" r="-1802" b="-235"/>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11704989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mc:Choice xmlns:a14="http://schemas.microsoft.com/office/drawing/2010/main" Requires="a14">
          <p:sp>
            <p:nvSpPr>
              <p:cNvPr id="20" name="object 20"/>
              <p:cNvSpPr txBox="1"/>
              <p:nvPr/>
            </p:nvSpPr>
            <p:spPr>
              <a:xfrm>
                <a:off x="818356" y="2374900"/>
                <a:ext cx="16916400" cy="725807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Nếu 2 vector thẳng hàng thì khoảng cách u,v là:</a:t>
                </a:r>
              </a:p>
              <a:p>
                <a:pPr marL="583565" marR="5080" indent="-571500" algn="just">
                  <a:lnSpc>
                    <a:spcPct val="130000"/>
                  </a:lnSpc>
                  <a:buFont typeface="Wingdings" panose="05000000000000000000" pitchFamily="2" charset="2"/>
                  <a:buChar char="§"/>
                </a:pPr>
                <a14:m>
                  <m:oMath xmlns:m="http://schemas.openxmlformats.org/officeDocument/2006/math">
                    <m:sSub>
                      <m:sSubPr>
                        <m:ctrlPr>
                          <a:rPr lang="vi-VN" sz="3600" i="1" kern="0" smtClean="0">
                            <a:latin typeface="Cambria Math" panose="02040503050406030204" pitchFamily="18" charset="0"/>
                          </a:rPr>
                        </m:ctrlPr>
                      </m:sSubPr>
                      <m:e>
                        <m:r>
                          <a:rPr lang="en-US" sz="3600" b="0" i="1" kern="0" smtClean="0">
                            <a:latin typeface="Cambria Math" panose="02040503050406030204" pitchFamily="18" charset="0"/>
                          </a:rPr>
                          <m:t>𝑑</m:t>
                        </m:r>
                      </m:e>
                      <m:sub>
                        <m:r>
                          <a:rPr lang="en-US" sz="3600" b="0" i="1" kern="0" smtClean="0">
                            <a:latin typeface="Cambria Math" panose="02040503050406030204" pitchFamily="18" charset="0"/>
                          </a:rPr>
                          <m:t>𝑢</m:t>
                        </m:r>
                        <m:r>
                          <a:rPr lang="en-US" sz="3600" b="0" i="1" kern="0" smtClean="0">
                            <a:latin typeface="Cambria Math" panose="02040503050406030204" pitchFamily="18" charset="0"/>
                          </a:rPr>
                          <m:t>,</m:t>
                        </m:r>
                        <m:r>
                          <a:rPr lang="en-US" sz="3600" b="0" i="1" kern="0" smtClean="0">
                            <a:latin typeface="Cambria Math" panose="02040503050406030204" pitchFamily="18" charset="0"/>
                          </a:rPr>
                          <m:t>𝑣</m:t>
                        </m:r>
                      </m:sub>
                    </m:sSub>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𝑢</m:t>
                            </m:r>
                          </m:e>
                          <m:sub>
                            <m:r>
                              <a:rPr lang="en-US" sz="3600" b="0" i="1" kern="0" smtClean="0">
                                <a:latin typeface="Cambria Math" panose="02040503050406030204" pitchFamily="18" charset="0"/>
                              </a:rPr>
                              <m:t>1</m:t>
                            </m:r>
                          </m:sub>
                        </m:sSub>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𝑣</m:t>
                            </m:r>
                          </m:e>
                          <m:sub>
                            <m:r>
                              <a:rPr lang="en-US" sz="3600" b="0" i="1" kern="0" smtClean="0">
                                <a:latin typeface="Cambria Math" panose="02040503050406030204" pitchFamily="18" charset="0"/>
                              </a:rPr>
                              <m:t>1</m:t>
                            </m:r>
                          </m:sub>
                        </m:sSub>
                      </m:e>
                    </m:d>
                    <m:r>
                      <a:rPr lang="en-US" sz="3600" b="0" i="1" kern="0" smtClean="0">
                        <a:latin typeface="Cambria Math" panose="02040503050406030204" pitchFamily="18" charset="0"/>
                      </a:rPr>
                      <m:t>+</m:t>
                    </m:r>
                    <m:d>
                      <m:dPr>
                        <m:begChr m:val="|"/>
                        <m:endChr m:val="|"/>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𝑢</m:t>
                            </m:r>
                          </m:e>
                          <m:sub>
                            <m:r>
                              <a:rPr lang="en-US" sz="3600" b="0" i="1" kern="0" smtClean="0">
                                <a:latin typeface="Cambria Math" panose="02040503050406030204" pitchFamily="18" charset="0"/>
                              </a:rPr>
                              <m:t>2</m:t>
                            </m:r>
                          </m:sub>
                        </m:sSub>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𝑣</m:t>
                            </m:r>
                          </m:e>
                          <m:sub>
                            <m:r>
                              <a:rPr lang="en-US" sz="3600" b="0" i="1" kern="0" smtClean="0">
                                <a:latin typeface="Cambria Math" panose="02040503050406030204" pitchFamily="18" charset="0"/>
                              </a:rPr>
                              <m:t>2</m:t>
                            </m:r>
                          </m:sub>
                        </m:sSub>
                      </m:e>
                    </m:d>
                    <m:r>
                      <a:rPr lang="en-US" sz="3600" b="0" i="1" kern="0" smtClean="0">
                        <a:latin typeface="Cambria Math" panose="02040503050406030204" pitchFamily="18" charset="0"/>
                      </a:rPr>
                      <m:t>+…+</m:t>
                    </m:r>
                    <m:d>
                      <m:dPr>
                        <m:begChr m:val="|"/>
                        <m:endChr m:val="|"/>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𝑢</m:t>
                            </m:r>
                          </m:e>
                          <m:sub>
                            <m:r>
                              <a:rPr lang="en-US" sz="3600" b="0" i="1" kern="0" smtClean="0">
                                <a:latin typeface="Cambria Math" panose="02040503050406030204" pitchFamily="18" charset="0"/>
                              </a:rPr>
                              <m:t>𝑞</m:t>
                            </m:r>
                          </m:sub>
                        </m:sSub>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𝑣</m:t>
                            </m:r>
                          </m:e>
                          <m:sub>
                            <m:r>
                              <a:rPr lang="en-US" sz="3600" b="0" i="1" kern="0" smtClean="0">
                                <a:latin typeface="Cambria Math" panose="02040503050406030204" pitchFamily="18" charset="0"/>
                              </a:rPr>
                              <m:t>𝑞</m:t>
                            </m:r>
                          </m:sub>
                        </m:sSub>
                      </m:e>
                    </m:d>
                  </m:oMath>
                </a14:m>
                <a:endParaRPr lang="en-US" sz="3600" kern="0"/>
              </a:p>
              <a:p>
                <a:pPr marL="583565" marR="5080" indent="-571500" algn="just">
                  <a:lnSpc>
                    <a:spcPct val="130000"/>
                  </a:lnSpc>
                  <a:buFont typeface="Wingdings" panose="05000000000000000000" pitchFamily="2" charset="2"/>
                  <a:buChar char="§"/>
                </a:pPr>
                <a:r>
                  <a:rPr lang="en-US" sz="3600" kern="0"/>
                  <a:t>Phân cụm cho 8 điểm có tọa độ như sau thành 3 cụm: </a:t>
                </a:r>
                <a14:m>
                  <m:oMath xmlns:m="http://schemas.openxmlformats.org/officeDocument/2006/math">
                    <m:sSub>
                      <m:sSubPr>
                        <m:ctrlPr>
                          <a:rPr lang="en-US" sz="3600" i="1" kern="0" smtClean="0">
                            <a:latin typeface="Cambria Math" panose="02040503050406030204" pitchFamily="18" charset="0"/>
                          </a:rPr>
                        </m:ctrlPr>
                      </m:sSubPr>
                      <m:e>
                        <m:r>
                          <a:rPr lang="en-US" sz="3600" b="0" i="1" kern="0" smtClean="0">
                            <a:latin typeface="Cambria Math" panose="02040503050406030204" pitchFamily="18" charset="0"/>
                          </a:rPr>
                          <m:t>𝐴</m:t>
                        </m:r>
                      </m:e>
                      <m:sub>
                        <m:r>
                          <a:rPr lang="en-US" sz="3600" b="0" i="1" kern="0" smtClean="0">
                            <a:latin typeface="Cambria Math" panose="02040503050406030204" pitchFamily="18" charset="0"/>
                          </a:rPr>
                          <m:t>1</m:t>
                        </m:r>
                      </m:sub>
                    </m:sSub>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2,10</m:t>
                        </m:r>
                      </m:e>
                    </m:d>
                    <m:r>
                      <a:rPr lang="en-US" sz="3600" b="0" i="1" kern="0" smtClean="0">
                        <a:latin typeface="Cambria Math" panose="02040503050406030204" pitchFamily="18" charset="0"/>
                      </a:rPr>
                      <m:t>, </m:t>
                    </m:r>
                    <m:sSub>
                      <m:sSubPr>
                        <m:ctrlPr>
                          <a:rPr lang="en-US" sz="3600" i="1" kern="0" smtClea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2</m:t>
                        </m:r>
                      </m:sub>
                    </m:sSub>
                    <m:d>
                      <m:dPr>
                        <m:ctrlPr>
                          <a:rPr lang="en-US" sz="3600" i="1" kern="0">
                            <a:latin typeface="Cambria Math" panose="02040503050406030204" pitchFamily="18" charset="0"/>
                          </a:rPr>
                        </m:ctrlPr>
                      </m:dPr>
                      <m:e>
                        <m:r>
                          <a:rPr lang="en-US" sz="3600" i="1" kern="0">
                            <a:latin typeface="Cambria Math" panose="02040503050406030204" pitchFamily="18" charset="0"/>
                          </a:rPr>
                          <m:t>2,</m:t>
                        </m:r>
                        <m:r>
                          <a:rPr lang="en-US" sz="3600" b="0" i="1" kern="0" smtClean="0">
                            <a:latin typeface="Cambria Math" panose="02040503050406030204" pitchFamily="18" charset="0"/>
                          </a:rPr>
                          <m:t>5</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3</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8</m:t>
                        </m:r>
                        <m:r>
                          <a:rPr lang="en-US" sz="3600" i="1" kern="0">
                            <a:latin typeface="Cambria Math" panose="02040503050406030204" pitchFamily="18" charset="0"/>
                          </a:rPr>
                          <m:t>,</m:t>
                        </m:r>
                        <m:r>
                          <a:rPr lang="en-US" sz="3600" b="0" i="1" kern="0" smtClean="0">
                            <a:latin typeface="Cambria Math" panose="02040503050406030204" pitchFamily="18" charset="0"/>
                          </a:rPr>
                          <m:t>4</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4</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5</m:t>
                        </m:r>
                        <m:r>
                          <a:rPr lang="en-US" sz="3600" i="1" kern="0">
                            <a:latin typeface="Cambria Math" panose="02040503050406030204" pitchFamily="18" charset="0"/>
                          </a:rPr>
                          <m:t>,</m:t>
                        </m:r>
                        <m:r>
                          <a:rPr lang="en-US" sz="3600" b="0" i="1" kern="0" smtClean="0">
                            <a:latin typeface="Cambria Math" panose="02040503050406030204" pitchFamily="18" charset="0"/>
                          </a:rPr>
                          <m:t>8</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5</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7</m:t>
                        </m:r>
                        <m:r>
                          <a:rPr lang="en-US" sz="3600" i="1" kern="0">
                            <a:latin typeface="Cambria Math" panose="02040503050406030204" pitchFamily="18" charset="0"/>
                          </a:rPr>
                          <m:t>,</m:t>
                        </m:r>
                        <m:r>
                          <a:rPr lang="en-US" sz="3600" b="0" i="1" kern="0" smtClean="0">
                            <a:latin typeface="Cambria Math" panose="02040503050406030204" pitchFamily="18" charset="0"/>
                          </a:rPr>
                          <m:t>5</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6</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6</m:t>
                        </m:r>
                        <m:r>
                          <a:rPr lang="en-US" sz="3600" i="1" kern="0">
                            <a:latin typeface="Cambria Math" panose="02040503050406030204" pitchFamily="18" charset="0"/>
                          </a:rPr>
                          <m:t>,</m:t>
                        </m:r>
                        <m:r>
                          <a:rPr lang="en-US" sz="3600" b="0" i="1" kern="0" smtClean="0">
                            <a:latin typeface="Cambria Math" panose="02040503050406030204" pitchFamily="18" charset="0"/>
                          </a:rPr>
                          <m:t>4</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7</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1</m:t>
                        </m:r>
                        <m:r>
                          <a:rPr lang="en-US" sz="3600" i="1" kern="0">
                            <a:latin typeface="Cambria Math" panose="02040503050406030204" pitchFamily="18" charset="0"/>
                          </a:rPr>
                          <m:t>,</m:t>
                        </m:r>
                        <m:r>
                          <a:rPr lang="en-US" sz="3600" b="0" i="1" kern="0" smtClean="0">
                            <a:latin typeface="Cambria Math" panose="02040503050406030204" pitchFamily="18" charset="0"/>
                          </a:rPr>
                          <m:t>2</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8</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4</m:t>
                        </m:r>
                        <m:r>
                          <a:rPr lang="en-US" sz="3600" i="1" kern="0">
                            <a:latin typeface="Cambria Math" panose="02040503050406030204" pitchFamily="18" charset="0"/>
                          </a:rPr>
                          <m:t>,</m:t>
                        </m:r>
                        <m:r>
                          <a:rPr lang="en-US" sz="3600" b="0" i="1" kern="0" smtClean="0">
                            <a:latin typeface="Cambria Math" panose="02040503050406030204" pitchFamily="18" charset="0"/>
                          </a:rPr>
                          <m:t>9</m:t>
                        </m:r>
                      </m:e>
                    </m:d>
                  </m:oMath>
                </a14:m>
                <a:endParaRPr lang="en-US" sz="3600" kern="0"/>
              </a:p>
              <a:p>
                <a:pPr marL="583565" marR="5080" indent="-571500" algn="just">
                  <a:lnSpc>
                    <a:spcPct val="130000"/>
                  </a:lnSpc>
                  <a:buFont typeface="Wingdings" panose="05000000000000000000" pitchFamily="2" charset="2"/>
                  <a:buChar char="§"/>
                </a:pPr>
                <a:r>
                  <a:rPr lang="en-US" sz="3600" kern="0"/>
                  <a:t>Có thể nhận thấy số cụm là 3: k=3 &lt;n=8</a:t>
                </a:r>
              </a:p>
              <a:p>
                <a:pPr marL="583565" marR="5080" indent="-571500" algn="just">
                  <a:lnSpc>
                    <a:spcPct val="130000"/>
                  </a:lnSpc>
                  <a:buFont typeface="Wingdings" panose="05000000000000000000" pitchFamily="2" charset="2"/>
                  <a:buChar char="§"/>
                </a:pPr>
                <a:r>
                  <a:rPr lang="en-US" sz="3600" kern="0"/>
                  <a:t>Bước 1: chọn ngẫu nhiên 3 điểm làm giá trị trung tâm: </a:t>
                </a:r>
                <a14:m>
                  <m:oMath xmlns:m="http://schemas.openxmlformats.org/officeDocument/2006/math">
                    <m:sSub>
                      <m:sSubPr>
                        <m:ctrlPr>
                          <a:rPr lang="en-US" sz="3600" i="1" kern="0" smtClean="0">
                            <a:latin typeface="Cambria Math" panose="02040503050406030204" pitchFamily="18" charset="0"/>
                          </a:rPr>
                        </m:ctrlPr>
                      </m:sSubPr>
                      <m:e>
                        <m:r>
                          <a:rPr lang="en-US" sz="3600" b="0" i="1" kern="0" smtClean="0">
                            <a:latin typeface="Cambria Math" panose="02040503050406030204" pitchFamily="18" charset="0"/>
                          </a:rPr>
                          <m:t>𝐴</m:t>
                        </m:r>
                      </m:e>
                      <m:sub>
                        <m:r>
                          <a:rPr lang="en-US" sz="3600" b="0" i="1" kern="0" smtClean="0">
                            <a:latin typeface="Cambria Math" panose="02040503050406030204" pitchFamily="18" charset="0"/>
                          </a:rPr>
                          <m:t>1</m:t>
                        </m:r>
                      </m:sub>
                    </m:sSub>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2,10</m:t>
                        </m:r>
                      </m:e>
                    </m:d>
                    <m:r>
                      <a:rPr lang="en-US" sz="3600" b="0" i="1" kern="0" smtClea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4</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5</m:t>
                        </m:r>
                        <m:r>
                          <a:rPr lang="en-US" sz="3600" i="1" kern="0">
                            <a:latin typeface="Cambria Math" panose="02040503050406030204" pitchFamily="18" charset="0"/>
                          </a:rPr>
                          <m:t>,</m:t>
                        </m:r>
                        <m:r>
                          <a:rPr lang="en-US" sz="3600" b="0" i="1" kern="0" smtClean="0">
                            <a:latin typeface="Cambria Math" panose="02040503050406030204" pitchFamily="18" charset="0"/>
                          </a:rPr>
                          <m:t>8</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7</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1</m:t>
                        </m:r>
                        <m:r>
                          <a:rPr lang="en-US" sz="3600" i="1" kern="0">
                            <a:latin typeface="Cambria Math" panose="02040503050406030204" pitchFamily="18" charset="0"/>
                          </a:rPr>
                          <m:t>,</m:t>
                        </m:r>
                        <m:r>
                          <a:rPr lang="en-US" sz="3600" b="0" i="1" kern="0" smtClean="0">
                            <a:latin typeface="Cambria Math" panose="02040503050406030204" pitchFamily="18" charset="0"/>
                          </a:rPr>
                          <m:t>2</m:t>
                        </m:r>
                      </m:e>
                    </m:d>
                  </m:oMath>
                </a14:m>
                <a:endParaRPr lang="en-US" sz="3600" kern="0"/>
              </a:p>
              <a:p>
                <a:pPr marL="583565" marR="5080" indent="-571500" algn="just">
                  <a:lnSpc>
                    <a:spcPct val="130000"/>
                  </a:lnSpc>
                  <a:buFont typeface="Wingdings" panose="05000000000000000000" pitchFamily="2" charset="2"/>
                  <a:buChar char="§"/>
                </a:pPr>
                <a:r>
                  <a:rPr lang="en-US" sz="3600" kern="0"/>
                  <a:t>Áp dụng công thức tính khoảng cách Manhattan giữa 2 điểm </a:t>
                </a:r>
                <a14:m>
                  <m:oMath xmlns:m="http://schemas.openxmlformats.org/officeDocument/2006/math">
                    <m:r>
                      <m:rPr>
                        <m:sty m:val="p"/>
                      </m:rPr>
                      <a:rPr lang="en-US" sz="3600" b="0" i="0" kern="0" smtClean="0">
                        <a:latin typeface="Cambria Math" panose="02040503050406030204" pitchFamily="18" charset="0"/>
                      </a:rPr>
                      <m:t>a</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𝑥</m:t>
                        </m:r>
                        <m:r>
                          <a:rPr lang="en-US" sz="3600" b="0" i="1" kern="0" smtClean="0">
                            <a:latin typeface="Cambria Math" panose="02040503050406030204" pitchFamily="18" charset="0"/>
                          </a:rPr>
                          <m:t>1,</m:t>
                        </m:r>
                        <m:r>
                          <a:rPr lang="en-US" sz="3600" b="0" i="1" kern="0" smtClean="0">
                            <a:latin typeface="Cambria Math" panose="02040503050406030204" pitchFamily="18" charset="0"/>
                          </a:rPr>
                          <m:t>𝑦</m:t>
                        </m:r>
                        <m:r>
                          <a:rPr lang="en-US" sz="3600" b="0" i="1" kern="0" smtClean="0">
                            <a:latin typeface="Cambria Math" panose="02040503050406030204" pitchFamily="18" charset="0"/>
                          </a:rPr>
                          <m:t>1</m:t>
                        </m:r>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𝑏</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𝑥</m:t>
                        </m:r>
                        <m:r>
                          <a:rPr lang="en-US" sz="3600" b="0" i="1" kern="0" smtClean="0">
                            <a:latin typeface="Cambria Math" panose="02040503050406030204" pitchFamily="18" charset="0"/>
                          </a:rPr>
                          <m:t>2,</m:t>
                        </m:r>
                        <m:r>
                          <a:rPr lang="en-US" sz="3600" b="0" i="1" kern="0" smtClean="0">
                            <a:latin typeface="Cambria Math" panose="02040503050406030204" pitchFamily="18" charset="0"/>
                          </a:rPr>
                          <m:t>𝑦</m:t>
                        </m:r>
                        <m:r>
                          <a:rPr lang="en-US" sz="3600" b="0" i="1" kern="0" smtClean="0">
                            <a:latin typeface="Cambria Math" panose="02040503050406030204" pitchFamily="18" charset="0"/>
                          </a:rPr>
                          <m:t>2</m:t>
                        </m:r>
                      </m:e>
                    </m:d>
                    <m:r>
                      <a:rPr lang="en-US" sz="3600" b="0" i="1" kern="0" smtClean="0">
                        <a:latin typeface="Cambria Math" panose="02040503050406030204" pitchFamily="18" charset="0"/>
                      </a:rPr>
                      <m:t>:</m:t>
                    </m:r>
                  </m:oMath>
                </a14:m>
                <a:endParaRPr lang="en-US" sz="3600" b="0" kern="0"/>
              </a:p>
              <a:p>
                <a:pPr marL="469265" marR="5080" lvl="1" algn="just">
                  <a:lnSpc>
                    <a:spcPct val="130000"/>
                  </a:lnSpc>
                </a:pPr>
                <a:r>
                  <a:rPr lang="en-US" sz="3600" kern="0"/>
                  <a:t> d(a,b) = |x2-x1|+|y2-y1| </a:t>
                </a:r>
                <a:endParaRPr lang="vi-VN" sz="3600" kern="0"/>
              </a:p>
            </p:txBody>
          </p:sp>
        </mc:Choice>
        <mc:Fallback>
          <p:sp>
            <p:nvSpPr>
              <p:cNvPr id="20" name="object 20"/>
              <p:cNvSpPr txBox="1">
                <a:spLocks noRot="1" noChangeAspect="1" noMove="1" noResize="1" noEditPoints="1" noAdjustHandles="1" noChangeArrowheads="1" noChangeShapeType="1" noTextEdit="1"/>
              </p:cNvSpPr>
              <p:nvPr/>
            </p:nvSpPr>
            <p:spPr>
              <a:xfrm>
                <a:off x="818356" y="2374900"/>
                <a:ext cx="16916400" cy="7258077"/>
              </a:xfrm>
              <a:prstGeom prst="rect">
                <a:avLst/>
              </a:prstGeom>
              <a:blipFill>
                <a:blip r:embed="rId3"/>
                <a:stretch>
                  <a:fillRect l="-1425" t="-524" r="-1575" b="-2797"/>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1604050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643060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Khoảng cách của các điểm tới k-means</a:t>
            </a:r>
          </a:p>
          <a:p>
            <a:pPr marL="583565" marR="5080" indent="-571500" algn="just">
              <a:lnSpc>
                <a:spcPct val="130000"/>
              </a:lnSpc>
              <a:buFont typeface="Wingdings" panose="05000000000000000000" pitchFamily="2" charset="2"/>
              <a:buChar char="§"/>
            </a:pPr>
            <a:r>
              <a:rPr lang="en-US" sz="3600" kern="0"/>
              <a:t>Cluster: tìm MIN của mỗi Point trong mỗi</a:t>
            </a:r>
          </a:p>
          <a:p>
            <a:pPr marL="12065" marR="5080" algn="just">
              <a:lnSpc>
                <a:spcPct val="130000"/>
              </a:lnSpc>
            </a:pPr>
            <a:r>
              <a:rPr lang="en-US" sz="3600" kern="0"/>
              <a:t>	 dist. mean</a:t>
            </a:r>
            <a:r>
              <a:rPr lang="en-US" sz="3600" kern="0" baseline="-25000"/>
              <a:t>i </a:t>
            </a:r>
            <a:r>
              <a:rPr lang="en-US" sz="3600" kern="0"/>
              <a:t>và gán vào cluster.</a:t>
            </a:r>
          </a:p>
          <a:p>
            <a:pPr marL="583565" marR="5080" indent="-571500" algn="just">
              <a:lnSpc>
                <a:spcPct val="130000"/>
              </a:lnSpc>
              <a:buFont typeface="Arial" panose="020B0604020202020204" pitchFamily="34" charset="0"/>
              <a:buChar char="•"/>
            </a:pPr>
            <a:r>
              <a:rPr lang="en-US" sz="3600" kern="0"/>
              <a:t>Ví dụ: A1(2,10): min = 0 </a:t>
            </a:r>
            <a:r>
              <a:rPr lang="en-US" sz="3600" kern="0">
                <a:sym typeface="Symbol" panose="05050102010706020507" pitchFamily="18" charset="2"/>
              </a:rPr>
              <a:t> dist.mean 1</a:t>
            </a:r>
          </a:p>
          <a:p>
            <a:pPr marL="12065" marR="5080" algn="just">
              <a:lnSpc>
                <a:spcPct val="130000"/>
              </a:lnSpc>
            </a:pPr>
            <a:r>
              <a:rPr lang="en-US" sz="3600" kern="0">
                <a:sym typeface="Symbol" panose="05050102010706020507" pitchFamily="18" charset="2"/>
              </a:rPr>
              <a:t>	  cluster =1</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cluster1: (2,10)</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cluster2: (8,4), (5,8), (7,5), </a:t>
            </a:r>
          </a:p>
          <a:p>
            <a:pPr marL="926465" marR="5080" lvl="2" algn="just">
              <a:lnSpc>
                <a:spcPct val="130000"/>
              </a:lnSpc>
            </a:pPr>
            <a:r>
              <a:rPr lang="en-US" sz="3600" kern="0">
                <a:sym typeface="Symbol" panose="05050102010706020507" pitchFamily="18" charset="2"/>
              </a:rPr>
              <a:t>	 					(6,4), (4,9)</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cluster3: (2,5), (1,2)</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6" name="Picture 5">
            <a:extLst>
              <a:ext uri="{FF2B5EF4-FFF2-40B4-BE49-F238E27FC236}">
                <a16:creationId xmlns:a16="http://schemas.microsoft.com/office/drawing/2014/main" id="{EC6B35FF-84B4-AC2A-E386-47F202F0B19C}"/>
              </a:ext>
            </a:extLst>
          </p:cNvPr>
          <p:cNvPicPr>
            <a:picLocks noChangeAspect="1"/>
          </p:cNvPicPr>
          <p:nvPr/>
        </p:nvPicPr>
        <p:blipFill>
          <a:blip r:embed="rId3"/>
          <a:stretch>
            <a:fillRect/>
          </a:stretch>
        </p:blipFill>
        <p:spPr>
          <a:xfrm>
            <a:off x="10439927" y="2755900"/>
            <a:ext cx="8133029" cy="4267200"/>
          </a:xfrm>
          <a:prstGeom prst="rect">
            <a:avLst/>
          </a:prstGeom>
        </p:spPr>
      </p:pic>
    </p:spTree>
    <p:extLst>
      <p:ext uri="{BB962C8B-B14F-4D97-AF65-F5344CB8AC3E}">
        <p14:creationId xmlns:p14="http://schemas.microsoft.com/office/powerpoint/2010/main" val="28781035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7754600" cy="31425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Cập nhật lại giá trị của các giá trị trung tâm của cluster.</a:t>
            </a:r>
          </a:p>
          <a:p>
            <a:pPr marL="583565" marR="5080" indent="-571500" algn="just">
              <a:lnSpc>
                <a:spcPct val="130000"/>
              </a:lnSpc>
              <a:buFont typeface="Wingdings" panose="05000000000000000000" pitchFamily="2" charset="2"/>
              <a:buChar char="§"/>
            </a:pPr>
            <a:r>
              <a:rPr lang="en-US" sz="4000" kern="0"/>
              <a:t>cluster1: có 1 điểm A1(2,10) nên dist.means1 = (2,10)</a:t>
            </a:r>
          </a:p>
          <a:p>
            <a:pPr marL="583565" marR="5080" indent="-571500" algn="just">
              <a:lnSpc>
                <a:spcPct val="130000"/>
              </a:lnSpc>
              <a:buFont typeface="Wingdings" panose="05000000000000000000" pitchFamily="2" charset="2"/>
              <a:buChar char="§"/>
            </a:pPr>
            <a:r>
              <a:rPr lang="en-US" sz="4000" kern="0"/>
              <a:t>cluster2: dist. means2 =[(8+5+7+6+4)/5,(4+8+5+4+9)/5] = (6,6)</a:t>
            </a:r>
          </a:p>
          <a:p>
            <a:pPr marL="583565" marR="5080" indent="-571500" algn="just">
              <a:lnSpc>
                <a:spcPct val="130000"/>
              </a:lnSpc>
              <a:buFont typeface="Wingdings" panose="05000000000000000000" pitchFamily="2" charset="2"/>
              <a:buChar char="§"/>
            </a:pPr>
            <a:r>
              <a:rPr lang="en-US" sz="4000" kern="0"/>
              <a:t>cluster3: dist.mean3 = [(2+1)/2,(5+2)/2] = (1.5,3.5)</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18823765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282962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Tính lại giá trị khoảng cách các means:</a:t>
            </a:r>
            <a:endParaRPr lang="en-US" sz="3600" kern="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cluster1: (2,10), (4,9)</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cluster2: (8,4), (5,8), (7,5), (6,4)</a:t>
            </a:r>
          </a:p>
          <a:p>
            <a:pPr marL="926465" marR="5080" lvl="2" algn="just">
              <a:lnSpc>
                <a:spcPct val="130000"/>
              </a:lnSpc>
            </a:pPr>
            <a:r>
              <a:rPr lang="en-US" sz="3600" kern="0">
                <a:sym typeface="Symbol" panose="05050102010706020507" pitchFamily="18" charset="2"/>
              </a:rPr>
              <a:t>cluster3: (2,5), (1,2)</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7" name="Picture 6">
            <a:extLst>
              <a:ext uri="{FF2B5EF4-FFF2-40B4-BE49-F238E27FC236}">
                <a16:creationId xmlns:a16="http://schemas.microsoft.com/office/drawing/2014/main" id="{4EBD6246-746A-0E33-0680-8E83300CFD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9927" y="2760934"/>
            <a:ext cx="8133029" cy="4257132"/>
          </a:xfrm>
          <a:prstGeom prst="rect">
            <a:avLst/>
          </a:prstGeom>
        </p:spPr>
      </p:pic>
    </p:spTree>
    <p:extLst>
      <p:ext uri="{BB962C8B-B14F-4D97-AF65-F5344CB8AC3E}">
        <p14:creationId xmlns:p14="http://schemas.microsoft.com/office/powerpoint/2010/main" val="6247609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7754600" cy="31425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Cập nhật lại giá trị của các giá trị trung tâm của cluster.</a:t>
            </a:r>
          </a:p>
          <a:p>
            <a:pPr marL="583565" marR="5080" indent="-571500" algn="just">
              <a:lnSpc>
                <a:spcPct val="130000"/>
              </a:lnSpc>
              <a:buFont typeface="Wingdings" panose="05000000000000000000" pitchFamily="2" charset="2"/>
              <a:buChar char="§"/>
            </a:pPr>
            <a:r>
              <a:rPr lang="en-US" sz="4000" kern="0"/>
              <a:t>cluster1: dist.mean1 = [(2+4)/2,(10+9)/2] = (3,9.5)</a:t>
            </a:r>
          </a:p>
          <a:p>
            <a:pPr marL="583565" marR="5080" indent="-571500" algn="just">
              <a:lnSpc>
                <a:spcPct val="130000"/>
              </a:lnSpc>
              <a:buFont typeface="Wingdings" panose="05000000000000000000" pitchFamily="2" charset="2"/>
              <a:buChar char="§"/>
            </a:pPr>
            <a:r>
              <a:rPr lang="en-US" sz="4000" kern="0"/>
              <a:t>cluster2: dist. means2 =[(8+5+7+6)/4,(4+8+5+4)/4] = (6.5,5.25)</a:t>
            </a:r>
          </a:p>
          <a:p>
            <a:pPr marL="583565" marR="5080" indent="-571500" algn="just">
              <a:lnSpc>
                <a:spcPct val="130000"/>
              </a:lnSpc>
              <a:buFont typeface="Wingdings" panose="05000000000000000000" pitchFamily="2" charset="2"/>
              <a:buChar char="§"/>
            </a:pPr>
            <a:r>
              <a:rPr lang="en-US" sz="4000" kern="0"/>
              <a:t>cluster3: dist.mean3 = [(2+1)/2,(5+2)/2] = (1.5,3.5)</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3983395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Thử cách khác:</a:t>
                </a:r>
                <a:endParaRPr lang="en-US" sz="4000" kern="0" baseline="-25000"/>
              </a:p>
              <a:p>
                <a:pPr marL="12065" marR="5080" algn="just">
                  <a:lnSpc>
                    <a:spcPct val="130000"/>
                  </a:lnSpc>
                </a:pPr>
                <a:r>
                  <a:rPr lang="en-US" sz="4000" kern="0"/>
                  <a:t>Đầu tiên quan sát màu tóc, ta có</a:t>
                </a:r>
              </a:p>
              <a:p>
                <a:pPr marL="12065" marR="5080" algn="just">
                  <a:lnSpc>
                    <a:spcPct val="130000"/>
                  </a:lnSpc>
                </a:pPr>
                <a14:m>
                  <m:oMathPara xmlns:m="http://schemas.openxmlformats.org/officeDocument/2006/math">
                    <m:oMathParaPr>
                      <m:jc m:val="left"/>
                    </m:oMathParaPr>
                    <m:oMath xmlns:m="http://schemas.openxmlformats.org/officeDocument/2006/math">
                      <m:r>
                        <a:rPr lang="en-US" sz="4000" b="0" i="1" kern="0" smtClean="0">
                          <a:latin typeface="Cambria Math" panose="02040503050406030204" pitchFamily="18" charset="0"/>
                        </a:rPr>
                        <m:t>𝑃</m:t>
                      </m:r>
                      <m:r>
                        <a:rPr lang="en-US" sz="4000" b="0" i="1" kern="0" baseline="-25000" smtClean="0">
                          <a:latin typeface="Cambria Math" panose="02040503050406030204" pitchFamily="18" charset="0"/>
                        </a:rPr>
                        <m:t>𝑣</m:t>
                      </m:r>
                      <m:r>
                        <a:rPr lang="en-US" sz="4000" b="0" i="1" kern="0" baseline="-25000" smtClean="0">
                          <a:latin typeface="Cambria Math" panose="02040503050406030204" pitchFamily="18" charset="0"/>
                        </a:rPr>
                        <m:t>à</m:t>
                      </m:r>
                      <m:r>
                        <a:rPr lang="en-US" sz="4000" b="0" i="1" kern="0" baseline="-25000" smtClean="0">
                          <a:latin typeface="Cambria Math" panose="02040503050406030204" pitchFamily="18" charset="0"/>
                        </a:rPr>
                        <m:t>𝑛𝑔</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𝑆𝑎𝑟𝑎h</m:t>
                          </m:r>
                          <m:r>
                            <a:rPr lang="en-US" sz="4000" b="0" i="1" kern="0" smtClean="0">
                              <a:latin typeface="Cambria Math" panose="02040503050406030204" pitchFamily="18" charset="0"/>
                            </a:rPr>
                            <m:t>, </m:t>
                          </m:r>
                          <m:r>
                            <a:rPr lang="en-US" sz="4000" b="0" i="1" kern="0" smtClean="0">
                              <a:latin typeface="Cambria Math" panose="02040503050406030204" pitchFamily="18" charset="0"/>
                            </a:rPr>
                            <m:t>𝐷𝑎𝑛𝑎</m:t>
                          </m:r>
                          <m:r>
                            <a:rPr lang="en-US" sz="4000" b="0" i="1" kern="0" smtClean="0">
                              <a:latin typeface="Cambria Math" panose="02040503050406030204" pitchFamily="18" charset="0"/>
                            </a:rPr>
                            <m:t>, </m:t>
                          </m:r>
                          <m:r>
                            <a:rPr lang="en-US" sz="4000" b="0" i="1" kern="0" smtClean="0">
                              <a:latin typeface="Cambria Math" panose="02040503050406030204" pitchFamily="18" charset="0"/>
                            </a:rPr>
                            <m:t>𝐴𝑚𝑖𝑒</m:t>
                          </m:r>
                          <m:r>
                            <a:rPr lang="en-US" sz="4000" b="0" i="1" kern="0" smtClean="0">
                              <a:latin typeface="Cambria Math" panose="02040503050406030204" pitchFamily="18" charset="0"/>
                            </a:rPr>
                            <m:t>, </m:t>
                          </m:r>
                          <m:r>
                            <a:rPr lang="en-US" sz="4000" b="0" i="1" kern="0" smtClean="0">
                              <a:latin typeface="Cambria Math" panose="02040503050406030204" pitchFamily="18" charset="0"/>
                            </a:rPr>
                            <m:t>𝐾𝑎𝑟𝑡𝑖𝑒</m:t>
                          </m:r>
                        </m:e>
                      </m:d>
                    </m:oMath>
                  </m:oMathPara>
                </a14:m>
                <a:endParaRPr lang="en-US" sz="4000" b="0" i="1" kern="0">
                  <a:latin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4000" i="1" kern="0">
                          <a:latin typeface="Cambria Math" panose="02040503050406030204" pitchFamily="18" charset="0"/>
                        </a:rPr>
                        <m:t>𝑃</m:t>
                      </m:r>
                      <m:r>
                        <a:rPr lang="en-US" sz="4000" b="0" i="1" kern="0" baseline="-25000" smtClean="0">
                          <a:latin typeface="Cambria Math" panose="02040503050406030204" pitchFamily="18" charset="0"/>
                        </a:rPr>
                        <m:t>đỏ</m:t>
                      </m:r>
                      <m:r>
                        <a:rPr lang="en-US" sz="4000" i="1" kern="0">
                          <a:latin typeface="Cambria Math" panose="02040503050406030204" pitchFamily="18" charset="0"/>
                        </a:rPr>
                        <m:t>=</m:t>
                      </m:r>
                      <m:d>
                        <m:dPr>
                          <m:begChr m:val="{"/>
                          <m:endChr m:val="}"/>
                          <m:ctrlPr>
                            <a:rPr lang="en-US" sz="4000" i="1" kern="0">
                              <a:latin typeface="Cambria Math" panose="02040503050406030204" pitchFamily="18" charset="0"/>
                            </a:rPr>
                          </m:ctrlPr>
                        </m:dPr>
                        <m:e>
                          <m:r>
                            <a:rPr lang="en-US" sz="4000" b="0" i="1" kern="0" smtClean="0">
                              <a:latin typeface="Cambria Math" panose="02040503050406030204" pitchFamily="18" charset="0"/>
                            </a:rPr>
                            <m:t>𝐸𝑚𝑖𝑙𝑖𝑒</m:t>
                          </m:r>
                        </m:e>
                      </m:d>
                    </m:oMath>
                  </m:oMathPara>
                </a14:m>
                <a:endParaRPr lang="en-US" sz="4000" kern="0"/>
              </a:p>
              <a:p>
                <a:pPr marL="12065" marR="5080" algn="just">
                  <a:lnSpc>
                    <a:spcPct val="130000"/>
                  </a:lnSpc>
                </a:pPr>
                <a14:m>
                  <m:oMathPara xmlns:m="http://schemas.openxmlformats.org/officeDocument/2006/math">
                    <m:oMathParaPr>
                      <m:jc m:val="left"/>
                    </m:oMathParaPr>
                    <m:oMath xmlns:m="http://schemas.openxmlformats.org/officeDocument/2006/math">
                      <m:r>
                        <a:rPr lang="en-US" sz="4000" b="0" i="1" kern="0" smtClean="0">
                          <a:latin typeface="Cambria Math" panose="02040503050406030204" pitchFamily="18" charset="0"/>
                        </a:rPr>
                        <m:t>𝑃</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𝐴𝑙𝑒𝑥</m:t>
                          </m:r>
                          <m:r>
                            <a:rPr lang="en-US" sz="4000" b="0" i="1" kern="0" smtClean="0">
                              <a:latin typeface="Cambria Math" panose="02040503050406030204" pitchFamily="18" charset="0"/>
                            </a:rPr>
                            <m:t>, </m:t>
                          </m:r>
                          <m:r>
                            <a:rPr lang="en-US" sz="4000" b="0" i="1" kern="0" smtClean="0">
                              <a:latin typeface="Cambria Math" panose="02040503050406030204" pitchFamily="18" charset="0"/>
                            </a:rPr>
                            <m:t>𝐽𝑜h𝑛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𝑃𝑒𝑡𝑒𝑟</m:t>
                          </m:r>
                        </m:e>
                      </m:d>
                    </m:oMath>
                  </m:oMathPara>
                </a14:m>
                <a:endParaRPr lang="en-US" sz="4000" kern="0"/>
              </a:p>
              <a:p>
                <a:pPr marL="12065" marR="5080" algn="just">
                  <a:lnSpc>
                    <a:spcPct val="130000"/>
                  </a:lnSpc>
                </a:pPr>
                <a:r>
                  <a:rPr lang="en-US" sz="4000" kern="0"/>
                  <a:t>Nhìn vào bảng ta thấy:</a:t>
                </a:r>
              </a:p>
              <a:p>
                <a:pPr marL="12065" marR="5080" algn="just">
                  <a:lnSpc>
                    <a:spcPct val="130000"/>
                  </a:lnSpc>
                </a:pPr>
                <a14:m>
                  <m:oMathPara xmlns:m="http://schemas.openxmlformats.org/officeDocument/2006/math">
                    <m:oMathParaPr>
                      <m:jc m:val="left"/>
                    </m:oMathParaPr>
                    <m:oMath xmlns:m="http://schemas.openxmlformats.org/officeDocument/2006/math">
                      <m:r>
                        <a:rPr lang="en-US" sz="4000" b="0" i="1" kern="0" smtClean="0">
                          <a:latin typeface="Cambria Math" panose="02040503050406030204" pitchFamily="18" charset="0"/>
                        </a:rPr>
                        <m:t>𝑃</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𝑡𝑜</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ườ</m:t>
                          </m:r>
                          <m:r>
                            <a:rPr lang="en-US" sz="4000" b="0" i="1" kern="0" smtClean="0">
                              <a:latin typeface="Cambria Math" panose="02040503050406030204" pitchFamily="18" charset="0"/>
                            </a:rPr>
                            <m:t>𝑖</m:t>
                          </m:r>
                          <m:r>
                            <a:rPr lang="en-US" sz="4000" b="0" i="1" kern="0" smtClean="0">
                              <a:latin typeface="Cambria Math" panose="02040503050406030204" pitchFamily="18" charset="0"/>
                            </a:rPr>
                            <m:t> </m:t>
                          </m:r>
                          <m:r>
                            <a:rPr lang="en-US" sz="4000" b="0" i="1" kern="0" smtClean="0">
                              <a:latin typeface="Cambria Math" panose="02040503050406030204" pitchFamily="18" charset="0"/>
                            </a:rPr>
                            <m:t>𝑘h</m:t>
                          </m:r>
                          <m:r>
                            <a:rPr lang="en-US" sz="4000" b="0" i="1" kern="0" smtClean="0">
                              <a:latin typeface="Cambria Math" panose="02040503050406030204" pitchFamily="18" charset="0"/>
                            </a:rPr>
                            <m:t>ô</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𝑏</m:t>
                          </m:r>
                          <m:r>
                            <a:rPr lang="en-US" sz="4000" b="0" i="1" kern="0" smtClean="0">
                              <a:latin typeface="Cambria Math" panose="02040503050406030204" pitchFamily="18" charset="0"/>
                            </a:rPr>
                            <m:t>ị </m:t>
                          </m:r>
                          <m:r>
                            <a:rPr lang="en-US" sz="4000" b="0" i="1" kern="0" smtClean="0">
                              <a:latin typeface="Cambria Math" panose="02040503050406030204" pitchFamily="18" charset="0"/>
                            </a:rPr>
                            <m:t>𝑐h</m:t>
                          </m:r>
                          <m:r>
                            <a:rPr lang="en-US" sz="4000" b="0" i="1" kern="0" smtClean="0">
                              <a:latin typeface="Cambria Math" panose="02040503050406030204" pitchFamily="18" charset="0"/>
                            </a:rPr>
                            <m:t>á</m:t>
                          </m:r>
                          <m:r>
                            <a:rPr lang="en-US" sz="4000" b="0" i="1" kern="0" smtClean="0">
                              <a:latin typeface="Cambria Math" panose="02040503050406030204" pitchFamily="18" charset="0"/>
                            </a:rPr>
                            <m:t>𝑦</m:t>
                          </m:r>
                          <m:r>
                            <a:rPr lang="en-US" sz="4000" b="0" i="1" kern="0" smtClean="0">
                              <a:latin typeface="Cambria Math" panose="02040503050406030204" pitchFamily="18" charset="0"/>
                            </a:rPr>
                            <m:t> </m:t>
                          </m:r>
                          <m:r>
                            <a:rPr lang="en-US" sz="4000" b="0" i="1" kern="0" smtClean="0">
                              <a:latin typeface="Cambria Math" panose="02040503050406030204" pitchFamily="18" charset="0"/>
                            </a:rPr>
                            <m:t>𝑛</m:t>
                          </m:r>
                          <m:r>
                            <a:rPr lang="en-US" sz="4000" b="0" i="1" kern="0" smtClean="0">
                              <a:latin typeface="Cambria Math" panose="02040503050406030204" pitchFamily="18" charset="0"/>
                            </a:rPr>
                            <m:t>ắ</m:t>
                          </m:r>
                          <m:r>
                            <a:rPr lang="en-US" sz="4000" b="0" i="1" kern="0" smtClean="0">
                              <a:latin typeface="Cambria Math" panose="02040503050406030204" pitchFamily="18" charset="0"/>
                            </a:rPr>
                            <m:t>𝑛𝑔</m:t>
                          </m:r>
                        </m:e>
                      </m:d>
                    </m:oMath>
                  </m:oMathPara>
                </a14:m>
                <a:endParaRPr lang="en-US" sz="4000" kern="0"/>
              </a:p>
              <a:p>
                <a:pPr marL="12065" marR="5080" algn="just">
                  <a:lnSpc>
                    <a:spcPct val="130000"/>
                  </a:lnSpc>
                </a:pPr>
                <a14:m>
                  <m:oMathPara xmlns:m="http://schemas.openxmlformats.org/officeDocument/2006/math">
                    <m:oMathParaPr>
                      <m:jc m:val="left"/>
                    </m:oMathParaPr>
                    <m:oMath xmlns:m="http://schemas.openxmlformats.org/officeDocument/2006/math">
                      <m:r>
                        <a:rPr lang="en-US" sz="4000" i="1" kern="0" smtClean="0">
                          <a:latin typeface="Cambria Math" panose="02040503050406030204" pitchFamily="18" charset="0"/>
                        </a:rPr>
                        <m:t>𝑃</m:t>
                      </m:r>
                      <m:r>
                        <a:rPr lang="en-US" sz="4000" b="0" i="1" kern="0" baseline="-25000" smtClean="0">
                          <a:latin typeface="Cambria Math" panose="02040503050406030204" pitchFamily="18" charset="0"/>
                        </a:rPr>
                        <m:t>đỏ</m:t>
                      </m:r>
                      <m:r>
                        <a:rPr lang="en-US" sz="4000" i="1" kern="0">
                          <a:latin typeface="Cambria Math" panose="02040503050406030204" pitchFamily="18" charset="0"/>
                        </a:rPr>
                        <m:t>=</m:t>
                      </m:r>
                      <m:d>
                        <m:dPr>
                          <m:begChr m:val="{"/>
                          <m:endChr m:val="}"/>
                          <m:ctrlPr>
                            <a:rPr lang="en-US" sz="4000" i="1" kern="0">
                              <a:latin typeface="Cambria Math" panose="02040503050406030204" pitchFamily="18" charset="0"/>
                            </a:rPr>
                          </m:ctrlPr>
                        </m:dPr>
                        <m:e>
                          <m:r>
                            <a:rPr lang="en-US" sz="4000" b="0" i="1" kern="0" smtClean="0">
                              <a:latin typeface="Cambria Math" panose="02040503050406030204" pitchFamily="18" charset="0"/>
                            </a:rPr>
                            <m:t>𝑡𝑜</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ườ</m:t>
                          </m:r>
                          <m:r>
                            <a:rPr lang="en-US" sz="4000" b="0" i="1" kern="0" smtClean="0">
                              <a:latin typeface="Cambria Math" panose="02040503050406030204" pitchFamily="18" charset="0"/>
                            </a:rPr>
                            <m:t>𝑖</m:t>
                          </m:r>
                          <m:r>
                            <a:rPr lang="en-US" sz="4000" b="0" i="1" kern="0" smtClean="0">
                              <a:latin typeface="Cambria Math" panose="02040503050406030204" pitchFamily="18" charset="0"/>
                            </a:rPr>
                            <m:t> </m:t>
                          </m:r>
                          <m:r>
                            <a:rPr lang="en-US" sz="4000" b="0" i="1" kern="0" smtClean="0">
                              <a:latin typeface="Cambria Math" panose="02040503050406030204" pitchFamily="18" charset="0"/>
                            </a:rPr>
                            <m:t>𝑏</m:t>
                          </m:r>
                          <m:r>
                            <a:rPr lang="en-US" sz="4000" b="0" i="1" kern="0" smtClean="0">
                              <a:latin typeface="Cambria Math" panose="02040503050406030204" pitchFamily="18" charset="0"/>
                            </a:rPr>
                            <m:t>ị </m:t>
                          </m:r>
                          <m:r>
                            <a:rPr lang="en-US" sz="4000" b="0" i="1" kern="0" smtClean="0">
                              <a:latin typeface="Cambria Math" panose="02040503050406030204" pitchFamily="18" charset="0"/>
                            </a:rPr>
                            <m:t>𝑐h</m:t>
                          </m:r>
                          <m:r>
                            <a:rPr lang="en-US" sz="4000" b="0" i="1" kern="0" smtClean="0">
                              <a:latin typeface="Cambria Math" panose="02040503050406030204" pitchFamily="18" charset="0"/>
                            </a:rPr>
                            <m:t>á</m:t>
                          </m:r>
                          <m:r>
                            <a:rPr lang="en-US" sz="4000" b="0" i="1" kern="0" smtClean="0">
                              <a:latin typeface="Cambria Math" panose="02040503050406030204" pitchFamily="18" charset="0"/>
                            </a:rPr>
                            <m:t>𝑦</m:t>
                          </m:r>
                          <m:r>
                            <a:rPr lang="en-US" sz="4000" b="0" i="1" kern="0" smtClean="0">
                              <a:latin typeface="Cambria Math" panose="02040503050406030204" pitchFamily="18" charset="0"/>
                            </a:rPr>
                            <m:t> </m:t>
                          </m:r>
                          <m:r>
                            <a:rPr lang="en-US" sz="4000" b="0" i="1" kern="0" smtClean="0">
                              <a:latin typeface="Cambria Math" panose="02040503050406030204" pitchFamily="18" charset="0"/>
                            </a:rPr>
                            <m:t>𝑛</m:t>
                          </m:r>
                          <m:r>
                            <a:rPr lang="en-US" sz="4000" b="0" i="1" kern="0" smtClean="0">
                              <a:latin typeface="Cambria Math" panose="02040503050406030204" pitchFamily="18" charset="0"/>
                            </a:rPr>
                            <m:t>ắ</m:t>
                          </m:r>
                          <m:r>
                            <a:rPr lang="en-US" sz="4000" b="0" i="1" kern="0" smtClean="0">
                              <a:latin typeface="Cambria Math" panose="02040503050406030204" pitchFamily="18" charset="0"/>
                            </a:rPr>
                            <m:t>𝑛𝑔</m:t>
                          </m:r>
                        </m:e>
                      </m:d>
                    </m:oMath>
                  </m:oMathPara>
                </a14:m>
                <a:endParaRPr lang="en-US" sz="4000" kern="0"/>
              </a:p>
              <a:p>
                <a:pPr marL="12065" marR="5080" algn="just">
                  <a:lnSpc>
                    <a:spcPct val="130000"/>
                  </a:lnSpc>
                </a:pPr>
                <a:r>
                  <a:rPr lang="en-US" sz="4000" kern="0"/>
                  <a:t>tức là P</a:t>
                </a:r>
                <a:r>
                  <a:rPr lang="en-US" sz="4000" kern="0" baseline="-25000"/>
                  <a:t>i</a:t>
                </a:r>
                <a:r>
                  <a:rPr lang="en-US" sz="4000" kern="0"/>
                  <a:t> có cùng chung thuộc tính mục tiêu. Còn lại P</a:t>
                </a:r>
                <a:r>
                  <a:rPr lang="en-US" sz="4000" kern="0" baseline="-25000"/>
                  <a:t>vàng</a:t>
                </a:r>
                <a:r>
                  <a:rPr lang="en-US" sz="4000" kern="0"/>
                  <a:t> có 2 trường hợp bị nám và không bị nám nên cần phải phân hoạch.</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943906"/>
              </a:xfrm>
              <a:prstGeom prst="rect">
                <a:avLst/>
              </a:prstGeom>
              <a:blipFill>
                <a:blip r:embed="rId3"/>
                <a:stretch>
                  <a:fillRect l="-1766" t="-307" r="-1766" b="-2993"/>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086983291"/>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6" name="Picture 5">
            <a:extLst>
              <a:ext uri="{FF2B5EF4-FFF2-40B4-BE49-F238E27FC236}">
                <a16:creationId xmlns:a16="http://schemas.microsoft.com/office/drawing/2014/main" id="{D4A2AC8E-58B9-906E-B29D-44DA972D2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5956" y="6830359"/>
            <a:ext cx="5428336" cy="1979746"/>
          </a:xfrm>
          <a:prstGeom prst="rect">
            <a:avLst/>
          </a:prstGeom>
        </p:spPr>
      </p:pic>
    </p:spTree>
    <p:extLst>
      <p:ext uri="{BB962C8B-B14F-4D97-AF65-F5344CB8AC3E}">
        <p14:creationId xmlns:p14="http://schemas.microsoft.com/office/powerpoint/2010/main" val="7902961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282962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Tính lại giá trị khoảng cách các means:</a:t>
            </a:r>
            <a:endParaRPr lang="en-US" sz="3600" kern="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cluster1: (2,10), (4,9), (5,8)</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cluster2: (8,4), (7,5), (6,4)</a:t>
            </a:r>
          </a:p>
          <a:p>
            <a:pPr marL="926465" marR="5080" lvl="2" algn="just">
              <a:lnSpc>
                <a:spcPct val="130000"/>
              </a:lnSpc>
            </a:pPr>
            <a:r>
              <a:rPr lang="en-US" sz="3600" kern="0">
                <a:sym typeface="Symbol" panose="05050102010706020507" pitchFamily="18" charset="2"/>
              </a:rPr>
              <a:t>cluster3: (2,5), (1,2)</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7" name="Picture 6">
            <a:extLst>
              <a:ext uri="{FF2B5EF4-FFF2-40B4-BE49-F238E27FC236}">
                <a16:creationId xmlns:a16="http://schemas.microsoft.com/office/drawing/2014/main" id="{4EBD6246-746A-0E33-0680-8E83300CFD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9928" y="2760934"/>
            <a:ext cx="8133027" cy="4257132"/>
          </a:xfrm>
          <a:prstGeom prst="rect">
            <a:avLst/>
          </a:prstGeom>
        </p:spPr>
      </p:pic>
    </p:spTree>
    <p:extLst>
      <p:ext uri="{BB962C8B-B14F-4D97-AF65-F5344CB8AC3E}">
        <p14:creationId xmlns:p14="http://schemas.microsoft.com/office/powerpoint/2010/main" val="35842890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7754600" cy="31425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Cập nhật lại giá trị của các giá trị trung tâm của cluster.</a:t>
            </a:r>
          </a:p>
          <a:p>
            <a:pPr marL="583565" marR="5080" indent="-571500" algn="just">
              <a:lnSpc>
                <a:spcPct val="130000"/>
              </a:lnSpc>
              <a:buFont typeface="Wingdings" panose="05000000000000000000" pitchFamily="2" charset="2"/>
              <a:buChar char="§"/>
            </a:pPr>
            <a:r>
              <a:rPr lang="en-US" sz="4000" kern="0"/>
              <a:t>cluster1: dist.mean1 = [(2+4+5)/3,(10+9+8)/3] = (3.67,9)</a:t>
            </a:r>
          </a:p>
          <a:p>
            <a:pPr marL="583565" marR="5080" indent="-571500" algn="just">
              <a:lnSpc>
                <a:spcPct val="130000"/>
              </a:lnSpc>
              <a:buFont typeface="Wingdings" panose="05000000000000000000" pitchFamily="2" charset="2"/>
              <a:buChar char="§"/>
            </a:pPr>
            <a:r>
              <a:rPr lang="en-US" sz="4000" kern="0"/>
              <a:t>cluster2: dist. means2 =[(8+7+6)/4,(4+5+4)/4] = (7,4.3)</a:t>
            </a:r>
          </a:p>
          <a:p>
            <a:pPr marL="583565" marR="5080" indent="-571500" algn="just">
              <a:lnSpc>
                <a:spcPct val="130000"/>
              </a:lnSpc>
              <a:buFont typeface="Wingdings" panose="05000000000000000000" pitchFamily="2" charset="2"/>
              <a:buChar char="§"/>
            </a:pPr>
            <a:r>
              <a:rPr lang="en-US" sz="4000" kern="0"/>
              <a:t>cluster3: dist.mean3 = [(2+1)/2,(5+2)/2] = (1.5,3.5)</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19946734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49902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Tính lại giá trị khoảng cách các means:</a:t>
            </a:r>
            <a:endParaRPr lang="en-US" sz="3600" kern="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cluster1: (2,10), (4,9), (5,8)</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cluster2: (8,4), (7,5), (6,4)</a:t>
            </a:r>
          </a:p>
          <a:p>
            <a:pPr marL="926465" marR="5080" lvl="2" algn="just">
              <a:lnSpc>
                <a:spcPct val="130000"/>
              </a:lnSpc>
            </a:pPr>
            <a:r>
              <a:rPr lang="en-US" sz="3600" kern="0">
                <a:sym typeface="Symbol" panose="05050102010706020507" pitchFamily="18" charset="2"/>
              </a:rPr>
              <a:t>cluster3: (2,5), (1,2)</a:t>
            </a:r>
          </a:p>
          <a:p>
            <a:pPr marL="926465" marR="5080" lvl="2" algn="just">
              <a:lnSpc>
                <a:spcPct val="130000"/>
              </a:lnSpc>
            </a:pPr>
            <a:endParaRPr lang="en-US" sz="3600" kern="0">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600" kern="0">
                <a:sym typeface="Symbol" panose="05050102010706020507" pitchFamily="18" charset="2"/>
              </a:rPr>
              <a:t>Nhận xét: số cụm không đổi so với lần</a:t>
            </a:r>
          </a:p>
          <a:p>
            <a:pPr marL="12065" marR="5080" algn="just">
              <a:lnSpc>
                <a:spcPct val="130000"/>
              </a:lnSpc>
            </a:pPr>
            <a:r>
              <a:rPr lang="en-US" sz="3600" kern="0">
                <a:sym typeface="Symbol" panose="05050102010706020507" pitchFamily="18" charset="2"/>
              </a:rPr>
              <a:t>	 lặp trước. TẠM DỪNG tính toán means</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7" name="Picture 6">
            <a:extLst>
              <a:ext uri="{FF2B5EF4-FFF2-40B4-BE49-F238E27FC236}">
                <a16:creationId xmlns:a16="http://schemas.microsoft.com/office/drawing/2014/main" id="{4EBD6246-746A-0E33-0680-8E83300CFD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9928" y="2760934"/>
            <a:ext cx="8133027" cy="4257131"/>
          </a:xfrm>
          <a:prstGeom prst="rect">
            <a:avLst/>
          </a:prstGeom>
        </p:spPr>
      </p:pic>
    </p:spTree>
    <p:extLst>
      <p:ext uri="{BB962C8B-B14F-4D97-AF65-F5344CB8AC3E}">
        <p14:creationId xmlns:p14="http://schemas.microsoft.com/office/powerpoint/2010/main" val="18618731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6" name="Picture 5">
            <a:extLst>
              <a:ext uri="{FF2B5EF4-FFF2-40B4-BE49-F238E27FC236}">
                <a16:creationId xmlns:a16="http://schemas.microsoft.com/office/drawing/2014/main" id="{445A28A4-BFB7-702A-1415-E921620CC6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3556" y="2222500"/>
            <a:ext cx="8600292" cy="3886200"/>
          </a:xfrm>
          <a:prstGeom prst="rect">
            <a:avLst/>
          </a:prstGeom>
        </p:spPr>
      </p:pic>
      <p:pic>
        <p:nvPicPr>
          <p:cNvPr id="8" name="Picture 7">
            <a:extLst>
              <a:ext uri="{FF2B5EF4-FFF2-40B4-BE49-F238E27FC236}">
                <a16:creationId xmlns:a16="http://schemas.microsoft.com/office/drawing/2014/main" id="{FCAAA712-82DA-FF42-30A5-8D9BAFB963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4077156" y="6371772"/>
            <a:ext cx="4095596" cy="3906819"/>
          </a:xfrm>
          <a:prstGeom prst="rect">
            <a:avLst/>
          </a:prstGeom>
        </p:spPr>
      </p:pic>
      <p:sp>
        <p:nvSpPr>
          <p:cNvPr id="9" name="Arrow: Right 8">
            <a:extLst>
              <a:ext uri="{FF2B5EF4-FFF2-40B4-BE49-F238E27FC236}">
                <a16:creationId xmlns:a16="http://schemas.microsoft.com/office/drawing/2014/main" id="{B91D175D-D4AA-67A5-04B5-C251E1C572A8}"/>
              </a:ext>
            </a:extLst>
          </p:cNvPr>
          <p:cNvSpPr/>
          <p:nvPr/>
        </p:nvSpPr>
        <p:spPr>
          <a:xfrm>
            <a:off x="4475956" y="3746500"/>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0315B461-81C9-8E43-E6CF-D981C51AA6E0}"/>
              </a:ext>
            </a:extLst>
          </p:cNvPr>
          <p:cNvSpPr/>
          <p:nvPr/>
        </p:nvSpPr>
        <p:spPr>
          <a:xfrm rot="5400000">
            <a:off x="16043028" y="6211537"/>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B07C8DA2-3D39-D91C-38F0-7A5D4DA95E3E}"/>
              </a:ext>
            </a:extLst>
          </p:cNvPr>
          <p:cNvSpPr/>
          <p:nvPr/>
        </p:nvSpPr>
        <p:spPr>
          <a:xfrm>
            <a:off x="8960942" y="3746500"/>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EA14EF-DA8C-5AD8-27B6-31021507AC9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514186" y="2235201"/>
            <a:ext cx="4162766" cy="3873499"/>
          </a:xfrm>
          <a:prstGeom prst="rect">
            <a:avLst/>
          </a:prstGeom>
        </p:spPr>
      </p:pic>
      <p:pic>
        <p:nvPicPr>
          <p:cNvPr id="7" name="Picture 6">
            <a:extLst>
              <a:ext uri="{FF2B5EF4-FFF2-40B4-BE49-F238E27FC236}">
                <a16:creationId xmlns:a16="http://schemas.microsoft.com/office/drawing/2014/main" id="{01D8AB7E-E69A-0897-19B2-2BCF53C4ED1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524359" y="6371772"/>
            <a:ext cx="4095596" cy="3906819"/>
          </a:xfrm>
          <a:prstGeom prst="rect">
            <a:avLst/>
          </a:prstGeom>
        </p:spPr>
      </p:pic>
      <p:pic>
        <p:nvPicPr>
          <p:cNvPr id="12" name="Picture 11">
            <a:extLst>
              <a:ext uri="{FF2B5EF4-FFF2-40B4-BE49-F238E27FC236}">
                <a16:creationId xmlns:a16="http://schemas.microsoft.com/office/drawing/2014/main" id="{CB6D08BD-0F6C-1AFD-5D4C-3570E51D43F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4175489" y="2235201"/>
            <a:ext cx="4192278" cy="3873499"/>
          </a:xfrm>
          <a:prstGeom prst="rect">
            <a:avLst/>
          </a:prstGeom>
        </p:spPr>
      </p:pic>
      <p:sp>
        <p:nvSpPr>
          <p:cNvPr id="14" name="Arrow: Right 13">
            <a:extLst>
              <a:ext uri="{FF2B5EF4-FFF2-40B4-BE49-F238E27FC236}">
                <a16:creationId xmlns:a16="http://schemas.microsoft.com/office/drawing/2014/main" id="{B602371C-60B1-48D1-6972-563EEFA78BB4}"/>
              </a:ext>
            </a:extLst>
          </p:cNvPr>
          <p:cNvSpPr/>
          <p:nvPr/>
        </p:nvSpPr>
        <p:spPr>
          <a:xfrm>
            <a:off x="13544396" y="3778910"/>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33BEE3A-049E-648B-75A4-29F793757EE0}"/>
              </a:ext>
            </a:extLst>
          </p:cNvPr>
          <p:cNvSpPr/>
          <p:nvPr/>
        </p:nvSpPr>
        <p:spPr>
          <a:xfrm rot="10800000">
            <a:off x="13619956" y="8096582"/>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556D359-7891-0B5A-CEE2-24A5B2B784C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018252" y="6371772"/>
            <a:ext cx="4095596" cy="3906819"/>
          </a:xfrm>
          <a:prstGeom prst="rect">
            <a:avLst/>
          </a:prstGeom>
        </p:spPr>
      </p:pic>
      <p:sp>
        <p:nvSpPr>
          <p:cNvPr id="17" name="Arrow: Right 16">
            <a:extLst>
              <a:ext uri="{FF2B5EF4-FFF2-40B4-BE49-F238E27FC236}">
                <a16:creationId xmlns:a16="http://schemas.microsoft.com/office/drawing/2014/main" id="{B10C3408-2F74-62D1-DD2F-DC61570C23CD}"/>
              </a:ext>
            </a:extLst>
          </p:cNvPr>
          <p:cNvSpPr/>
          <p:nvPr/>
        </p:nvSpPr>
        <p:spPr>
          <a:xfrm rot="10800000">
            <a:off x="9113849" y="8096582"/>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8359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138909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Phân cụm cho 6 điểm có tọa độ như sau thành 2 cụm: </a:t>
                </a:r>
                <a14:m>
                  <m:oMath xmlns:m="http://schemas.openxmlformats.org/officeDocument/2006/math">
                    <m:sSub>
                      <m:sSubPr>
                        <m:ctrlPr>
                          <a:rPr lang="en-US" sz="3600" i="1" kern="0" smtClean="0">
                            <a:latin typeface="Cambria Math" panose="02040503050406030204" pitchFamily="18" charset="0"/>
                          </a:rPr>
                        </m:ctrlPr>
                      </m:sSubPr>
                      <m:e>
                        <m:r>
                          <a:rPr lang="en-US" sz="3600" b="0" i="1" kern="0" smtClean="0">
                            <a:latin typeface="Cambria Math" panose="02040503050406030204" pitchFamily="18" charset="0"/>
                          </a:rPr>
                          <m:t>𝐴</m:t>
                        </m:r>
                      </m:e>
                      <m:sub>
                        <m:r>
                          <a:rPr lang="en-US" sz="3600" b="0" i="1" kern="0" smtClean="0">
                            <a:latin typeface="Cambria Math" panose="02040503050406030204" pitchFamily="18" charset="0"/>
                          </a:rPr>
                          <m:t>1</m:t>
                        </m:r>
                      </m:sub>
                    </m:sSub>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1,1</m:t>
                        </m:r>
                      </m:e>
                    </m:d>
                    <m:r>
                      <a:rPr lang="en-US" sz="3600" b="0" i="1" kern="0" smtClean="0">
                        <a:latin typeface="Cambria Math" panose="02040503050406030204" pitchFamily="18" charset="0"/>
                      </a:rPr>
                      <m:t>, </m:t>
                    </m:r>
                    <m:sSub>
                      <m:sSubPr>
                        <m:ctrlPr>
                          <a:rPr lang="en-US" sz="3600" i="1" kern="0" smtClea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2</m:t>
                        </m:r>
                      </m:sub>
                    </m:sSub>
                    <m:d>
                      <m:dPr>
                        <m:ctrlPr>
                          <a:rPr lang="en-US" sz="3600" i="1" kern="0">
                            <a:latin typeface="Cambria Math" panose="02040503050406030204" pitchFamily="18" charset="0"/>
                          </a:rPr>
                        </m:ctrlPr>
                      </m:dPr>
                      <m:e>
                        <m:r>
                          <a:rPr lang="en-US" sz="3600" i="1" kern="0">
                            <a:latin typeface="Cambria Math" panose="02040503050406030204" pitchFamily="18" charset="0"/>
                          </a:rPr>
                          <m:t>2,</m:t>
                        </m:r>
                        <m:r>
                          <a:rPr lang="en-US" sz="3600" b="0" i="1" kern="0" smtClean="0">
                            <a:latin typeface="Cambria Math" panose="02040503050406030204" pitchFamily="18" charset="0"/>
                          </a:rPr>
                          <m:t>1</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3</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2</m:t>
                        </m:r>
                        <m:r>
                          <a:rPr lang="en-US" sz="3600" i="1" kern="0">
                            <a:latin typeface="Cambria Math" panose="02040503050406030204" pitchFamily="18" charset="0"/>
                          </a:rPr>
                          <m:t>,</m:t>
                        </m:r>
                        <m:r>
                          <a:rPr lang="en-US" sz="3600" b="0" i="1" kern="0" smtClean="0">
                            <a:latin typeface="Cambria Math" panose="02040503050406030204" pitchFamily="18" charset="0"/>
                          </a:rPr>
                          <m:t>3</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4</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3</m:t>
                        </m:r>
                        <m:r>
                          <a:rPr lang="en-US" sz="3600" i="1" kern="0">
                            <a:latin typeface="Cambria Math" panose="02040503050406030204" pitchFamily="18" charset="0"/>
                          </a:rPr>
                          <m:t>,</m:t>
                        </m:r>
                        <m:r>
                          <a:rPr lang="en-US" sz="3600" b="0" i="1" kern="0" smtClean="0">
                            <a:latin typeface="Cambria Math" panose="02040503050406030204" pitchFamily="18" charset="0"/>
                          </a:rPr>
                          <m:t>2</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5</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4</m:t>
                        </m:r>
                        <m:r>
                          <a:rPr lang="en-US" sz="3600" i="1" kern="0">
                            <a:latin typeface="Cambria Math" panose="02040503050406030204" pitchFamily="18" charset="0"/>
                          </a:rPr>
                          <m:t>,</m:t>
                        </m:r>
                        <m:r>
                          <a:rPr lang="en-US" sz="3600" b="0" i="1" kern="0" smtClean="0">
                            <a:latin typeface="Cambria Math" panose="02040503050406030204" pitchFamily="18" charset="0"/>
                          </a:rPr>
                          <m:t>3</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6</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5</m:t>
                        </m:r>
                        <m:r>
                          <a:rPr lang="en-US" sz="3600" i="1" kern="0">
                            <a:latin typeface="Cambria Math" panose="02040503050406030204" pitchFamily="18" charset="0"/>
                          </a:rPr>
                          <m:t>,</m:t>
                        </m:r>
                        <m:r>
                          <a:rPr lang="en-US" sz="3600" b="0" i="1" kern="0" smtClean="0">
                            <a:latin typeface="Cambria Math" panose="02040503050406030204" pitchFamily="18" charset="0"/>
                          </a:rPr>
                          <m:t>5</m:t>
                        </m:r>
                      </m:e>
                    </m:d>
                  </m:oMath>
                </a14:m>
                <a:endParaRPr lang="en-US" sz="3600" kern="0"/>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1389098"/>
              </a:xfrm>
              <a:prstGeom prst="rect">
                <a:avLst/>
              </a:prstGeom>
              <a:blipFill>
                <a:blip r:embed="rId3"/>
                <a:stretch>
                  <a:fillRect l="-1425" t="-2727" r="-1575" b="-5455"/>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20055041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BA82-DE6E-83EA-0441-32B847EDCAAA}"/>
              </a:ext>
            </a:extLst>
          </p:cNvPr>
          <p:cNvSpPr>
            <a:spLocks noGrp="1"/>
          </p:cNvSpPr>
          <p:nvPr>
            <p:ph type="title"/>
          </p:nvPr>
        </p:nvSpPr>
        <p:spPr>
          <a:xfrm>
            <a:off x="1306958" y="4584700"/>
            <a:ext cx="16396395" cy="1981199"/>
          </a:xfrm>
        </p:spPr>
        <p:txBody>
          <a:bodyPr>
            <a:normAutofit/>
          </a:bodyPr>
          <a:lstStyle/>
          <a:p>
            <a:pPr algn="ctr">
              <a:lnSpc>
                <a:spcPct val="150000"/>
              </a:lnSpc>
            </a:pPr>
            <a:r>
              <a:rPr lang="en-US" sz="5000"/>
              <a:t>HẾT CHƯƠNG 7</a:t>
            </a:r>
          </a:p>
        </p:txBody>
      </p:sp>
    </p:spTree>
    <p:extLst>
      <p:ext uri="{BB962C8B-B14F-4D97-AF65-F5344CB8AC3E}">
        <p14:creationId xmlns:p14="http://schemas.microsoft.com/office/powerpoint/2010/main" val="459092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Tiếp theo, từ tập P</a:t>
                </a:r>
                <a:r>
                  <a:rPr lang="en-US" sz="4000" kern="0" baseline="-25000"/>
                  <a:t>nâu</a:t>
                </a:r>
                <a:r>
                  <a:rPr lang="en-US" sz="4000" kern="0"/>
                  <a:t>, ta quan sát thuộc tính chiều cao và phân hoạch dựa theo thuộc tính này:</a:t>
                </a:r>
                <a:endParaRPr lang="en-US" sz="4000" kern="0" baseline="-2500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𝑡h</m:t>
                    </m:r>
                    <m:r>
                      <a:rPr lang="en-US" sz="4000" b="0" i="1" kern="0" smtClean="0">
                        <a:latin typeface="Cambria Math" panose="02040503050406030204" pitchFamily="18" charset="0"/>
                      </a:rPr>
                      <m:t>ấ</m:t>
                    </m:r>
                    <m:r>
                      <a:rPr lang="en-US" sz="4000" b="0" i="1" kern="0" smtClean="0">
                        <a:latin typeface="Cambria Math" panose="02040503050406030204" pitchFamily="18" charset="0"/>
                      </a:rPr>
                      <m:t>𝑝</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𝐴𝑚𝑖𝑒</m:t>
                        </m:r>
                        <m:r>
                          <a:rPr lang="en-US" sz="4000" b="0" i="1" kern="0" smtClean="0">
                            <a:latin typeface="Cambria Math" panose="02040503050406030204" pitchFamily="18" charset="0"/>
                          </a:rPr>
                          <m:t>, </m:t>
                        </m:r>
                        <m:r>
                          <a:rPr lang="en-US" sz="4000" b="0" i="1" kern="0" smtClean="0">
                            <a:latin typeface="Cambria Math" panose="02040503050406030204" pitchFamily="18" charset="0"/>
                          </a:rPr>
                          <m:t>𝐾𝑎𝑟𝑡𝑖𝑒</m:t>
                        </m:r>
                      </m:e>
                    </m:d>
                  </m:oMath>
                </a14:m>
                <a:endParaRPr lang="en-US" sz="4000" b="0" kern="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𝑐𝑎𝑜</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𝐷𝑎𝑛𝑎</m:t>
                        </m:r>
                      </m:e>
                    </m:d>
                  </m:oMath>
                </a14:m>
                <a:endParaRPr lang="en-US" sz="4000" kern="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𝑇𝐵</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𝑆𝑎𝑟𝑎h</m:t>
                        </m:r>
                      </m:e>
                    </m:d>
                  </m:oMath>
                </a14:m>
                <a:endParaRPr lang="en-US" sz="4000" kern="0"/>
              </a:p>
              <a:p>
                <a:pPr marL="583565" marR="5080" indent="-571500" algn="just">
                  <a:lnSpc>
                    <a:spcPct val="130000"/>
                  </a:lnSpc>
                  <a:buFont typeface="Wingdings" panose="05000000000000000000" pitchFamily="2" charset="2"/>
                  <a:buChar char="§"/>
                </a:pPr>
                <a:r>
                  <a:rPr lang="en-US" sz="4000" kern="0"/>
                  <a:t>Quá trình này cứ tiếp tục cho đến khi</a:t>
                </a:r>
              </a:p>
              <a:p>
                <a:pPr marL="12065" marR="5080" algn="just">
                  <a:lnSpc>
                    <a:spcPct val="130000"/>
                  </a:lnSpc>
                </a:pPr>
                <a:r>
                  <a:rPr lang="en-US" sz="4000" kern="0"/>
                  <a:t>	 tất cả các nút lá của cây không còn</a:t>
                </a:r>
              </a:p>
              <a:p>
                <a:pPr marL="12065" marR="5080" algn="just">
                  <a:lnSpc>
                    <a:spcPct val="130000"/>
                  </a:lnSpc>
                </a:pPr>
                <a:r>
                  <a:rPr lang="en-US" sz="4000" kern="0"/>
                  <a:t>	 lẫn lộn giữa nám và không bị nám.</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343468"/>
              </a:xfrm>
              <a:prstGeom prst="rect">
                <a:avLst/>
              </a:prstGeom>
              <a:blipFill>
                <a:blip r:embed="rId3"/>
                <a:stretch>
                  <a:fillRect l="-1622" t="-384" r="-1766" b="-393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2095520650"/>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9" name="Picture 8">
            <a:extLst>
              <a:ext uri="{FF2B5EF4-FFF2-40B4-BE49-F238E27FC236}">
                <a16:creationId xmlns:a16="http://schemas.microsoft.com/office/drawing/2014/main" id="{FA643385-C35B-682D-3CAF-9576E0665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0156" y="6721144"/>
            <a:ext cx="6709667" cy="2213640"/>
          </a:xfrm>
          <a:prstGeom prst="rect">
            <a:avLst/>
          </a:prstGeom>
        </p:spPr>
      </p:pic>
    </p:spTree>
    <p:extLst>
      <p:ext uri="{BB962C8B-B14F-4D97-AF65-F5344CB8AC3E}">
        <p14:creationId xmlns:p14="http://schemas.microsoft.com/office/powerpoint/2010/main" val="1671948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Tiếp theo, từ tập P</a:t>
                </a:r>
                <a:r>
                  <a:rPr lang="en-US" sz="4000" kern="0" baseline="-25000"/>
                  <a:t>nâu, thấp</a:t>
                </a:r>
                <a:r>
                  <a:rPr lang="en-US" sz="4000" kern="0"/>
                  <a:t>, ta quan sát thuộc tính cân nặng và phân hoạch dựa theo thuộc tính này:</a:t>
                </a:r>
                <a:endParaRPr lang="en-US" sz="4000" kern="0" baseline="-2500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𝑡h</m:t>
                    </m:r>
                    <m:r>
                      <a:rPr lang="en-US" sz="4000" b="0" i="1" kern="0" smtClean="0">
                        <a:latin typeface="Cambria Math" panose="02040503050406030204" pitchFamily="18" charset="0"/>
                      </a:rPr>
                      <m:t>ấ</m:t>
                    </m:r>
                    <m:r>
                      <a:rPr lang="en-US" sz="4000" b="0" i="1" kern="0" smtClean="0">
                        <a:latin typeface="Cambria Math" panose="02040503050406030204" pitchFamily="18" charset="0"/>
                      </a:rPr>
                      <m:t>𝑝</m:t>
                    </m:r>
                    <m:r>
                      <a:rPr lang="en-US" sz="4000" b="0" i="1" kern="0" smtClean="0">
                        <a:latin typeface="Cambria Math" panose="02040503050406030204" pitchFamily="18" charset="0"/>
                      </a:rPr>
                      <m:t>, </m:t>
                    </m:r>
                    <m:r>
                      <a:rPr lang="en-US" sz="4000" b="0" i="1" kern="0" smtClean="0">
                        <a:latin typeface="Cambria Math" panose="02040503050406030204" pitchFamily="18" charset="0"/>
                      </a:rPr>
                      <m:t>𝑛h</m:t>
                    </m:r>
                    <m:r>
                      <a:rPr lang="en-US" sz="4000" b="0" i="1" kern="0" smtClean="0">
                        <a:latin typeface="Cambria Math" panose="02040503050406030204" pitchFamily="18" charset="0"/>
                      </a:rPr>
                      <m:t>ẹ=</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𝐴𝑚𝑖𝑒</m:t>
                        </m:r>
                      </m:e>
                    </m:d>
                  </m:oMath>
                </a14:m>
                <a:endParaRPr lang="en-US" sz="4000" b="0" kern="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𝑡h</m:t>
                    </m:r>
                    <m:r>
                      <a:rPr lang="en-US" sz="4000" b="0" i="1" kern="0" smtClean="0">
                        <a:latin typeface="Cambria Math" panose="02040503050406030204" pitchFamily="18" charset="0"/>
                      </a:rPr>
                      <m:t>ấ</m:t>
                    </m:r>
                    <m:r>
                      <a:rPr lang="en-US" sz="4000" b="0" i="1" kern="0" smtClean="0">
                        <a:latin typeface="Cambria Math" panose="02040503050406030204" pitchFamily="18" charset="0"/>
                      </a:rPr>
                      <m:t>𝑝</m:t>
                    </m:r>
                    <m:r>
                      <a:rPr lang="en-US" sz="4000" b="0" i="1" kern="0" smtClean="0">
                        <a:latin typeface="Cambria Math" panose="02040503050406030204" pitchFamily="18" charset="0"/>
                      </a:rPr>
                      <m:t>, </m:t>
                    </m:r>
                    <m:r>
                      <a:rPr lang="en-US" sz="4000" b="0" i="1" kern="0" smtClean="0">
                        <a:latin typeface="Cambria Math" panose="02040503050406030204" pitchFamily="18" charset="0"/>
                      </a:rPr>
                      <m:t>𝑡𝑟𝑢𝑛𝑔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𝑏</m:t>
                    </m:r>
                    <m:r>
                      <a:rPr lang="en-US" sz="4000" b="0" i="1" kern="0" smtClean="0">
                        <a:latin typeface="Cambria Math" panose="02040503050406030204" pitchFamily="18" charset="0"/>
                      </a:rPr>
                      <m:t>ì</m:t>
                    </m:r>
                    <m:r>
                      <a:rPr lang="en-US" sz="4000" b="0" i="1" kern="0" smtClean="0">
                        <a:latin typeface="Cambria Math" panose="02040503050406030204" pitchFamily="18" charset="0"/>
                      </a:rPr>
                      <m:t>𝑛h</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𝐾𝑎𝑟𝑡𝑖𝑒</m:t>
                        </m:r>
                      </m:e>
                    </m:d>
                  </m:oMath>
                </a14:m>
                <a:endParaRPr lang="en-US" sz="4000" kern="0"/>
              </a:p>
              <a:p>
                <a:pPr marL="583565" marR="5080" indent="-571500" algn="just">
                  <a:lnSpc>
                    <a:spcPct val="130000"/>
                  </a:lnSpc>
                  <a:buFont typeface="Wingdings" panose="05000000000000000000" pitchFamily="2" charset="2"/>
                  <a:buChar char="§"/>
                </a:pPr>
                <a:r>
                  <a:rPr lang="en-US" sz="4000" kern="0"/>
                  <a:t>Có thể thấy rằng, qua mỗi bước phân</a:t>
                </a:r>
              </a:p>
              <a:p>
                <a:pPr marL="12065" marR="5080" algn="just">
                  <a:lnSpc>
                    <a:spcPct val="130000"/>
                  </a:lnSpc>
                </a:pPr>
                <a:r>
                  <a:rPr lang="en-US" sz="4000" kern="0"/>
                  <a:t>	 hoạch thì cây phân hoạch ngày càng</a:t>
                </a:r>
              </a:p>
              <a:p>
                <a:pPr marL="12065" marR="5080" algn="just">
                  <a:lnSpc>
                    <a:spcPct val="130000"/>
                  </a:lnSpc>
                </a:pPr>
                <a:r>
                  <a:rPr lang="en-US" sz="4000" kern="0"/>
                  <a:t>	 phình ra, quá trình này gọi là đâm chồi</a:t>
                </a:r>
              </a:p>
              <a:p>
                <a:pPr marL="12065" marR="5080" algn="just">
                  <a:lnSpc>
                    <a:spcPct val="130000"/>
                  </a:lnSpc>
                </a:pPr>
                <a:r>
                  <a:rPr lang="en-US" sz="4000" kern="0"/>
                  <a:t>	 hay còn gọi là cây định danh.</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343468"/>
              </a:xfrm>
              <a:prstGeom prst="rect">
                <a:avLst/>
              </a:prstGeom>
              <a:blipFill>
                <a:blip r:embed="rId3"/>
                <a:stretch>
                  <a:fillRect l="-1622" t="-384" r="-1766" b="-393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843231773"/>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7" name="Picture 6">
            <a:extLst>
              <a:ext uri="{FF2B5EF4-FFF2-40B4-BE49-F238E27FC236}">
                <a16:creationId xmlns:a16="http://schemas.microsoft.com/office/drawing/2014/main" id="{314F710C-DB6D-922A-AA37-1D5D97C2519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71956" y="6799943"/>
            <a:ext cx="8045904" cy="3575958"/>
          </a:xfrm>
          <a:prstGeom prst="rect">
            <a:avLst/>
          </a:prstGeom>
        </p:spPr>
      </p:pic>
    </p:spTree>
    <p:extLst>
      <p:ext uri="{BB962C8B-B14F-4D97-AF65-F5344CB8AC3E}">
        <p14:creationId xmlns:p14="http://schemas.microsoft.com/office/powerpoint/2010/main" val="236656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Để chuyển từ tri thức học thành luật, đi đi từ nút gốc đến lá</a:t>
                </a:r>
              </a:p>
              <a:p>
                <a:pPr marL="12065" marR="5080" algn="just">
                  <a:lnSpc>
                    <a:spcPct val="130000"/>
                  </a:lnSpc>
                </a:pPr>
                <a:r>
                  <a:rPr lang="en-US" sz="4000" kern="0"/>
                  <a:t>	 lấy nút gốc làm GT, nút lá làm KL </a:t>
                </a:r>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𝑖𝑓</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𝑀</m:t>
                        </m:r>
                        <m:r>
                          <a:rPr lang="en-US" sz="4000" b="0" i="1" kern="0" smtClean="0">
                            <a:latin typeface="Cambria Math" panose="02040503050406030204" pitchFamily="18" charset="0"/>
                          </a:rPr>
                          <m:t>à</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𝑡</m:t>
                        </m:r>
                        <m:r>
                          <a:rPr lang="en-US" sz="4000" b="0" i="1" kern="0" smtClean="0">
                            <a:latin typeface="Cambria Math" panose="02040503050406030204" pitchFamily="18" charset="0"/>
                          </a:rPr>
                          <m:t>ó</m:t>
                        </m:r>
                        <m:r>
                          <a:rPr lang="en-US" sz="4000" b="0" i="1" kern="0" smtClean="0">
                            <a:latin typeface="Cambria Math" panose="02040503050406030204" pitchFamily="18" charset="0"/>
                          </a:rPr>
                          <m:t>𝑐</m:t>
                        </m:r>
                        <m:r>
                          <a:rPr lang="en-US" sz="4000" b="0" i="1" kern="0" smtClean="0">
                            <a:latin typeface="Cambria Math" panose="02040503050406030204" pitchFamily="18" charset="0"/>
                          </a:rPr>
                          <m:t>=</m:t>
                        </m:r>
                        <m:r>
                          <a:rPr lang="en-US" sz="4000" b="0" i="1" kern="0" smtClean="0">
                            <a:latin typeface="Cambria Math" panose="02040503050406030204" pitchFamily="18" charset="0"/>
                          </a:rPr>
                          <m:t>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e>
                    </m:d>
                    <m:r>
                      <a:rPr lang="en-US" sz="4000" b="0" i="1" kern="0" smtClean="0">
                        <a:latin typeface="Cambria Math" panose="02040503050406030204" pitchFamily="18" charset="0"/>
                      </a:rPr>
                      <m:t>𝑎𝑛𝑑</m:t>
                    </m:r>
                    <m:r>
                      <a:rPr lang="en-US" sz="4000" b="0" i="1" kern="0" smtClean="0">
                        <a:latin typeface="Cambria Math" panose="02040503050406030204" pitchFamily="18" charset="0"/>
                      </a:rPr>
                      <m:t> </m:t>
                    </m:r>
                  </m:oMath>
                </a14:m>
                <a:br>
                  <a:rPr lang="en-US" sz="4000" b="0" i="1" kern="0">
                    <a:latin typeface="Cambria Math" panose="02040503050406030204" pitchFamily="18" charset="0"/>
                  </a:rPr>
                </a:br>
                <a14:m>
                  <m:oMath xmlns:m="http://schemas.openxmlformats.org/officeDocument/2006/math">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𝑐h𝑖</m:t>
                        </m:r>
                        <m:r>
                          <a:rPr lang="en-US" sz="4000" b="0" i="1" kern="0" smtClean="0">
                            <a:latin typeface="Cambria Math" panose="02040503050406030204" pitchFamily="18" charset="0"/>
                          </a:rPr>
                          <m:t>ề</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𝑐𝑎𝑜</m:t>
                        </m:r>
                        <m:r>
                          <a:rPr lang="en-US" sz="4000" b="0" i="1" kern="0" smtClean="0">
                            <a:latin typeface="Cambria Math" panose="02040503050406030204" pitchFamily="18" charset="0"/>
                          </a:rPr>
                          <m:t>=</m:t>
                        </m:r>
                        <m:r>
                          <a:rPr lang="en-US" sz="4000" b="0" i="1" kern="0" smtClean="0">
                            <a:latin typeface="Cambria Math" panose="02040503050406030204" pitchFamily="18" charset="0"/>
                          </a:rPr>
                          <m:t>𝑡𝑟𝑢𝑛𝑔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𝑏</m:t>
                        </m:r>
                        <m:r>
                          <a:rPr lang="en-US" sz="4000" b="0" i="1" kern="0" smtClean="0">
                            <a:latin typeface="Cambria Math" panose="02040503050406030204" pitchFamily="18" charset="0"/>
                          </a:rPr>
                          <m:t>ì</m:t>
                        </m:r>
                        <m:r>
                          <a:rPr lang="en-US" sz="4000" b="0" i="1" kern="0" smtClean="0">
                            <a:latin typeface="Cambria Math" panose="02040503050406030204" pitchFamily="18" charset="0"/>
                          </a:rPr>
                          <m:t>𝑛h</m:t>
                        </m:r>
                      </m:e>
                    </m:d>
                    <m:r>
                      <a:rPr lang="en-US" sz="4000" b="0" i="1" kern="0" smtClean="0">
                        <a:latin typeface="Cambria Math" panose="02040503050406030204" pitchFamily="18" charset="0"/>
                      </a:rPr>
                      <m:t>𝑡h𝑒𝑛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𝑁</m:t>
                    </m:r>
                    <m:r>
                      <a:rPr lang="en-US" sz="4000" b="0" i="1" kern="0" smtClean="0">
                        <a:latin typeface="Cambria Math" panose="02040503050406030204" pitchFamily="18" charset="0"/>
                      </a:rPr>
                      <m:t>á</m:t>
                    </m:r>
                    <m:r>
                      <a:rPr lang="en-US" sz="4000" b="0" i="1" kern="0" smtClean="0">
                        <a:latin typeface="Cambria Math" panose="02040503050406030204" pitchFamily="18" charset="0"/>
                      </a:rPr>
                      <m:t>𝑚</m:t>
                    </m:r>
                    <m:r>
                      <a:rPr lang="en-US" sz="4000" b="0" i="1" kern="0" smtClean="0">
                        <a:latin typeface="Cambria Math" panose="02040503050406030204" pitchFamily="18" charset="0"/>
                      </a:rPr>
                      <m:t>"</m:t>
                    </m:r>
                  </m:oMath>
                </a14:m>
                <a:endParaRPr lang="en-US" sz="4000" kern="0"/>
              </a:p>
              <a:p>
                <a:pPr marL="583565" marR="5080" indent="-571500" algn="just">
                  <a:lnSpc>
                    <a:spcPct val="130000"/>
                  </a:lnSpc>
                  <a:buFont typeface="Wingdings" panose="05000000000000000000" pitchFamily="2" charset="2"/>
                  <a:buChar char="§"/>
                </a:pPr>
                <a:r>
                  <a:rPr lang="en-US" sz="4000" kern="0"/>
                  <a:t>Câu hỏi đặt ra: Nếu từ đầu ta không</a:t>
                </a:r>
              </a:p>
              <a:p>
                <a:pPr marL="12065" marR="5080" algn="just">
                  <a:lnSpc>
                    <a:spcPct val="130000"/>
                  </a:lnSpc>
                </a:pPr>
                <a:r>
                  <a:rPr lang="en-US" sz="4000" kern="0"/>
                  <a:t>	 chọn thuộc tính màu tóc để phân hoạch</a:t>
                </a:r>
              </a:p>
              <a:p>
                <a:pPr marL="12065" marR="5080" algn="just">
                  <a:lnSpc>
                    <a:spcPct val="130000"/>
                  </a:lnSpc>
                </a:pPr>
                <a:r>
                  <a:rPr lang="en-US" sz="4000" kern="0"/>
                  <a:t>	 mà chọn thuộc tính khác như chiều cao</a:t>
                </a:r>
              </a:p>
              <a:p>
                <a:pPr marL="12065" marR="5080" algn="just">
                  <a:lnSpc>
                    <a:spcPct val="130000"/>
                  </a:lnSpc>
                </a:pPr>
                <a:r>
                  <a:rPr lang="en-US" sz="4000" kern="0"/>
                  <a:t>	 thì cách nào sẽ tốt hơn?</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343468"/>
              </a:xfrm>
              <a:prstGeom prst="rect">
                <a:avLst/>
              </a:prstGeom>
              <a:blipFill>
                <a:blip r:embed="rId3"/>
                <a:stretch>
                  <a:fillRect l="-1622" t="-384" b="-393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121731211"/>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7" name="Picture 6">
            <a:extLst>
              <a:ext uri="{FF2B5EF4-FFF2-40B4-BE49-F238E27FC236}">
                <a16:creationId xmlns:a16="http://schemas.microsoft.com/office/drawing/2014/main" id="{314F710C-DB6D-922A-AA37-1D5D97C2519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71956" y="6799943"/>
            <a:ext cx="8045904" cy="3575958"/>
          </a:xfrm>
          <a:prstGeom prst="rect">
            <a:avLst/>
          </a:prstGeom>
        </p:spPr>
      </p:pic>
    </p:spTree>
    <p:extLst>
      <p:ext uri="{BB962C8B-B14F-4D97-AF65-F5344CB8AC3E}">
        <p14:creationId xmlns:p14="http://schemas.microsoft.com/office/powerpoint/2010/main" val="1405549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Ví dụ 2: Xây dựng cây định danh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584636532"/>
              </p:ext>
            </p:extLst>
          </p:nvPr>
        </p:nvGraphicFramePr>
        <p:xfrm>
          <a:off x="6380956" y="3672887"/>
          <a:ext cx="11245311" cy="6054522"/>
        </p:xfrm>
        <a:graphic>
          <a:graphicData uri="http://schemas.openxmlformats.org/drawingml/2006/table">
            <a:tbl>
              <a:tblPr firstRow="1" bandRow="1">
                <a:tableStyleId>{5C22544A-7EE6-4342-B048-85BDC9FD1C3A}</a:tableStyleId>
              </a:tblPr>
              <a:tblGrid>
                <a:gridCol w="1221105">
                  <a:extLst>
                    <a:ext uri="{9D8B030D-6E8A-4147-A177-3AD203B41FA5}">
                      <a16:colId xmlns:a16="http://schemas.microsoft.com/office/drawing/2014/main" val="365167445"/>
                    </a:ext>
                  </a:extLst>
                </a:gridCol>
                <a:gridCol w="2403196">
                  <a:extLst>
                    <a:ext uri="{9D8B030D-6E8A-4147-A177-3AD203B41FA5}">
                      <a16:colId xmlns:a16="http://schemas.microsoft.com/office/drawing/2014/main" val="2629635813"/>
                    </a:ext>
                  </a:extLst>
                </a:gridCol>
                <a:gridCol w="2635568">
                  <a:extLst>
                    <a:ext uri="{9D8B030D-6E8A-4147-A177-3AD203B41FA5}">
                      <a16:colId xmlns:a16="http://schemas.microsoft.com/office/drawing/2014/main" val="2354896819"/>
                    </a:ext>
                  </a:extLst>
                </a:gridCol>
                <a:gridCol w="2181824">
                  <a:extLst>
                    <a:ext uri="{9D8B030D-6E8A-4147-A177-3AD203B41FA5}">
                      <a16:colId xmlns:a16="http://schemas.microsoft.com/office/drawing/2014/main" val="3223017324"/>
                    </a:ext>
                  </a:extLst>
                </a:gridCol>
                <a:gridCol w="2803618">
                  <a:extLst>
                    <a:ext uri="{9D8B030D-6E8A-4147-A177-3AD203B41FA5}">
                      <a16:colId xmlns:a16="http://schemas.microsoft.com/office/drawing/2014/main" val="1651939309"/>
                    </a:ext>
                  </a:extLst>
                </a:gridCol>
              </a:tblGrid>
              <a:tr h="786981">
                <a:tc>
                  <a:txBody>
                    <a:bodyPr/>
                    <a:lstStyle/>
                    <a:p>
                      <a:r>
                        <a:rPr lang="en-US" sz="3600"/>
                        <a:t>STT</a:t>
                      </a:r>
                    </a:p>
                  </a:txBody>
                  <a:tcPr/>
                </a:tc>
                <a:tc>
                  <a:txBody>
                    <a:bodyPr/>
                    <a:lstStyle/>
                    <a:p>
                      <a:r>
                        <a:rPr lang="en-US" sz="3600"/>
                        <a:t>Trời</a:t>
                      </a:r>
                    </a:p>
                  </a:txBody>
                  <a:tcPr/>
                </a:tc>
                <a:tc>
                  <a:txBody>
                    <a:bodyPr/>
                    <a:lstStyle/>
                    <a:p>
                      <a:r>
                        <a:rPr lang="en-US" sz="3600"/>
                        <a:t>Áp suất</a:t>
                      </a:r>
                    </a:p>
                  </a:txBody>
                  <a:tcPr/>
                </a:tc>
                <a:tc>
                  <a:txBody>
                    <a:bodyPr/>
                    <a:lstStyle/>
                    <a:p>
                      <a:r>
                        <a:rPr lang="en-US" sz="3600"/>
                        <a:t>Gió</a:t>
                      </a:r>
                    </a:p>
                  </a:txBody>
                  <a:tcPr/>
                </a:tc>
                <a:tc>
                  <a:txBody>
                    <a:bodyPr/>
                    <a:lstStyle/>
                    <a:p>
                      <a:r>
                        <a:rPr lang="en-US" sz="3600"/>
                        <a:t>Kết quả</a:t>
                      </a:r>
                    </a:p>
                  </a:txBody>
                  <a:tcPr/>
                </a:tc>
                <a:extLst>
                  <a:ext uri="{0D108BD9-81ED-4DB2-BD59-A6C34878D82A}">
                    <a16:rowId xmlns:a16="http://schemas.microsoft.com/office/drawing/2014/main" val="2160092706"/>
                  </a:ext>
                </a:extLst>
              </a:tr>
              <a:tr h="613406">
                <a:tc>
                  <a:txBody>
                    <a:bodyPr/>
                    <a:lstStyle/>
                    <a:p>
                      <a:r>
                        <a:rPr lang="en-US" sz="3600"/>
                        <a:t>1</a:t>
                      </a:r>
                    </a:p>
                  </a:txBody>
                  <a:tcPr/>
                </a:tc>
                <a:tc>
                  <a:txBody>
                    <a:bodyPr/>
                    <a:lstStyle/>
                    <a:p>
                      <a:r>
                        <a:rPr lang="en-US" sz="3600"/>
                        <a:t>Trong</a:t>
                      </a:r>
                    </a:p>
                  </a:txBody>
                  <a:tcPr/>
                </a:tc>
                <a:tc>
                  <a:txBody>
                    <a:bodyPr/>
                    <a:lstStyle/>
                    <a:p>
                      <a:r>
                        <a:rPr lang="en-US" sz="3600"/>
                        <a:t>Cao</a:t>
                      </a:r>
                    </a:p>
                  </a:txBody>
                  <a:tcPr/>
                </a:tc>
                <a:tc>
                  <a:txBody>
                    <a:bodyPr/>
                    <a:lstStyle/>
                    <a:p>
                      <a:r>
                        <a:rPr lang="en-US" sz="3600"/>
                        <a:t>Bắc</a:t>
                      </a:r>
                    </a:p>
                  </a:txBody>
                  <a:tcPr/>
                </a:tc>
                <a:tc>
                  <a:txBody>
                    <a:bodyPr/>
                    <a:lstStyle/>
                    <a:p>
                      <a:r>
                        <a:rPr lang="en-US" sz="3600"/>
                        <a:t>Không mưa</a:t>
                      </a:r>
                    </a:p>
                  </a:txBody>
                  <a:tcPr/>
                </a:tc>
                <a:extLst>
                  <a:ext uri="{0D108BD9-81ED-4DB2-BD59-A6C34878D82A}">
                    <a16:rowId xmlns:a16="http://schemas.microsoft.com/office/drawing/2014/main" val="574054749"/>
                  </a:ext>
                </a:extLst>
              </a:tr>
              <a:tr h="613406">
                <a:tc>
                  <a:txBody>
                    <a:bodyPr/>
                    <a:lstStyle/>
                    <a:p>
                      <a:r>
                        <a:rPr lang="en-US" sz="3600"/>
                        <a:t>2</a:t>
                      </a:r>
                    </a:p>
                  </a:txBody>
                  <a:tcPr/>
                </a:tc>
                <a:tc>
                  <a:txBody>
                    <a:bodyPr/>
                    <a:lstStyle/>
                    <a:p>
                      <a:r>
                        <a:rPr lang="en-US" sz="3600"/>
                        <a:t>Mây</a:t>
                      </a:r>
                    </a:p>
                  </a:txBody>
                  <a:tcPr/>
                </a:tc>
                <a:tc>
                  <a:txBody>
                    <a:bodyPr/>
                    <a:lstStyle/>
                    <a:p>
                      <a:r>
                        <a:rPr lang="en-US" sz="3600"/>
                        <a:t>Cao</a:t>
                      </a:r>
                    </a:p>
                  </a:txBody>
                  <a:tcPr/>
                </a:tc>
                <a:tc>
                  <a:txBody>
                    <a:bodyPr/>
                    <a:lstStyle/>
                    <a:p>
                      <a:r>
                        <a:rPr lang="en-US" sz="3600"/>
                        <a:t>Nam</a:t>
                      </a:r>
                    </a:p>
                  </a:txBody>
                  <a:tcPr/>
                </a:tc>
                <a:tc>
                  <a:txBody>
                    <a:bodyPr/>
                    <a:lstStyle/>
                    <a:p>
                      <a:r>
                        <a:rPr lang="en-US" sz="3600"/>
                        <a:t>Mưa</a:t>
                      </a:r>
                    </a:p>
                  </a:txBody>
                  <a:tcPr/>
                </a:tc>
                <a:extLst>
                  <a:ext uri="{0D108BD9-81ED-4DB2-BD59-A6C34878D82A}">
                    <a16:rowId xmlns:a16="http://schemas.microsoft.com/office/drawing/2014/main" val="3073760113"/>
                  </a:ext>
                </a:extLst>
              </a:tr>
              <a:tr h="613406">
                <a:tc>
                  <a:txBody>
                    <a:bodyPr/>
                    <a:lstStyle/>
                    <a:p>
                      <a:r>
                        <a:rPr lang="en-US" sz="3600"/>
                        <a:t>3</a:t>
                      </a:r>
                    </a:p>
                  </a:txBody>
                  <a:tcPr/>
                </a:tc>
                <a:tc>
                  <a:txBody>
                    <a:bodyPr/>
                    <a:lstStyle/>
                    <a:p>
                      <a:r>
                        <a:rPr lang="en-US" sz="3600"/>
                        <a:t>Mây</a:t>
                      </a:r>
                    </a:p>
                  </a:txBody>
                  <a:tcPr/>
                </a:tc>
                <a:tc>
                  <a:txBody>
                    <a:bodyPr/>
                    <a:lstStyle/>
                    <a:p>
                      <a:r>
                        <a:rPr lang="en-US" sz="36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3911475653"/>
                  </a:ext>
                </a:extLst>
              </a:tr>
              <a:tr h="613406">
                <a:tc>
                  <a:txBody>
                    <a:bodyPr/>
                    <a:lstStyle/>
                    <a:p>
                      <a:r>
                        <a:rPr lang="en-US" sz="3600"/>
                        <a:t>4</a:t>
                      </a:r>
                    </a:p>
                  </a:txBody>
                  <a:tcPr/>
                </a:tc>
                <a:tc>
                  <a:txBody>
                    <a:bodyPr/>
                    <a:lstStyle/>
                    <a:p>
                      <a:r>
                        <a:rPr lang="en-US" sz="3600"/>
                        <a:t>Trong</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Không mưa</a:t>
                      </a:r>
                    </a:p>
                  </a:txBody>
                  <a:tcPr/>
                </a:tc>
                <a:extLst>
                  <a:ext uri="{0D108BD9-81ED-4DB2-BD59-A6C34878D82A}">
                    <a16:rowId xmlns:a16="http://schemas.microsoft.com/office/drawing/2014/main" val="1148718299"/>
                  </a:ext>
                </a:extLst>
              </a:tr>
              <a:tr h="613406">
                <a:tc>
                  <a:txBody>
                    <a:bodyPr/>
                    <a:lstStyle/>
                    <a:p>
                      <a:r>
                        <a:rPr lang="en-US" sz="3600"/>
                        <a:t>5</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534546303"/>
                  </a:ext>
                </a:extLst>
              </a:tr>
              <a:tr h="613406">
                <a:tc>
                  <a:txBody>
                    <a:bodyPr/>
                    <a:lstStyle/>
                    <a:p>
                      <a:r>
                        <a:rPr lang="en-US" sz="3600"/>
                        <a:t>6</a:t>
                      </a:r>
                    </a:p>
                  </a:txBody>
                  <a:tcPr/>
                </a:tc>
                <a:tc>
                  <a:txBody>
                    <a:bodyPr/>
                    <a:lstStyle/>
                    <a:p>
                      <a:r>
                        <a:rPr lang="en-US" sz="3600"/>
                        <a:t>Mây</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65291067"/>
                  </a:ext>
                </a:extLst>
              </a:tr>
              <a:tr h="613406">
                <a:tc>
                  <a:txBody>
                    <a:bodyPr/>
                    <a:lstStyle/>
                    <a:p>
                      <a:r>
                        <a:rPr lang="en-US" sz="3600"/>
                        <a:t>7</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3219602654"/>
                  </a:ext>
                </a:extLst>
              </a:tr>
              <a:tr h="786981">
                <a:tc>
                  <a:txBody>
                    <a:bodyPr/>
                    <a:lstStyle/>
                    <a:p>
                      <a:r>
                        <a:rPr lang="en-US" sz="3600"/>
                        <a:t>8</a:t>
                      </a:r>
                    </a:p>
                  </a:txBody>
                  <a:tcPr/>
                </a:tc>
                <a:tc>
                  <a:txBody>
                    <a:bodyPr/>
                    <a:lstStyle/>
                    <a:p>
                      <a:r>
                        <a:rPr lang="en-US" sz="3600"/>
                        <a:t>Trong</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03282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Ví dụ 2: Xây dựng cây định danh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054577708"/>
              </p:ext>
            </p:extLst>
          </p:nvPr>
        </p:nvGraphicFramePr>
        <p:xfrm>
          <a:off x="11425150" y="3903111"/>
          <a:ext cx="6334196" cy="4264612"/>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t>1</a:t>
                      </a:r>
                    </a:p>
                  </a:txBody>
                  <a:tcPr/>
                </a:tc>
                <a:tc>
                  <a:txBody>
                    <a:bodyPr/>
                    <a:lstStyle/>
                    <a:p>
                      <a:r>
                        <a:rPr lang="en-US" sz="2000"/>
                        <a:t>Trong</a:t>
                      </a:r>
                    </a:p>
                  </a:txBody>
                  <a:tcPr/>
                </a:tc>
                <a:tc>
                  <a:txBody>
                    <a:bodyPr/>
                    <a:lstStyle/>
                    <a:p>
                      <a:r>
                        <a:rPr lang="en-US" sz="2000"/>
                        <a:t>Cao</a:t>
                      </a:r>
                    </a:p>
                  </a:txBody>
                  <a:tcPr/>
                </a:tc>
                <a:tc>
                  <a:txBody>
                    <a:bodyPr/>
                    <a:lstStyle/>
                    <a:p>
                      <a:r>
                        <a:rPr lang="en-US" sz="2000"/>
                        <a:t>Bắc</a:t>
                      </a:r>
                    </a:p>
                  </a:txBody>
                  <a:tcPr/>
                </a:tc>
                <a:tc>
                  <a:txBody>
                    <a:bodyPr/>
                    <a:lstStyle/>
                    <a:p>
                      <a:r>
                        <a:rPr lang="en-US" sz="2000"/>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4</a:t>
                      </a:r>
                    </a:p>
                  </a:txBody>
                  <a:tcPr/>
                </a:tc>
                <a:tc>
                  <a:txBody>
                    <a:bodyPr/>
                    <a:lstStyle/>
                    <a:p>
                      <a:r>
                        <a:rPr lang="en-US" sz="2000"/>
                        <a:t>Trong</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Không mưa</a:t>
                      </a:r>
                    </a:p>
                  </a:txBody>
                  <a:tcPr/>
                </a:tc>
                <a:extLst>
                  <a:ext uri="{0D108BD9-81ED-4DB2-BD59-A6C34878D82A}">
                    <a16:rowId xmlns:a16="http://schemas.microsoft.com/office/drawing/2014/main" val="1148718299"/>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554324">
                <a:tc>
                  <a:txBody>
                    <a:bodyPr/>
                    <a:lstStyle/>
                    <a:p>
                      <a:pPr algn="ctr"/>
                      <a:r>
                        <a:rPr lang="en-US" sz="2000"/>
                        <a:t>8</a:t>
                      </a:r>
                    </a:p>
                  </a:txBody>
                  <a:tcPr/>
                </a:tc>
                <a:tc>
                  <a:txBody>
                    <a:bodyPr/>
                    <a:lstStyle/>
                    <a:p>
                      <a:r>
                        <a:rPr lang="en-US" sz="2000"/>
                        <a:t>Trong</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960715112"/>
                  </a:ext>
                </a:extLst>
              </a:tr>
            </a:tbl>
          </a:graphicData>
        </a:graphic>
      </p:graphicFrame>
      <p:pic>
        <p:nvPicPr>
          <p:cNvPr id="7" name="Picture 6">
            <a:extLst>
              <a:ext uri="{FF2B5EF4-FFF2-40B4-BE49-F238E27FC236}">
                <a16:creationId xmlns:a16="http://schemas.microsoft.com/office/drawing/2014/main" id="{6B374FCD-D952-86CA-E419-695899697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956" y="4298715"/>
            <a:ext cx="10028312" cy="4457028"/>
          </a:xfrm>
          <a:prstGeom prst="rect">
            <a:avLst/>
          </a:prstGeom>
        </p:spPr>
      </p:pic>
    </p:spTree>
    <p:extLst>
      <p:ext uri="{BB962C8B-B14F-4D97-AF65-F5344CB8AC3E}">
        <p14:creationId xmlns:p14="http://schemas.microsoft.com/office/powerpoint/2010/main" val="1422075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817448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Giải thuật Quinland quyết định thuộc tính phân hoạch bằng cách xây dựng các vector đặc trưng cho mỗi giá trị của từng thuộc tính dẫn xuất và mục tiêu.</a:t>
                </a:r>
              </a:p>
              <a:p>
                <a:pPr marL="583565" marR="5080" indent="-571500" algn="just">
                  <a:lnSpc>
                    <a:spcPct val="130000"/>
                  </a:lnSpc>
                  <a:buFont typeface="Wingdings" panose="05000000000000000000" pitchFamily="2" charset="2"/>
                  <a:buChar char="§"/>
                </a:pPr>
                <a:r>
                  <a:rPr lang="en-US" sz="4000" kern="0"/>
                  <a:t>Với mỗi thuộc tính dẫn xuất A có thể sử dụng để phân hoạch, tính</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𝐴</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𝑗</m:t>
                        </m:r>
                      </m:e>
                    </m:d>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𝑇𝑗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1</m:t>
                        </m:r>
                      </m:e>
                    </m:d>
                    <m:r>
                      <a:rPr lang="en-US" sz="3600" b="0" i="1" kern="0" smtClean="0">
                        <a:latin typeface="Cambria Math" panose="02040503050406030204" pitchFamily="18" charset="0"/>
                      </a:rPr>
                      <m:t>, </m:t>
                    </m:r>
                    <m:r>
                      <a:rPr lang="en-US" sz="3600" b="0" i="1" kern="0" smtClean="0">
                        <a:latin typeface="Cambria Math" panose="02040503050406030204" pitchFamily="18" charset="0"/>
                      </a:rPr>
                      <m:t>𝑇</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2</m:t>
                        </m:r>
                      </m:e>
                    </m:d>
                    <m:r>
                      <a:rPr lang="en-US" sz="3600" b="0" i="1" kern="0" smtClean="0">
                        <a:latin typeface="Cambria Math" panose="02040503050406030204" pitchFamily="18" charset="0"/>
                      </a:rPr>
                      <m:t>,…,</m:t>
                    </m:r>
                    <m:r>
                      <a:rPr lang="en-US" sz="3600" b="0" i="1" kern="0" smtClean="0">
                        <a:latin typeface="Cambria Math" panose="02040503050406030204" pitchFamily="18" charset="0"/>
                      </a:rPr>
                      <m:t>𝑇</m:t>
                    </m:r>
                    <m:r>
                      <a:rPr lang="en-US" sz="3600" b="0" i="1" kern="0" smtClean="0">
                        <a:latin typeface="Cambria Math" panose="02040503050406030204" pitchFamily="18" charset="0"/>
                      </a:rPr>
                      <m:t>(</m:t>
                    </m:r>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𝑟𝑛</m:t>
                    </m:r>
                    <m:r>
                      <a:rPr lang="en-US" sz="3600" b="0" i="1" kern="0" smtClean="0">
                        <a:latin typeface="Cambria Math" panose="02040503050406030204" pitchFamily="18" charset="0"/>
                      </a:rPr>
                      <m:t>)) ,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oMath>
                </a14:m>
                <a:endParaRPr lang="en-US" sz="3600" b="0" kern="0"/>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𝐴</m:t>
                    </m:r>
                    <m:r>
                      <a:rPr lang="en-US" sz="3600" b="0" i="1" kern="0" smtClean="0">
                        <a:latin typeface="Cambria Math" panose="02040503050406030204" pitchFamily="18" charset="0"/>
                      </a:rPr>
                      <m:t>:</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𝑑</m:t>
                    </m:r>
                    <m:r>
                      <a:rPr lang="en-US" sz="3600" b="0" i="1" kern="0" smtClean="0">
                        <a:latin typeface="Cambria Math" panose="02040503050406030204" pitchFamily="18" charset="0"/>
                      </a:rPr>
                      <m:t>ẫ</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𝑥𝑢</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𝑡</m:t>
                    </m:r>
                  </m:oMath>
                </a14:m>
                <a:r>
                  <a:rPr lang="en-US" sz="3600" kern="0"/>
                  <a:t>		</a:t>
                </a:r>
                <a14:m>
                  <m:oMath xmlns:m="http://schemas.openxmlformats.org/officeDocument/2006/math">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1</m:t>
                    </m:r>
                    <m:r>
                      <a:rPr lang="en-US" sz="3600" b="0" i="1" kern="0" smtClean="0">
                        <a:latin typeface="Cambria Math" panose="02040503050406030204" pitchFamily="18" charset="0"/>
                      </a:rPr>
                      <m:t>, </m:t>
                    </m:r>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2</m:t>
                    </m:r>
                    <m:r>
                      <a:rPr lang="en-US" sz="3600" b="0" i="1" kern="0" smtClean="0">
                        <a:latin typeface="Cambria Math" panose="02040503050406030204" pitchFamily="18" charset="0"/>
                      </a:rPr>
                      <m:t>, …, </m:t>
                    </m:r>
                    <m:r>
                      <a:rPr lang="en-US" sz="3600" b="0" i="1" kern="0" smtClean="0">
                        <a:latin typeface="Cambria Math" panose="02040503050406030204" pitchFamily="18" charset="0"/>
                      </a:rPr>
                      <m:t>𝑟𝑛</m:t>
                    </m:r>
                    <m:r>
                      <a:rPr lang="en-US" sz="3600" b="0" i="1" kern="0" smtClean="0">
                        <a:latin typeface="Cambria Math" panose="02040503050406030204" pitchFamily="18" charset="0"/>
                      </a:rPr>
                      <m:t>:</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ụ</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𝑡𝑖</m:t>
                    </m:r>
                    <m:r>
                      <a:rPr lang="en-US" sz="3600" b="0" i="1" kern="0" smtClean="0">
                        <a:latin typeface="Cambria Math" panose="02040503050406030204" pitchFamily="18" charset="0"/>
                      </a:rPr>
                      <m:t>ê</m:t>
                    </m:r>
                    <m:r>
                      <a:rPr lang="en-US" sz="3600" b="0" i="1" kern="0" smtClean="0">
                        <a:latin typeface="Cambria Math" panose="02040503050406030204" pitchFamily="18" charset="0"/>
                      </a:rPr>
                      <m:t>𝑢</m:t>
                    </m:r>
                  </m:oMath>
                </a14:m>
                <a:endParaRPr lang="en-US" sz="3600" kern="0"/>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𝑇</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𝑟𝑗</m:t>
                        </m:r>
                      </m:e>
                    </m:d>
                    <m:r>
                      <a:rPr lang="en-US" sz="3600" b="0" i="1" kern="0" smtClean="0">
                        <a:latin typeface="Cambria Math" panose="02040503050406030204" pitchFamily="18" charset="0"/>
                      </a:rPr>
                      <m:t>=</m:t>
                    </m:r>
                    <m:r>
                      <a:rPr lang="en-US" sz="3600" b="0" i="1" kern="0" smtClean="0">
                        <a:latin typeface="Cambria Math" panose="02040503050406030204" pitchFamily="18" charset="0"/>
                      </a:rPr>
                      <m:t>𝑇𝐴𝑖𝑗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𝑇𝐴𝑗</m:t>
                    </m:r>
                  </m:oMath>
                </a14:m>
                <a:endParaRPr lang="en-US" sz="3600" kern="0" baseline="-2500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𝑇</m:t>
                    </m:r>
                    <m:r>
                      <a:rPr lang="en-US" sz="3600" b="0" i="1" kern="0" baseline="-25000" smtClean="0">
                        <a:latin typeface="Cambria Math" panose="02040503050406030204" pitchFamily="18" charset="0"/>
                      </a:rPr>
                      <m:t>𝐴𝑖𝑗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𝑡</m:t>
                    </m:r>
                    <m:r>
                      <a:rPr lang="en-US" sz="3600" b="0" i="1" kern="0" smtClean="0">
                        <a:latin typeface="Cambria Math" panose="02040503050406030204" pitchFamily="18" charset="0"/>
                      </a:rPr>
                      <m:t>ổ</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𝑠</m:t>
                    </m:r>
                    <m:r>
                      <a:rPr lang="en-US" sz="3600" b="0" i="1" kern="0" smtClean="0">
                        <a:latin typeface="Cambria Math" panose="02040503050406030204" pitchFamily="18" charset="0"/>
                      </a:rPr>
                      <m:t>ố </m:t>
                    </m:r>
                    <m:r>
                      <a:rPr lang="en-US" sz="3600" b="0" i="1" kern="0" smtClean="0">
                        <a:latin typeface="Cambria Math" panose="02040503050406030204" pitchFamily="18" charset="0"/>
                      </a:rPr>
                      <m:t>𝑝h</m:t>
                    </m:r>
                    <m:r>
                      <a:rPr lang="en-US" sz="3600" b="0" i="1" kern="0" smtClean="0">
                        <a:latin typeface="Cambria Math" panose="02040503050406030204" pitchFamily="18" charset="0"/>
                      </a:rPr>
                      <m:t>ầ</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ử </m:t>
                    </m:r>
                    <m:r>
                      <a:rPr lang="en-US" sz="3600" b="0" i="1" kern="0" smtClean="0">
                        <a:latin typeface="Cambria Math" panose="02040503050406030204" pitchFamily="18" charset="0"/>
                      </a:rPr>
                      <m:t>𝑡𝑟𝑜𝑛𝑔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𝑝h</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h𝑜</m:t>
                    </m:r>
                    <m:r>
                      <a:rPr lang="en-US" sz="3600" b="0" i="1" kern="0" smtClean="0">
                        <a:latin typeface="Cambria Math" panose="02040503050406030204" pitchFamily="18" charset="0"/>
                      </a:rPr>
                      <m:t>ạ</m:t>
                    </m:r>
                    <m:r>
                      <a:rPr lang="en-US" sz="3600" b="0" i="1" kern="0" smtClean="0">
                        <a:latin typeface="Cambria Math" panose="02040503050406030204" pitchFamily="18" charset="0"/>
                      </a:rPr>
                      <m:t>𝑐h</m:t>
                    </m:r>
                    <m:r>
                      <a:rPr lang="en-US" sz="3600" b="0" i="1" kern="0" smtClean="0">
                        <a:latin typeface="Cambria Math" panose="02040503050406030204" pitchFamily="18" charset="0"/>
                      </a:rPr>
                      <m:t> </m:t>
                    </m:r>
                    <m:r>
                      <a:rPr lang="en-US" sz="3600" b="0" i="1" kern="0" smtClean="0">
                        <a:latin typeface="Cambria Math" panose="02040503050406030204" pitchFamily="18" charset="0"/>
                      </a:rPr>
                      <m:t>𝑐</m:t>
                    </m:r>
                    <m:r>
                      <a:rPr lang="en-US" sz="3600" b="0" i="1" kern="0" smtClean="0">
                        <a:latin typeface="Cambria Math" panose="02040503050406030204" pitchFamily="18" charset="0"/>
                      </a:rPr>
                      <m:t>ó </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𝐴</m:t>
                    </m:r>
                    <m:r>
                      <a:rPr lang="en-US" sz="3600" b="0" i="1" kern="0" smtClean="0">
                        <a:latin typeface="Cambria Math" panose="02040503050406030204" pitchFamily="18" charset="0"/>
                      </a:rPr>
                      <m:t> </m:t>
                    </m:r>
                    <m:r>
                      <a:rPr lang="en-US" sz="3600" b="0" i="1" kern="0" smtClean="0">
                        <a:latin typeface="Cambria Math" panose="02040503050406030204" pitchFamily="18" charset="0"/>
                      </a:rPr>
                      <m:t>𝑙</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𝑗</m:t>
                    </m:r>
                    <m:r>
                      <a:rPr lang="en-US" sz="3600" b="0" i="1" kern="0" smtClean="0">
                        <a:latin typeface="Cambria Math" panose="02040503050406030204" pitchFamily="18" charset="0"/>
                      </a:rPr>
                      <m:t> </m:t>
                    </m:r>
                  </m:oMath>
                </a14:m>
                <a:br>
                  <a:rPr lang="en-US" sz="3600" b="0" i="1" kern="0">
                    <a:latin typeface="Cambria Math" panose="02040503050406030204" pitchFamily="18" charset="0"/>
                  </a:rPr>
                </a:br>
                <a:r>
                  <a:rPr lang="en-US" sz="3600" b="0" i="1" kern="0">
                    <a:latin typeface="Cambria Math" panose="02040503050406030204" pitchFamily="18" charset="0"/>
                  </a:rPr>
                  <a:t>         </a:t>
                </a:r>
                <a14:m>
                  <m:oMath xmlns:m="http://schemas.openxmlformats.org/officeDocument/2006/math">
                    <m:r>
                      <a:rPr lang="en-US" sz="3600" b="0" i="1" kern="0" smtClean="0">
                        <a:latin typeface="Cambria Math" panose="02040503050406030204" pitchFamily="18" charset="0"/>
                      </a:rPr>
                      <m:t>𝑣</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ụ</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𝑡𝑖</m:t>
                    </m:r>
                    <m:r>
                      <a:rPr lang="en-US" sz="3600" b="0" i="1" kern="0" smtClean="0">
                        <a:latin typeface="Cambria Math" panose="02040503050406030204" pitchFamily="18" charset="0"/>
                      </a:rPr>
                      <m:t>ê</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𝑙</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𝑟</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𝑇</m:t>
                    </m:r>
                    <m:r>
                      <a:rPr lang="en-US" sz="3600" b="0" i="1" kern="0" baseline="-25000" smtClean="0">
                        <a:latin typeface="Cambria Math" panose="02040503050406030204" pitchFamily="18" charset="0"/>
                      </a:rPr>
                      <m:t>𝐴𝑗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𝑇</m:t>
                    </m:r>
                    <m:r>
                      <a:rPr lang="en-US" sz="3600" b="0" i="1" kern="0" smtClean="0">
                        <a:latin typeface="Cambria Math" panose="02040503050406030204" pitchFamily="18" charset="0"/>
                      </a:rPr>
                      <m:t>ổ</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𝑠</m:t>
                    </m:r>
                    <m:r>
                      <a:rPr lang="en-US" sz="3600" b="0" i="1" kern="0" smtClean="0">
                        <a:latin typeface="Cambria Math" panose="02040503050406030204" pitchFamily="18" charset="0"/>
                      </a:rPr>
                      <m:t>ố </m:t>
                    </m:r>
                    <m:r>
                      <a:rPr lang="en-US" sz="3600" b="0" i="1" kern="0" smtClean="0">
                        <a:latin typeface="Cambria Math" panose="02040503050406030204" pitchFamily="18" charset="0"/>
                      </a:rPr>
                      <m:t>𝑝h</m:t>
                    </m:r>
                    <m:r>
                      <a:rPr lang="en-US" sz="3600" b="0" i="1" kern="0" smtClean="0">
                        <a:latin typeface="Cambria Math" panose="02040503050406030204" pitchFamily="18" charset="0"/>
                      </a:rPr>
                      <m:t>ầ</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ử </m:t>
                    </m:r>
                    <m:r>
                      <a:rPr lang="en-US" sz="3600" b="0" i="1" kern="0" smtClean="0">
                        <a:latin typeface="Cambria Math" panose="02040503050406030204" pitchFamily="18" charset="0"/>
                      </a:rPr>
                      <m:t>𝑡𝑟𝑜𝑛𝑔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𝑝h</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h𝑜</m:t>
                    </m:r>
                    <m:r>
                      <a:rPr lang="en-US" sz="3600" b="0" i="1" kern="0" smtClean="0">
                        <a:latin typeface="Cambria Math" panose="02040503050406030204" pitchFamily="18" charset="0"/>
                      </a:rPr>
                      <m:t>ạ</m:t>
                    </m:r>
                    <m:r>
                      <a:rPr lang="en-US" sz="3600" b="0" i="1" kern="0" smtClean="0">
                        <a:latin typeface="Cambria Math" panose="02040503050406030204" pitchFamily="18" charset="0"/>
                      </a:rPr>
                      <m:t>𝑐h</m:t>
                    </m:r>
                    <m:r>
                      <a:rPr lang="en-US" sz="3600" b="0" i="1" kern="0" smtClean="0">
                        <a:latin typeface="Cambria Math" panose="02040503050406030204" pitchFamily="18" charset="0"/>
                      </a:rPr>
                      <m:t> </m:t>
                    </m:r>
                    <m:r>
                      <a:rPr lang="en-US" sz="3600" b="0" i="1" kern="0" smtClean="0">
                        <a:latin typeface="Cambria Math" panose="02040503050406030204" pitchFamily="18" charset="0"/>
                      </a:rPr>
                      <m:t>𝑐</m:t>
                    </m:r>
                    <m:r>
                      <a:rPr lang="en-US" sz="3600" b="0" i="1" kern="0" smtClean="0">
                        <a:latin typeface="Cambria Math" panose="02040503050406030204" pitchFamily="18" charset="0"/>
                      </a:rPr>
                      <m:t>ó </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𝐴</m:t>
                    </m:r>
                    <m:r>
                      <a:rPr lang="en-US" sz="3600" b="0" i="1" kern="0" smtClean="0">
                        <a:latin typeface="Cambria Math" panose="02040503050406030204" pitchFamily="18" charset="0"/>
                      </a:rPr>
                      <m:t> </m:t>
                    </m:r>
                    <m:r>
                      <a:rPr lang="en-US" sz="3600" b="0" i="1" kern="0" smtClean="0">
                        <a:latin typeface="Cambria Math" panose="02040503050406030204" pitchFamily="18" charset="0"/>
                      </a:rPr>
                      <m:t>𝑙</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𝑗</m:t>
                    </m:r>
                  </m:oMath>
                </a14:m>
                <a:endParaRPr lang="en-US" sz="3600" kern="0"/>
              </a:p>
              <a:p>
                <a:pPr marL="583565" marR="5080" indent="-571500" algn="just">
                  <a:lnSpc>
                    <a:spcPct val="130000"/>
                  </a:lnSpc>
                  <a:buFont typeface="Wingdings" panose="05000000000000000000" pitchFamily="2" charset="2"/>
                  <a:buChar char="§"/>
                </a:pPr>
                <a:r>
                  <a:rPr lang="en-US" sz="3600" kern="0"/>
                  <a:t>Lưu ý: </a:t>
                </a:r>
                <a14:m>
                  <m:oMath xmlns:m="http://schemas.openxmlformats.org/officeDocument/2006/math">
                    <m:r>
                      <m:rPr>
                        <m:sty m:val="p"/>
                      </m:rPr>
                      <a:rPr lang="en-US" sz="3600" b="0" i="0" kern="0" smtClean="0">
                        <a:latin typeface="Cambria Math" panose="02040503050406030204" pitchFamily="18" charset="0"/>
                      </a:rPr>
                      <m:t>T</m:t>
                    </m:r>
                    <m:d>
                      <m:dPr>
                        <m:ctrlPr>
                          <a:rPr lang="en-US" sz="3600" b="0" i="1" kern="0" smtClean="0">
                            <a:latin typeface="Cambria Math" panose="02040503050406030204" pitchFamily="18" charset="0"/>
                          </a:rPr>
                        </m:ctrlPr>
                      </m:dPr>
                      <m:e>
                        <m:r>
                          <m:rPr>
                            <m:sty m:val="p"/>
                          </m:rPr>
                          <a:rPr lang="en-US" sz="3600" b="0" i="0" kern="0" smtClean="0">
                            <a:latin typeface="Cambria Math" panose="02040503050406030204" pitchFamily="18" charset="0"/>
                          </a:rPr>
                          <m:t>j</m:t>
                        </m:r>
                        <m:r>
                          <a:rPr lang="en-US" sz="3600" b="0" i="0" kern="0" smtClean="0">
                            <a:latin typeface="Cambria Math" panose="02040503050406030204" pitchFamily="18" charset="0"/>
                          </a:rPr>
                          <m:t>,</m:t>
                        </m:r>
                        <m:r>
                          <m:rPr>
                            <m:sty m:val="p"/>
                          </m:rPr>
                          <a:rPr lang="en-US" sz="3600" b="0" i="0" kern="0" smtClean="0">
                            <a:latin typeface="Cambria Math" panose="02040503050406030204" pitchFamily="18" charset="0"/>
                          </a:rPr>
                          <m:t>r</m:t>
                        </m:r>
                        <m:r>
                          <a:rPr lang="en-US" sz="3600" b="0" i="0" kern="0" baseline="-25000" smtClean="0">
                            <a:latin typeface="Cambria Math" panose="02040503050406030204" pitchFamily="18" charset="0"/>
                          </a:rPr>
                          <m:t>1</m:t>
                        </m:r>
                      </m:e>
                    </m:d>
                    <m:r>
                      <a:rPr lang="en-US" sz="3600" b="0" i="0" kern="0" smtClean="0">
                        <a:latin typeface="Cambria Math" panose="02040503050406030204" pitchFamily="18" charset="0"/>
                      </a:rPr>
                      <m:t>+</m:t>
                    </m:r>
                    <m:r>
                      <a:rPr lang="en-US" sz="3600" b="0" i="1" kern="0" smtClean="0">
                        <a:latin typeface="Cambria Math" panose="02040503050406030204" pitchFamily="18" charset="0"/>
                      </a:rPr>
                      <m:t> </m:t>
                    </m:r>
                    <m:r>
                      <a:rPr lang="en-US" sz="3600" b="0" i="1" kern="0" smtClean="0">
                        <a:latin typeface="Cambria Math" panose="02040503050406030204" pitchFamily="18" charset="0"/>
                      </a:rPr>
                      <m:t>𝑇</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2</m:t>
                        </m:r>
                      </m:e>
                    </m:d>
                    <m:r>
                      <a:rPr lang="en-US" sz="3600" b="0" i="1" kern="0" smtClean="0">
                        <a:latin typeface="Cambria Math" panose="02040503050406030204" pitchFamily="18" charset="0"/>
                      </a:rPr>
                      <m:t>+…+</m:t>
                    </m:r>
                    <m:r>
                      <a:rPr lang="en-US" sz="3600" b="0" i="1" kern="0" smtClean="0">
                        <a:latin typeface="Cambria Math" panose="02040503050406030204" pitchFamily="18" charset="0"/>
                      </a:rPr>
                      <m:t>𝑇</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𝑟𝑛</m:t>
                        </m:r>
                      </m:e>
                    </m:d>
                    <m:r>
                      <a:rPr lang="en-US" sz="3600" b="0" i="1" kern="0" smtClean="0">
                        <a:latin typeface="Cambria Math" panose="02040503050406030204" pitchFamily="18" charset="0"/>
                      </a:rPr>
                      <m:t>=1 </m:t>
                    </m:r>
                  </m:oMath>
                </a14:m>
                <a:endParaRPr lang="vi-VN" sz="3600" kern="0"/>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8174482"/>
              </a:xfrm>
              <a:prstGeom prst="rect">
                <a:avLst/>
              </a:prstGeom>
              <a:blipFill>
                <a:blip r:embed="rId3"/>
                <a:stretch>
                  <a:fillRect l="-1622" t="-373" r="-1802" b="-238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spTree>
    <p:extLst>
      <p:ext uri="{BB962C8B-B14F-4D97-AF65-F5344CB8AC3E}">
        <p14:creationId xmlns:p14="http://schemas.microsoft.com/office/powerpoint/2010/main" val="1051692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Như vậy nếu 1 thuộc tính A có thể nhận 1 trong 5 giá trị khác nhau thì nó sẽ có 5 vector đặc trưng.</a:t>
            </a:r>
          </a:p>
          <a:p>
            <a:pPr marL="583565" marR="5080" indent="-571500" algn="just">
              <a:lnSpc>
                <a:spcPct val="130000"/>
              </a:lnSpc>
              <a:buFont typeface="Wingdings" panose="05000000000000000000" pitchFamily="2" charset="2"/>
              <a:buChar char="§"/>
            </a:pPr>
            <a:r>
              <a:rPr lang="en-US" sz="4000" kern="0"/>
              <a:t>Một vector V</a:t>
            </a:r>
            <a:r>
              <a:rPr lang="en-US" sz="4000" kern="0" baseline="-25000"/>
              <a:t>Aj</a:t>
            </a:r>
            <a:r>
              <a:rPr lang="en-US" sz="4000" kern="0"/>
              <a:t> được gọi là vector đơn vị nếu chỉ có duy nhất 1 thành phần có giá trị là 1, các thành phần khác có giá trị là 0.</a:t>
            </a:r>
          </a:p>
          <a:p>
            <a:pPr marL="583565" marR="5080" indent="-571500" algn="just">
              <a:lnSpc>
                <a:spcPct val="130000"/>
              </a:lnSpc>
              <a:buFont typeface="Wingdings" panose="05000000000000000000" pitchFamily="2" charset="2"/>
              <a:buChar char="§"/>
            </a:pPr>
            <a:r>
              <a:rPr lang="en-US" sz="4000" kern="0"/>
              <a:t>Thuộc tính được chọn để phân hoạch là thuộc tính có nhiều vector đơn vị nhất.</a:t>
            </a:r>
          </a:p>
          <a:p>
            <a:pPr marL="583565" marR="5080" indent="-571500" algn="just">
              <a:lnSpc>
                <a:spcPct val="130000"/>
              </a:lnSpc>
              <a:buFont typeface="Wingdings" panose="05000000000000000000" pitchFamily="2" charset="2"/>
              <a:buChar char="§"/>
            </a:pPr>
            <a:r>
              <a:rPr lang="en-US" sz="4000" kern="0">
                <a:solidFill>
                  <a:srgbClr val="FF0000"/>
                </a:solidFill>
              </a:rPr>
              <a:t>Nếu 2 thuộc tính có cùng số lượng vector đơn vị thì phân hoạch dựa vào số lượng vector đặc trưng ít hơn</a:t>
            </a:r>
            <a:endParaRPr lang="vi-VN" sz="3600" kern="0">
              <a:solidFill>
                <a:srgbClr val="FF0000"/>
              </a:solidFill>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spTree>
    <p:extLst>
      <p:ext uri="{BB962C8B-B14F-4D97-AF65-F5344CB8AC3E}">
        <p14:creationId xmlns:p14="http://schemas.microsoft.com/office/powerpoint/2010/main" val="2459056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1460500"/>
            <a:ext cx="16916400" cy="6030497"/>
          </a:xfrm>
          <a:prstGeom prst="rect">
            <a:avLst/>
          </a:prstGeom>
        </p:spPr>
        <p:txBody>
          <a:bodyPr vert="horz" wrap="square" lIns="0" tIns="12700" rIns="0" bIns="0" rtlCol="0">
            <a:spAutoFit/>
          </a:bodyPr>
          <a:lstStyle/>
          <a:p>
            <a:pPr marL="146050" marR="5080" indent="-133985" algn="just">
              <a:lnSpc>
                <a:spcPct val="130000"/>
              </a:lnSpc>
            </a:pPr>
            <a:r>
              <a:rPr lang="en-US" sz="4000" spc="-5">
                <a:cs typeface="Source Sans Pro Light"/>
              </a:rPr>
              <a:t>Trong chương 6 đã thảo luận về biểu diễn và suy luận tri thức. Trong trường hợp này giả định đã có sẵn tri thức và có thể biểu diễn tường minh tri thức.</a:t>
            </a:r>
          </a:p>
          <a:p>
            <a:pPr marL="146050" marR="5080" indent="-133985" algn="just">
              <a:lnSpc>
                <a:spcPct val="130000"/>
              </a:lnSpc>
            </a:pPr>
            <a:r>
              <a:rPr lang="en-US" sz="4000" spc="-5"/>
              <a:t>Tuy vậy, trong nhiều tình huống sẽ không có sẵn tri thức như:</a:t>
            </a:r>
          </a:p>
          <a:p>
            <a:pPr marL="1497965" marR="5080" lvl="2" indent="-571500" algn="just">
              <a:lnSpc>
                <a:spcPct val="130000"/>
              </a:lnSpc>
              <a:buFont typeface="Wingdings" panose="05000000000000000000" pitchFamily="2" charset="2"/>
              <a:buChar char="§"/>
            </a:pPr>
            <a:r>
              <a:rPr lang="en-US" sz="3600" spc="-5"/>
              <a:t>Kỹ sư tri thức cần thu nhận tri thức từ chuyên gia cùng lĩnh vực</a:t>
            </a:r>
          </a:p>
          <a:p>
            <a:pPr marL="1497965" marR="5080" lvl="2" indent="-571500" algn="just">
              <a:lnSpc>
                <a:spcPct val="130000"/>
              </a:lnSpc>
              <a:buFont typeface="Wingdings" panose="05000000000000000000" pitchFamily="2" charset="2"/>
              <a:buChar char="§"/>
            </a:pPr>
            <a:r>
              <a:rPr lang="en-US" sz="3600" spc="-5"/>
              <a:t>Cần biết các luật mô tả lĩnh vực cụ thể</a:t>
            </a:r>
          </a:p>
          <a:p>
            <a:pPr marL="1497965" marR="5080" lvl="2" indent="-571500" algn="just">
              <a:lnSpc>
                <a:spcPct val="130000"/>
              </a:lnSpc>
              <a:buFont typeface="Wingdings" panose="05000000000000000000" pitchFamily="2" charset="2"/>
              <a:buChar char="§"/>
            </a:pPr>
            <a:r>
              <a:rPr lang="en-US" sz="3600" spc="-5"/>
              <a:t>Bài toán không được biểu diễn tường minh theo luật, sự kiện hay các quan hệ.</a:t>
            </a:r>
            <a:endParaRPr lang="vi-VN" sz="3600" spc="-5"/>
          </a:p>
        </p:txBody>
      </p:sp>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Xây dựng các quy luật để có thể kết luận 1 người như thế nào thì khi tắm biển sẽ bị cháy nắng theo giải thuật Quinland.</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4001444661"/>
              </p:ext>
            </p:extLst>
          </p:nvPr>
        </p:nvGraphicFramePr>
        <p:xfrm>
          <a:off x="1656556" y="4188048"/>
          <a:ext cx="10119609" cy="4673160"/>
        </p:xfrm>
        <a:graphic>
          <a:graphicData uri="http://schemas.openxmlformats.org/drawingml/2006/table">
            <a:tbl>
              <a:tblPr firstRow="1" bandRow="1">
                <a:tableStyleId>{5C22544A-7EE6-4342-B048-85BDC9FD1C3A}</a:tableStyleId>
              </a:tblPr>
              <a:tblGrid>
                <a:gridCol w="1335405">
                  <a:extLst>
                    <a:ext uri="{9D8B030D-6E8A-4147-A177-3AD203B41FA5}">
                      <a16:colId xmlns:a16="http://schemas.microsoft.com/office/drawing/2014/main" val="365167445"/>
                    </a:ext>
                  </a:extLst>
                </a:gridCol>
                <a:gridCol w="1724343">
                  <a:extLst>
                    <a:ext uri="{9D8B030D-6E8A-4147-A177-3AD203B41FA5}">
                      <a16:colId xmlns:a16="http://schemas.microsoft.com/office/drawing/2014/main" val="2629635813"/>
                    </a:ext>
                  </a:extLst>
                </a:gridCol>
                <a:gridCol w="1356043">
                  <a:extLst>
                    <a:ext uri="{9D8B030D-6E8A-4147-A177-3AD203B41FA5}">
                      <a16:colId xmlns:a16="http://schemas.microsoft.com/office/drawing/2014/main" val="2354896819"/>
                    </a:ext>
                  </a:extLst>
                </a:gridCol>
                <a:gridCol w="1559243">
                  <a:extLst>
                    <a:ext uri="{9D8B030D-6E8A-4147-A177-3AD203B41FA5}">
                      <a16:colId xmlns:a16="http://schemas.microsoft.com/office/drawing/2014/main" val="3223017324"/>
                    </a:ext>
                  </a:extLst>
                </a:gridCol>
                <a:gridCol w="2032318">
                  <a:extLst>
                    <a:ext uri="{9D8B030D-6E8A-4147-A177-3AD203B41FA5}">
                      <a16:colId xmlns:a16="http://schemas.microsoft.com/office/drawing/2014/main" val="1651939309"/>
                    </a:ext>
                  </a:extLst>
                </a:gridCol>
                <a:gridCol w="2112257">
                  <a:extLst>
                    <a:ext uri="{9D8B030D-6E8A-4147-A177-3AD203B41FA5}">
                      <a16:colId xmlns:a16="http://schemas.microsoft.com/office/drawing/2014/main" val="3612714007"/>
                    </a:ext>
                  </a:extLst>
                </a:gridCol>
              </a:tblGrid>
              <a:tr h="370840">
                <a:tc>
                  <a:txBody>
                    <a:bodyPr/>
                    <a:lstStyle/>
                    <a:p>
                      <a:r>
                        <a:rPr lang="en-US"/>
                        <a:t>Tên</a:t>
                      </a:r>
                    </a:p>
                  </a:txBody>
                  <a:tcPr/>
                </a:tc>
                <a:tc>
                  <a:txBody>
                    <a:bodyPr/>
                    <a:lstStyle/>
                    <a:p>
                      <a:r>
                        <a:rPr lang="en-US"/>
                        <a:t>Màu tóc</a:t>
                      </a:r>
                    </a:p>
                  </a:txBody>
                  <a:tcPr/>
                </a:tc>
                <a:tc>
                  <a:txBody>
                    <a:bodyPr/>
                    <a:lstStyle/>
                    <a:p>
                      <a:r>
                        <a:rPr lang="en-US"/>
                        <a:t>C.cao</a:t>
                      </a:r>
                    </a:p>
                  </a:txBody>
                  <a:tcPr/>
                </a:tc>
                <a:tc>
                  <a:txBody>
                    <a:bodyPr/>
                    <a:lstStyle/>
                    <a:p>
                      <a:r>
                        <a:rPr lang="en-US"/>
                        <a:t>C.nặng</a:t>
                      </a:r>
                    </a:p>
                  </a:txBody>
                  <a:tcPr/>
                </a:tc>
                <a:tc>
                  <a:txBody>
                    <a:bodyPr/>
                    <a:lstStyle/>
                    <a:p>
                      <a:r>
                        <a:rPr lang="en-US"/>
                        <a:t>Dùng kem</a:t>
                      </a:r>
                    </a:p>
                  </a:txBody>
                  <a:tcPr/>
                </a:tc>
                <a:tc>
                  <a:txBody>
                    <a:bodyPr/>
                    <a:lstStyle/>
                    <a:p>
                      <a:r>
                        <a:rPr lang="en-US"/>
                        <a:t>Kết quả</a:t>
                      </a:r>
                    </a:p>
                  </a:txBody>
                  <a:tcPr/>
                </a:tc>
                <a:extLst>
                  <a:ext uri="{0D108BD9-81ED-4DB2-BD59-A6C34878D82A}">
                    <a16:rowId xmlns:a16="http://schemas.microsoft.com/office/drawing/2014/main" val="2160092706"/>
                  </a:ext>
                </a:extLst>
              </a:tr>
              <a:tr h="370840">
                <a:tc>
                  <a:txBody>
                    <a:bodyPr/>
                    <a:lstStyle/>
                    <a:p>
                      <a:r>
                        <a:rPr lang="en-US"/>
                        <a:t>Sarah</a:t>
                      </a:r>
                    </a:p>
                  </a:txBody>
                  <a:tcPr/>
                </a:tc>
                <a:tc>
                  <a:txBody>
                    <a:bodyPr/>
                    <a:lstStyle/>
                    <a:p>
                      <a:r>
                        <a:rPr lang="en-US"/>
                        <a:t>Vàng</a:t>
                      </a:r>
                    </a:p>
                  </a:txBody>
                  <a:tcPr/>
                </a:tc>
                <a:tc>
                  <a:txBody>
                    <a:bodyPr/>
                    <a:lstStyle/>
                    <a:p>
                      <a:r>
                        <a:rPr lang="en-US"/>
                        <a:t>TB</a:t>
                      </a:r>
                    </a:p>
                  </a:txBody>
                  <a:tcPr/>
                </a:tc>
                <a:tc>
                  <a:txBody>
                    <a:bodyPr/>
                    <a:lstStyle/>
                    <a:p>
                      <a:r>
                        <a:rPr lang="en-US"/>
                        <a:t>Nhẹ</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574054749"/>
                  </a:ext>
                </a:extLst>
              </a:tr>
              <a:tr h="370840">
                <a:tc>
                  <a:txBody>
                    <a:bodyPr/>
                    <a:lstStyle/>
                    <a:p>
                      <a:r>
                        <a:rPr lang="en-US"/>
                        <a:t>Dana</a:t>
                      </a:r>
                    </a:p>
                  </a:txBody>
                  <a:tcPr/>
                </a:tc>
                <a:tc>
                  <a:txBody>
                    <a:bodyPr/>
                    <a:lstStyle/>
                    <a:p>
                      <a:r>
                        <a:rPr lang="en-US"/>
                        <a:t>Vàng</a:t>
                      </a:r>
                    </a:p>
                  </a:txBody>
                  <a:tcPr/>
                </a:tc>
                <a:tc>
                  <a:txBody>
                    <a:bodyPr/>
                    <a:lstStyle/>
                    <a:p>
                      <a:r>
                        <a:rPr lang="en-US"/>
                        <a:t>Cao</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073760113"/>
                  </a:ext>
                </a:extLst>
              </a:tr>
              <a:tr h="370840">
                <a:tc>
                  <a:txBody>
                    <a:bodyPr/>
                    <a:lstStyle/>
                    <a:p>
                      <a:r>
                        <a:rPr lang="en-US"/>
                        <a:t>Alex</a:t>
                      </a:r>
                    </a:p>
                  </a:txBody>
                  <a:tcPr/>
                </a:tc>
                <a:tc>
                  <a:txBody>
                    <a:bodyPr/>
                    <a:lstStyle/>
                    <a:p>
                      <a:r>
                        <a:rPr lang="en-US"/>
                        <a:t>Nâu</a:t>
                      </a:r>
                    </a:p>
                  </a:txBody>
                  <a:tcPr/>
                </a:tc>
                <a:tc>
                  <a:txBody>
                    <a:bodyPr/>
                    <a:lstStyle/>
                    <a:p>
                      <a:r>
                        <a:rPr lang="en-US"/>
                        <a:t>Thấp</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911475653"/>
                  </a:ext>
                </a:extLst>
              </a:tr>
              <a:tr h="370840">
                <a:tc>
                  <a:txBody>
                    <a:bodyPr/>
                    <a:lstStyle/>
                    <a:p>
                      <a:r>
                        <a:rPr lang="en-US"/>
                        <a:t>Amie</a:t>
                      </a:r>
                    </a:p>
                  </a:txBody>
                  <a:tcPr/>
                </a:tc>
                <a:tc>
                  <a:txBody>
                    <a:bodyPr/>
                    <a:lstStyle/>
                    <a:p>
                      <a:r>
                        <a:rPr lang="en-US"/>
                        <a:t>Vàng</a:t>
                      </a:r>
                    </a:p>
                  </a:txBody>
                  <a:tcPr/>
                </a:tc>
                <a:tc>
                  <a:txBody>
                    <a:bodyPr/>
                    <a:lstStyle/>
                    <a:p>
                      <a:r>
                        <a:rPr lang="en-US"/>
                        <a:t>Thấp</a:t>
                      </a:r>
                    </a:p>
                  </a:txBody>
                  <a:tcPr/>
                </a:tc>
                <a:tc>
                  <a:txBody>
                    <a:bodyPr/>
                    <a:lstStyle/>
                    <a:p>
                      <a:r>
                        <a:rPr lang="en-US"/>
                        <a:t>TB</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1148718299"/>
                  </a:ext>
                </a:extLst>
              </a:tr>
              <a:tr h="370840">
                <a:tc>
                  <a:txBody>
                    <a:bodyPr/>
                    <a:lstStyle/>
                    <a:p>
                      <a:r>
                        <a:rPr lang="en-US"/>
                        <a:t>Emilie</a:t>
                      </a:r>
                    </a:p>
                  </a:txBody>
                  <a:tcPr/>
                </a:tc>
                <a:tc>
                  <a:txBody>
                    <a:bodyPr/>
                    <a:lstStyle/>
                    <a:p>
                      <a:r>
                        <a:rPr lang="en-US"/>
                        <a:t>Đỏ</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2534546303"/>
                  </a:ext>
                </a:extLst>
              </a:tr>
              <a:tr h="370840">
                <a:tc>
                  <a:txBody>
                    <a:bodyPr/>
                    <a:lstStyle/>
                    <a:p>
                      <a:r>
                        <a:rPr lang="en-US"/>
                        <a:t>Peter</a:t>
                      </a:r>
                    </a:p>
                  </a:txBody>
                  <a:tcPr/>
                </a:tc>
                <a:tc>
                  <a:txBody>
                    <a:bodyPr/>
                    <a:lstStyle/>
                    <a:p>
                      <a:r>
                        <a:rPr lang="en-US"/>
                        <a:t>Nâu</a:t>
                      </a:r>
                    </a:p>
                  </a:txBody>
                  <a:tcPr/>
                </a:tc>
                <a:tc>
                  <a:txBody>
                    <a:bodyPr/>
                    <a:lstStyle/>
                    <a:p>
                      <a:r>
                        <a:rPr lang="en-US"/>
                        <a:t>Cao</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265291067"/>
                  </a:ext>
                </a:extLst>
              </a:tr>
              <a:tr h="370840">
                <a:tc>
                  <a:txBody>
                    <a:bodyPr/>
                    <a:lstStyle/>
                    <a:p>
                      <a:r>
                        <a:rPr lang="en-US"/>
                        <a:t>John</a:t>
                      </a:r>
                    </a:p>
                  </a:txBody>
                  <a:tcPr/>
                </a:tc>
                <a:tc>
                  <a:txBody>
                    <a:bodyPr/>
                    <a:lstStyle/>
                    <a:p>
                      <a:r>
                        <a:rPr lang="en-US"/>
                        <a:t>Nâu</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3219602654"/>
                  </a:ext>
                </a:extLst>
              </a:tr>
              <a:tr h="370840">
                <a:tc>
                  <a:txBody>
                    <a:bodyPr/>
                    <a:lstStyle/>
                    <a:p>
                      <a:r>
                        <a:rPr lang="en-US"/>
                        <a:t>Kartie</a:t>
                      </a:r>
                    </a:p>
                  </a:txBody>
                  <a:tcPr/>
                </a:tc>
                <a:tc>
                  <a:txBody>
                    <a:bodyPr/>
                    <a:lstStyle/>
                    <a:p>
                      <a:r>
                        <a:rPr lang="en-US"/>
                        <a:t>Vàng</a:t>
                      </a:r>
                    </a:p>
                  </a:txBody>
                  <a:tcPr/>
                </a:tc>
                <a:tc>
                  <a:txBody>
                    <a:bodyPr/>
                    <a:lstStyle/>
                    <a:p>
                      <a:r>
                        <a:rPr lang="en-US"/>
                        <a:t>Thấp</a:t>
                      </a:r>
                    </a:p>
                  </a:txBody>
                  <a:tcPr/>
                </a:tc>
                <a:tc>
                  <a:txBody>
                    <a:bodyPr/>
                    <a:lstStyle/>
                    <a:p>
                      <a:r>
                        <a:rPr lang="en-US"/>
                        <a:t>Nhẹ</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361671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48383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Màu tóc có 3 giá trị (vàng, đỏ, nâu): có 3 vector đặc trưng</a:t>
                </a:r>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𝑉</m:t>
                    </m:r>
                    <m:r>
                      <a:rPr lang="en-US" sz="4000" b="0" i="1" kern="0" baseline="-25000" smtClean="0">
                        <a:latin typeface="Cambria Math" panose="02040503050406030204" pitchFamily="18" charset="0"/>
                      </a:rPr>
                      <m:t>𝑡</m:t>
                    </m:r>
                    <m:r>
                      <a:rPr lang="en-US" sz="4000" b="0" i="1" kern="0" baseline="-25000" smtClean="0">
                        <a:latin typeface="Cambria Math" panose="02040503050406030204" pitchFamily="18" charset="0"/>
                      </a:rPr>
                      <m:t>ó</m:t>
                    </m:r>
                    <m:r>
                      <a:rPr lang="en-US" sz="4000" b="0" i="1" kern="0" baseline="-25000" smtClean="0">
                        <a:latin typeface="Cambria Math" panose="02040503050406030204" pitchFamily="18" charset="0"/>
                      </a:rPr>
                      <m:t>𝑐</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𝑣</m:t>
                        </m:r>
                        <m:r>
                          <a:rPr lang="en-US" sz="4000" b="0" i="1" kern="0" baseline="-25000" smtClean="0">
                            <a:latin typeface="Cambria Math" panose="02040503050406030204" pitchFamily="18" charset="0"/>
                          </a:rPr>
                          <m:t>à</m:t>
                        </m:r>
                        <m:r>
                          <a:rPr lang="en-US" sz="4000" b="0" i="1" kern="0" baseline="-25000" smtClean="0">
                            <a:latin typeface="Cambria Math" panose="02040503050406030204" pitchFamily="18" charset="0"/>
                          </a:rPr>
                          <m:t>𝑛𝑔</m:t>
                        </m:r>
                      </m:e>
                    </m:d>
                    <m:r>
                      <a:rPr lang="en-US" sz="4000" b="0" i="1" kern="0" smtClean="0">
                        <a:latin typeface="Cambria Math" panose="02040503050406030204" pitchFamily="18" charset="0"/>
                      </a:rPr>
                      <m:t>=</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𝑣</m:t>
                        </m:r>
                        <m:r>
                          <a:rPr lang="en-US" sz="4000" b="0" i="1" kern="0" baseline="-25000" smtClean="0">
                            <a:latin typeface="Cambria Math" panose="02040503050406030204" pitchFamily="18" charset="0"/>
                          </a:rPr>
                          <m:t>à</m:t>
                        </m:r>
                        <m:r>
                          <a:rPr lang="en-US" sz="4000" b="0" i="1" kern="0" baseline="-25000" smtClean="0">
                            <a:latin typeface="Cambria Math" panose="02040503050406030204" pitchFamily="18" charset="0"/>
                          </a:rPr>
                          <m:t>𝑛𝑔</m:t>
                        </m:r>
                        <m:r>
                          <a:rPr lang="en-US" sz="4000" b="0" i="1" kern="0" baseline="-25000" smtClean="0">
                            <a:latin typeface="Cambria Math" panose="02040503050406030204" pitchFamily="18" charset="0"/>
                          </a:rPr>
                          <m:t>, </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á</m:t>
                        </m:r>
                        <m:r>
                          <a:rPr lang="en-US" sz="4000" b="0" i="1" kern="0" baseline="-25000" smtClean="0">
                            <a:latin typeface="Cambria Math" panose="02040503050406030204" pitchFamily="18" charset="0"/>
                          </a:rPr>
                          <m:t>𝑚</m:t>
                        </m:r>
                      </m:e>
                    </m:d>
                    <m:r>
                      <a:rPr lang="en-US" sz="4000" b="0" i="1" kern="0" smtClean="0">
                        <a:latin typeface="Cambria Math" panose="02040503050406030204" pitchFamily="18" charset="0"/>
                      </a:rPr>
                      <m:t>, </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𝑣</m:t>
                        </m:r>
                        <m:r>
                          <a:rPr lang="en-US" sz="4000" b="0" i="1" kern="0" baseline="-25000" smtClean="0">
                            <a:latin typeface="Cambria Math" panose="02040503050406030204" pitchFamily="18" charset="0"/>
                          </a:rPr>
                          <m:t>à</m:t>
                        </m:r>
                        <m:r>
                          <a:rPr lang="en-US" sz="4000" b="0" i="1" kern="0" baseline="-25000" smtClean="0">
                            <a:latin typeface="Cambria Math" panose="02040503050406030204" pitchFamily="18" charset="0"/>
                          </a:rPr>
                          <m:t>𝑛𝑔</m:t>
                        </m:r>
                        <m:r>
                          <a:rPr lang="en-US" sz="4000" b="0" i="1" kern="0" baseline="-25000" smtClean="0">
                            <a:latin typeface="Cambria Math" panose="02040503050406030204" pitchFamily="18" charset="0"/>
                          </a:rPr>
                          <m:t>,</m:t>
                        </m:r>
                        <m:r>
                          <a:rPr lang="en-US" sz="4000" b="0" i="1" kern="0" baseline="-25000" smtClean="0">
                            <a:latin typeface="Cambria Math" panose="02040503050406030204" pitchFamily="18" charset="0"/>
                          </a:rPr>
                          <m:t>𝑘h</m:t>
                        </m:r>
                        <m:r>
                          <a:rPr lang="en-US" sz="4000" b="0" i="1" kern="0" baseline="-25000" smtClean="0">
                            <a:latin typeface="Cambria Math" panose="02040503050406030204" pitchFamily="18" charset="0"/>
                          </a:rPr>
                          <m:t>ô</m:t>
                        </m:r>
                        <m:r>
                          <a:rPr lang="en-US" sz="4000" b="0" i="1" kern="0" baseline="-25000" smtClean="0">
                            <a:latin typeface="Cambria Math" panose="02040503050406030204" pitchFamily="18" charset="0"/>
                          </a:rPr>
                          <m:t>𝑛𝑔</m:t>
                        </m:r>
                      </m:e>
                    </m:d>
                  </m:oMath>
                </a14:m>
                <a:endParaRPr lang="en-US" sz="4000" b="0" kern="0" baseline="-25000"/>
              </a:p>
              <a:p>
                <a:pPr marL="1497965" marR="5080" lvl="2" indent="-571500" algn="just">
                  <a:lnSpc>
                    <a:spcPct val="130000"/>
                  </a:lnSpc>
                  <a:buFont typeface="Wingdings" panose="05000000000000000000" pitchFamily="2" charset="2"/>
                  <a:buChar char="§"/>
                </a:pPr>
                <a:endParaRPr lang="en-US" sz="3200" b="0" kern="0" baseline="-25000"/>
              </a:p>
              <a:p>
                <a:pPr marL="1497965" marR="5080" lvl="2" indent="-571500" algn="just">
                  <a:lnSpc>
                    <a:spcPct val="130000"/>
                  </a:lnSpc>
                  <a:buFont typeface="Wingdings" panose="05000000000000000000" pitchFamily="2" charset="2"/>
                  <a:buChar char="§"/>
                </a:pPr>
                <a:r>
                  <a:rPr lang="en-US" sz="3600" b="0" kern="0"/>
                  <a:t>Số người tóc vàng: 4</a:t>
                </a:r>
              </a:p>
              <a:p>
                <a:pPr marL="1497965" marR="5080" lvl="2" indent="-571500" algn="just">
                  <a:lnSpc>
                    <a:spcPct val="130000"/>
                  </a:lnSpc>
                  <a:buFont typeface="Wingdings" panose="05000000000000000000" pitchFamily="2" charset="2"/>
                  <a:buChar char="§"/>
                </a:pPr>
                <a:r>
                  <a:rPr lang="en-US" sz="3600" kern="0"/>
                  <a:t>Số người tóc vàng, nám: 2</a:t>
                </a:r>
              </a:p>
              <a:p>
                <a:pPr marL="1497965" marR="5080" lvl="2" indent="-571500" algn="just">
                  <a:lnSpc>
                    <a:spcPct val="130000"/>
                  </a:lnSpc>
                  <a:buFont typeface="Wingdings" panose="05000000000000000000" pitchFamily="2" charset="2"/>
                  <a:buChar char="§"/>
                </a:pPr>
                <a:r>
                  <a:rPr lang="en-US" sz="3600" b="0" kern="0"/>
                  <a:t>Số người tóc vàng, không nám: 2</a:t>
                </a:r>
              </a:p>
              <a:p>
                <a:pPr marL="1497965" marR="5080" lvl="2" indent="-571500" algn="just">
                  <a:lnSpc>
                    <a:spcPct val="130000"/>
                  </a:lnSpc>
                  <a:buFont typeface="Wingdings" panose="05000000000000000000" pitchFamily="2" charset="2"/>
                  <a:buChar char="§"/>
                </a:pPr>
                <a:r>
                  <a:rPr lang="en-US" sz="3600" kern="0"/>
                  <a:t>Do đó, </a:t>
                </a: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𝑡</m:t>
                    </m:r>
                    <m:r>
                      <a:rPr lang="en-US" sz="3600" b="0" i="1" kern="0" baseline="-25000" smtClean="0">
                        <a:latin typeface="Cambria Math" panose="02040503050406030204" pitchFamily="18" charset="0"/>
                      </a:rPr>
                      <m:t>ó</m:t>
                    </m:r>
                    <m:r>
                      <a:rPr lang="en-US" sz="3600" b="0" i="1" kern="0" baseline="-25000" smtClean="0">
                        <a:latin typeface="Cambria Math" panose="02040503050406030204" pitchFamily="18" charset="0"/>
                      </a:rPr>
                      <m:t>𝑐</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𝑣</m:t>
                        </m:r>
                        <m:r>
                          <a:rPr lang="en-US" sz="3600" b="0" i="1" kern="0" baseline="-25000" smtClean="0">
                            <a:latin typeface="Cambria Math" panose="02040503050406030204" pitchFamily="18" charset="0"/>
                          </a:rPr>
                          <m:t>à</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=0.5, 0.5</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4838312"/>
              </a:xfrm>
              <a:prstGeom prst="rect">
                <a:avLst/>
              </a:prstGeom>
              <a:blipFill>
                <a:blip r:embed="rId3"/>
                <a:stretch>
                  <a:fillRect l="-1622" t="-504" b="-478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177128834"/>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3810062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48383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Màu </a:t>
                </a:r>
                <a:r>
                  <a:rPr lang="en-US" sz="4000" kern="0" err="1"/>
                  <a:t>tóc</a:t>
                </a:r>
                <a:r>
                  <a:rPr lang="en-US" sz="4000" kern="0"/>
                  <a:t> </a:t>
                </a:r>
                <a:r>
                  <a:rPr lang="en-US" sz="4000" kern="0" err="1"/>
                  <a:t>có</a:t>
                </a:r>
                <a:r>
                  <a:rPr lang="en-US" sz="4000" kern="0"/>
                  <a:t> 3 </a:t>
                </a:r>
                <a:r>
                  <a:rPr lang="en-US" sz="4000" kern="0" err="1"/>
                  <a:t>giá</a:t>
                </a:r>
                <a:r>
                  <a:rPr lang="en-US" sz="4000" kern="0"/>
                  <a:t> </a:t>
                </a:r>
                <a:r>
                  <a:rPr lang="en-US" sz="4000" kern="0" err="1"/>
                  <a:t>trị</a:t>
                </a:r>
                <a:r>
                  <a:rPr lang="en-US" sz="4000" kern="0"/>
                  <a:t> (</a:t>
                </a:r>
                <a:r>
                  <a:rPr lang="en-US" sz="4000" kern="0" err="1"/>
                  <a:t>vàng</a:t>
                </a:r>
                <a:r>
                  <a:rPr lang="en-US" sz="4000" kern="0"/>
                  <a:t>, </a:t>
                </a:r>
                <a:r>
                  <a:rPr lang="en-US" sz="4000" kern="0" err="1"/>
                  <a:t>đỏ</a:t>
                </a:r>
                <a:r>
                  <a:rPr lang="en-US" sz="4000" kern="0"/>
                  <a:t>, </a:t>
                </a:r>
                <a:r>
                  <a:rPr lang="en-US" sz="4000" kern="0" err="1"/>
                  <a:t>nâu</a:t>
                </a:r>
                <a:r>
                  <a:rPr lang="en-US" sz="4000" kern="0"/>
                  <a:t>): </a:t>
                </a:r>
                <a:r>
                  <a:rPr lang="en-US" sz="4000" kern="0" err="1"/>
                  <a:t>có</a:t>
                </a:r>
                <a:r>
                  <a:rPr lang="en-US" sz="4000" kern="0"/>
                  <a:t> 3 vector </a:t>
                </a:r>
                <a:r>
                  <a:rPr lang="en-US" sz="4000" kern="0" err="1"/>
                  <a:t>đặc</a:t>
                </a:r>
                <a:r>
                  <a:rPr lang="en-US" sz="4000" kern="0"/>
                  <a:t> </a:t>
                </a:r>
                <a:r>
                  <a:rPr lang="en-US" sz="4000" kern="0" err="1"/>
                  <a:t>trưng</a:t>
                </a:r>
                <a:endParaRPr lang="en-US" sz="4000" kern="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𝑉</m:t>
                    </m:r>
                    <m:r>
                      <a:rPr lang="en-US" sz="4000" b="0" i="1" kern="0" baseline="-25000" smtClean="0">
                        <a:latin typeface="Cambria Math" panose="02040503050406030204" pitchFamily="18" charset="0"/>
                      </a:rPr>
                      <m:t>𝑡</m:t>
                    </m:r>
                    <m:r>
                      <a:rPr lang="en-US" sz="4000" b="0" i="1" kern="0" baseline="-25000" smtClean="0">
                        <a:latin typeface="Cambria Math" panose="02040503050406030204" pitchFamily="18" charset="0"/>
                      </a:rPr>
                      <m:t>ó</m:t>
                    </m:r>
                    <m:r>
                      <a:rPr lang="en-US" sz="4000" b="0" i="1" kern="0" baseline="-25000" smtClean="0">
                        <a:latin typeface="Cambria Math" panose="02040503050406030204" pitchFamily="18" charset="0"/>
                      </a:rPr>
                      <m:t>𝑐</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e>
                    </m:d>
                    <m:r>
                      <a:rPr lang="en-US" sz="4000" b="0" i="1" kern="0" smtClean="0">
                        <a:latin typeface="Cambria Math" panose="02040503050406030204" pitchFamily="18" charset="0"/>
                      </a:rPr>
                      <m:t>=</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r>
                          <a:rPr lang="en-US" sz="4000" b="0" i="1" kern="0" baseline="-25000" smtClean="0">
                            <a:latin typeface="Cambria Math" panose="02040503050406030204" pitchFamily="18" charset="0"/>
                          </a:rPr>
                          <m:t>, </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á</m:t>
                        </m:r>
                        <m:r>
                          <a:rPr lang="en-US" sz="4000" b="0" i="1" kern="0" baseline="-25000" smtClean="0">
                            <a:latin typeface="Cambria Math" panose="02040503050406030204" pitchFamily="18" charset="0"/>
                          </a:rPr>
                          <m:t>𝑚</m:t>
                        </m:r>
                      </m:e>
                    </m:d>
                    <m:r>
                      <a:rPr lang="en-US" sz="4000" b="0" i="1" kern="0" smtClean="0">
                        <a:latin typeface="Cambria Math" panose="02040503050406030204" pitchFamily="18" charset="0"/>
                      </a:rPr>
                      <m:t>, </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r>
                          <a:rPr lang="en-US" sz="4000" b="0" i="1" kern="0" baseline="-25000" smtClean="0">
                            <a:latin typeface="Cambria Math" panose="02040503050406030204" pitchFamily="18" charset="0"/>
                          </a:rPr>
                          <m:t>,</m:t>
                        </m:r>
                        <m:r>
                          <a:rPr lang="en-US" sz="4000" b="0" i="1" kern="0" baseline="-25000" smtClean="0">
                            <a:latin typeface="Cambria Math" panose="02040503050406030204" pitchFamily="18" charset="0"/>
                          </a:rPr>
                          <m:t>𝑘h</m:t>
                        </m:r>
                        <m:r>
                          <a:rPr lang="en-US" sz="4000" b="0" i="1" kern="0" baseline="-25000" smtClean="0">
                            <a:latin typeface="Cambria Math" panose="02040503050406030204" pitchFamily="18" charset="0"/>
                          </a:rPr>
                          <m:t>ô</m:t>
                        </m:r>
                        <m:r>
                          <a:rPr lang="en-US" sz="4000" b="0" i="1" kern="0" baseline="-25000" smtClean="0">
                            <a:latin typeface="Cambria Math" panose="02040503050406030204" pitchFamily="18" charset="0"/>
                          </a:rPr>
                          <m:t>𝑛𝑔</m:t>
                        </m:r>
                      </m:e>
                    </m:d>
                  </m:oMath>
                </a14:m>
                <a:endParaRPr lang="en-US" sz="4000" b="0" kern="0" baseline="-25000"/>
              </a:p>
              <a:p>
                <a:pPr marL="1497965" marR="5080" lvl="2" indent="-571500" algn="just">
                  <a:lnSpc>
                    <a:spcPct val="130000"/>
                  </a:lnSpc>
                  <a:buFont typeface="Wingdings" panose="05000000000000000000" pitchFamily="2" charset="2"/>
                  <a:buChar char="§"/>
                </a:pPr>
                <a:endParaRPr lang="en-US" sz="3200" b="0" kern="0" baseline="-25000"/>
              </a:p>
              <a:p>
                <a:pPr marL="1497965" marR="5080" lvl="2" indent="-571500" algn="just">
                  <a:lnSpc>
                    <a:spcPct val="130000"/>
                  </a:lnSpc>
                  <a:buFont typeface="Wingdings" panose="05000000000000000000" pitchFamily="2" charset="2"/>
                  <a:buChar char="§"/>
                </a:pPr>
                <a:r>
                  <a:rPr lang="en-US" sz="3600" b="0" kern="0" err="1"/>
                  <a:t>Số</a:t>
                </a:r>
                <a:r>
                  <a:rPr lang="en-US" sz="3600" b="0" kern="0"/>
                  <a:t> </a:t>
                </a:r>
                <a:r>
                  <a:rPr lang="en-US" sz="3600" b="0" kern="0" err="1"/>
                  <a:t>người</a:t>
                </a:r>
                <a:r>
                  <a:rPr lang="en-US" sz="3600" b="0" kern="0"/>
                  <a:t> </a:t>
                </a:r>
                <a:r>
                  <a:rPr lang="en-US" sz="3600" b="0" kern="0" err="1"/>
                  <a:t>tóc</a:t>
                </a:r>
                <a:r>
                  <a:rPr lang="en-US" sz="3600" b="0" kern="0"/>
                  <a:t> </a:t>
                </a:r>
                <a:r>
                  <a:rPr lang="en-US" sz="3600" b="0" kern="0" err="1"/>
                  <a:t>nâu</a:t>
                </a:r>
                <a:r>
                  <a:rPr lang="en-US" sz="3600" b="0" kern="0"/>
                  <a:t>: 3</a:t>
                </a:r>
              </a:p>
              <a:p>
                <a:pPr marL="1497965" marR="5080" lvl="2" indent="-571500" algn="just">
                  <a:lnSpc>
                    <a:spcPct val="130000"/>
                  </a:lnSpc>
                  <a:buFont typeface="Wingdings" panose="05000000000000000000" pitchFamily="2" charset="2"/>
                  <a:buChar char="§"/>
                </a:pPr>
                <a:r>
                  <a:rPr lang="en-US" sz="3600" kern="0" err="1"/>
                  <a:t>Số</a:t>
                </a:r>
                <a:r>
                  <a:rPr lang="en-US" sz="3600" kern="0"/>
                  <a:t> </a:t>
                </a:r>
                <a:r>
                  <a:rPr lang="en-US" sz="3600" kern="0" err="1"/>
                  <a:t>người</a:t>
                </a:r>
                <a:r>
                  <a:rPr lang="en-US" sz="3600" kern="0"/>
                  <a:t> </a:t>
                </a:r>
                <a:r>
                  <a:rPr lang="en-US" sz="3600" kern="0" err="1"/>
                  <a:t>tóc</a:t>
                </a:r>
                <a:r>
                  <a:rPr lang="en-US" sz="3600" kern="0"/>
                  <a:t> </a:t>
                </a:r>
                <a:r>
                  <a:rPr lang="en-US" sz="3600" kern="0" err="1"/>
                  <a:t>nâu</a:t>
                </a:r>
                <a:r>
                  <a:rPr lang="en-US" sz="3600" kern="0"/>
                  <a:t>, </a:t>
                </a:r>
                <a:r>
                  <a:rPr lang="en-US" sz="3600" kern="0" err="1"/>
                  <a:t>nám</a:t>
                </a:r>
                <a:r>
                  <a:rPr lang="en-US" sz="3600" kern="0"/>
                  <a:t>: 0</a:t>
                </a:r>
              </a:p>
              <a:p>
                <a:pPr marL="1497965" marR="5080" lvl="2" indent="-571500" algn="just">
                  <a:lnSpc>
                    <a:spcPct val="130000"/>
                  </a:lnSpc>
                  <a:buFont typeface="Wingdings" panose="05000000000000000000" pitchFamily="2" charset="2"/>
                  <a:buChar char="§"/>
                </a:pPr>
                <a:r>
                  <a:rPr lang="en-US" sz="3600" b="0" kern="0" err="1"/>
                  <a:t>Số</a:t>
                </a:r>
                <a:r>
                  <a:rPr lang="en-US" sz="3600" b="0" kern="0"/>
                  <a:t> </a:t>
                </a:r>
                <a:r>
                  <a:rPr lang="en-US" sz="3600" b="0" kern="0" err="1"/>
                  <a:t>người</a:t>
                </a:r>
                <a:r>
                  <a:rPr lang="en-US" sz="3600" b="0" kern="0"/>
                  <a:t> </a:t>
                </a:r>
                <a:r>
                  <a:rPr lang="en-US" sz="3600" b="0" kern="0" err="1"/>
                  <a:t>tóc</a:t>
                </a:r>
                <a:r>
                  <a:rPr lang="en-US" sz="3600" b="0" kern="0"/>
                  <a:t> </a:t>
                </a:r>
                <a:r>
                  <a:rPr lang="en-US" sz="3600" b="0" kern="0" err="1"/>
                  <a:t>nâu</a:t>
                </a:r>
                <a:r>
                  <a:rPr lang="en-US" sz="3600" b="0" kern="0"/>
                  <a:t>, </a:t>
                </a:r>
                <a:r>
                  <a:rPr lang="en-US" sz="3600" b="0" kern="0" err="1"/>
                  <a:t>không</a:t>
                </a:r>
                <a:r>
                  <a:rPr lang="en-US" sz="3600" b="0" kern="0"/>
                  <a:t> </a:t>
                </a:r>
                <a:r>
                  <a:rPr lang="en-US" sz="3600" b="0" kern="0" err="1"/>
                  <a:t>nám</a:t>
                </a:r>
                <a:r>
                  <a:rPr lang="en-US" sz="3600" b="0" kern="0"/>
                  <a:t>: 3</a:t>
                </a:r>
              </a:p>
              <a:p>
                <a:pPr marL="1497965" marR="5080" lvl="2" indent="-571500" algn="just">
                  <a:lnSpc>
                    <a:spcPct val="130000"/>
                  </a:lnSpc>
                  <a:buFont typeface="Wingdings" panose="05000000000000000000" pitchFamily="2" charset="2"/>
                  <a:buChar char="§"/>
                </a:pPr>
                <a:r>
                  <a:rPr lang="en-US" sz="3600" kern="0"/>
                  <a:t>Do </a:t>
                </a:r>
                <a:r>
                  <a:rPr lang="en-US" sz="3600" kern="0" err="1"/>
                  <a:t>đó</a:t>
                </a:r>
                <a:r>
                  <a:rPr lang="en-US" sz="3600" kern="0"/>
                  <a:t>, </a:t>
                </a: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𝑡</m:t>
                    </m:r>
                    <m:r>
                      <a:rPr lang="en-US" sz="3600" b="0" i="1" kern="0" baseline="-25000" smtClean="0">
                        <a:latin typeface="Cambria Math" panose="02040503050406030204" pitchFamily="18" charset="0"/>
                      </a:rPr>
                      <m:t>ó</m:t>
                    </m:r>
                    <m:r>
                      <a:rPr lang="en-US" sz="3600" b="0" i="1" kern="0" baseline="-25000" smtClean="0">
                        <a:latin typeface="Cambria Math" panose="02040503050406030204" pitchFamily="18" charset="0"/>
                      </a:rPr>
                      <m:t>𝑐</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𝑢</m:t>
                        </m:r>
                      </m:e>
                    </m:d>
                    <m:r>
                      <a:rPr lang="en-US" sz="3600" b="0" i="1" kern="0" smtClean="0">
                        <a:latin typeface="Cambria Math" panose="02040503050406030204" pitchFamily="18" charset="0"/>
                      </a:rPr>
                      <m:t>=0, 1</m:t>
                    </m:r>
                  </m:oMath>
                </a14:m>
                <a:r>
                  <a:rPr lang="en-US" sz="3600" b="0" kern="0"/>
                  <a:t>	</a:t>
                </a:r>
                <a:r>
                  <a:rPr lang="en-US" sz="3600" b="0" kern="0" err="1"/>
                  <a:t>là</a:t>
                </a:r>
                <a:r>
                  <a:rPr lang="en-US" sz="3600" b="0" kern="0"/>
                  <a:t> </a:t>
                </a:r>
                <a:r>
                  <a:rPr lang="en-US" sz="3600" b="0" kern="0" err="1"/>
                  <a:t>một</a:t>
                </a:r>
                <a:r>
                  <a:rPr lang="en-US" sz="3600" b="0" kern="0"/>
                  <a:t> vector </a:t>
                </a:r>
                <a:r>
                  <a:rPr lang="en-US" sz="3600" b="0" kern="0" err="1"/>
                  <a:t>đơn</a:t>
                </a:r>
                <a:r>
                  <a:rPr lang="en-US" sz="3600" b="0" kern="0"/>
                  <a:t> </a:t>
                </a:r>
                <a:r>
                  <a:rPr lang="en-US" sz="3600" b="0" kern="0" err="1"/>
                  <a:t>vị</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4838312"/>
              </a:xfrm>
              <a:prstGeom prst="rect">
                <a:avLst/>
              </a:prstGeom>
              <a:blipFill>
                <a:blip r:embed="rId3"/>
                <a:stretch>
                  <a:fillRect l="-1650" t="-522" b="-4439"/>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2371566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35173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Màu tóc có 3 giá trị (vàng, đỏ, nâu): có 3 vector đặc trưng</a:t>
                </a:r>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𝑉</m:t>
                    </m:r>
                    <m:r>
                      <a:rPr lang="en-US" sz="4000" b="0" i="1" kern="0" baseline="-25000" smtClean="0">
                        <a:latin typeface="Cambria Math" panose="02040503050406030204" pitchFamily="18" charset="0"/>
                      </a:rPr>
                      <m:t>𝑡</m:t>
                    </m:r>
                    <m:r>
                      <a:rPr lang="en-US" sz="4000" b="0" i="1" kern="0" baseline="-25000" smtClean="0">
                        <a:latin typeface="Cambria Math" panose="02040503050406030204" pitchFamily="18" charset="0"/>
                      </a:rPr>
                      <m:t>ó</m:t>
                    </m:r>
                    <m:r>
                      <a:rPr lang="en-US" sz="4000" b="0" i="1" kern="0" baseline="-25000" smtClean="0">
                        <a:latin typeface="Cambria Math" panose="02040503050406030204" pitchFamily="18" charset="0"/>
                      </a:rPr>
                      <m:t>𝑐</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đỏ</m:t>
                        </m:r>
                      </m:e>
                    </m:d>
                    <m:r>
                      <a:rPr lang="en-US" sz="4000" b="0" i="1" kern="0" smtClean="0">
                        <a:latin typeface="Cambria Math" panose="02040503050406030204" pitchFamily="18" charset="0"/>
                      </a:rPr>
                      <m:t>=</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đỏ, </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á</m:t>
                        </m:r>
                        <m:r>
                          <a:rPr lang="en-US" sz="4000" b="0" i="1" kern="0" baseline="-25000" smtClean="0">
                            <a:latin typeface="Cambria Math" panose="02040503050406030204" pitchFamily="18" charset="0"/>
                          </a:rPr>
                          <m:t>𝑚</m:t>
                        </m:r>
                      </m:e>
                    </m:d>
                    <m:r>
                      <a:rPr lang="en-US" sz="4000" b="0" i="1" kern="0" smtClean="0">
                        <a:latin typeface="Cambria Math" panose="02040503050406030204" pitchFamily="18" charset="0"/>
                      </a:rPr>
                      <m:t>, </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đỏ,</m:t>
                        </m:r>
                        <m:r>
                          <a:rPr lang="en-US" sz="4000" b="0" i="1" kern="0" baseline="-25000" smtClean="0">
                            <a:latin typeface="Cambria Math" panose="02040503050406030204" pitchFamily="18" charset="0"/>
                          </a:rPr>
                          <m:t>𝑘h</m:t>
                        </m:r>
                        <m:r>
                          <a:rPr lang="en-US" sz="4000" b="0" i="1" kern="0" baseline="-25000" smtClean="0">
                            <a:latin typeface="Cambria Math" panose="02040503050406030204" pitchFamily="18" charset="0"/>
                          </a:rPr>
                          <m:t>ô</m:t>
                        </m:r>
                        <m:r>
                          <a:rPr lang="en-US" sz="4000" b="0" i="1" kern="0" baseline="-25000" smtClean="0">
                            <a:latin typeface="Cambria Math" panose="02040503050406030204" pitchFamily="18" charset="0"/>
                          </a:rPr>
                          <m:t>𝑛𝑔</m:t>
                        </m:r>
                      </m:e>
                    </m:d>
                  </m:oMath>
                </a14:m>
                <a:endParaRPr lang="en-US" sz="4000" b="0" kern="0" baseline="-25000"/>
              </a:p>
              <a:p>
                <a:pPr marL="1497965" marR="5080" lvl="2" indent="-571500" algn="just">
                  <a:lnSpc>
                    <a:spcPct val="130000"/>
                  </a:lnSpc>
                  <a:buFont typeface="Wingdings" panose="05000000000000000000" pitchFamily="2" charset="2"/>
                  <a:buChar char="§"/>
                </a:pPr>
                <a:endParaRPr lang="en-US" sz="3200" b="0" kern="0" baseline="-25000"/>
              </a:p>
              <a:p>
                <a:pPr marL="1497965" marR="5080" lvl="2" indent="-571500" algn="just">
                  <a:lnSpc>
                    <a:spcPct val="130000"/>
                  </a:lnSpc>
                  <a:buFont typeface="Wingdings" panose="05000000000000000000" pitchFamily="2" charset="2"/>
                  <a:buChar char="§"/>
                </a:pPr>
                <a:r>
                  <a:rPr lang="en-US" sz="3600" b="0" kern="0"/>
                  <a:t>Số người tóc </a:t>
                </a:r>
                <a:r>
                  <a:rPr lang="en-US" sz="3600" kern="0"/>
                  <a:t>đỏ</a:t>
                </a:r>
                <a:r>
                  <a:rPr lang="en-US" sz="3600" b="0" kern="0"/>
                  <a:t>: 1</a:t>
                </a:r>
              </a:p>
              <a:p>
                <a:pPr marL="1497965" marR="5080" lvl="2" indent="-571500" algn="just">
                  <a:lnSpc>
                    <a:spcPct val="130000"/>
                  </a:lnSpc>
                  <a:buFont typeface="Wingdings" panose="05000000000000000000" pitchFamily="2" charset="2"/>
                  <a:buChar char="§"/>
                </a:pPr>
                <a:r>
                  <a:rPr lang="en-US" sz="3600" kern="0"/>
                  <a:t>Số người tóc đỏ, nám: 1</a:t>
                </a:r>
              </a:p>
              <a:p>
                <a:pPr marL="1497965" marR="5080" lvl="2" indent="-571500" algn="just">
                  <a:lnSpc>
                    <a:spcPct val="130000"/>
                  </a:lnSpc>
                  <a:buFont typeface="Wingdings" panose="05000000000000000000" pitchFamily="2" charset="2"/>
                  <a:buChar char="§"/>
                </a:pPr>
                <a:r>
                  <a:rPr lang="en-US" sz="3600" b="0" kern="0"/>
                  <a:t>Số người tóc </a:t>
                </a:r>
                <a:r>
                  <a:rPr lang="en-US" sz="3600" kern="0"/>
                  <a:t>đỏ</a:t>
                </a:r>
                <a:r>
                  <a:rPr lang="en-US" sz="3600" b="0" kern="0"/>
                  <a:t>, không nám: 0</a:t>
                </a:r>
              </a:p>
              <a:p>
                <a:pPr marL="1497965" marR="5080" lvl="2" indent="-571500" algn="just">
                  <a:lnSpc>
                    <a:spcPct val="130000"/>
                  </a:lnSpc>
                  <a:buFont typeface="Wingdings" panose="05000000000000000000" pitchFamily="2" charset="2"/>
                  <a:buChar char="§"/>
                </a:pPr>
                <a:r>
                  <a:rPr lang="en-US" sz="3600" kern="0"/>
                  <a:t>Do đó, </a:t>
                </a: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𝑡</m:t>
                    </m:r>
                    <m:r>
                      <a:rPr lang="en-US" sz="3600" b="0" i="1" kern="0" baseline="-25000" smtClean="0">
                        <a:latin typeface="Cambria Math" panose="02040503050406030204" pitchFamily="18" charset="0"/>
                      </a:rPr>
                      <m:t>ó</m:t>
                    </m:r>
                    <m:r>
                      <a:rPr lang="en-US" sz="3600" b="0" i="1" kern="0" baseline="-25000" smtClean="0">
                        <a:latin typeface="Cambria Math" panose="02040503050406030204" pitchFamily="18" charset="0"/>
                      </a:rPr>
                      <m:t>𝑐</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đỏ</m:t>
                        </m:r>
                      </m:e>
                    </m:d>
                    <m:r>
                      <a:rPr lang="en-US" sz="3600" b="0" i="1" kern="0" smtClean="0">
                        <a:latin typeface="Cambria Math" panose="02040503050406030204" pitchFamily="18" charset="0"/>
                      </a:rPr>
                      <m:t>=1, 0</m:t>
                    </m:r>
                  </m:oMath>
                </a14:m>
                <a:r>
                  <a:rPr lang="en-US" sz="3600" b="0" kern="0"/>
                  <a:t>	là một vector đơn vị</a:t>
                </a:r>
              </a:p>
              <a:p>
                <a:pPr marL="1497965" marR="5080" lvl="2" indent="-571500" algn="just">
                  <a:lnSpc>
                    <a:spcPct val="130000"/>
                  </a:lnSpc>
                  <a:buFont typeface="Wingdings" panose="05000000000000000000" pitchFamily="2" charset="2"/>
                  <a:buChar char="§"/>
                </a:pPr>
                <a:endParaRPr lang="en-US" sz="3600" kern="0"/>
              </a:p>
              <a:p>
                <a:pPr marL="583565" marR="5080" indent="-571500" algn="just">
                  <a:lnSpc>
                    <a:spcPct val="130000"/>
                  </a:lnSpc>
                  <a:buFont typeface="Wingdings" panose="05000000000000000000" pitchFamily="2" charset="2"/>
                  <a:buChar char="§"/>
                </a:pPr>
                <a:r>
                  <a:rPr lang="en-US" sz="4000" b="0" kern="0"/>
                  <a:t>Tổng số vector đơn vị của  màu tóc: 2</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351739"/>
              </a:xfrm>
              <a:prstGeom prst="rect">
                <a:avLst/>
              </a:prstGeom>
              <a:blipFill>
                <a:blip r:embed="rId3"/>
                <a:stretch>
                  <a:fillRect l="-1622" t="-384" b="-3935"/>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061948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370274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Chiều cao có 3 giá trị (cao, t.bình, thấp): có 3 vector đặc trưng</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𝑐𝑎𝑜</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=0.67, 0.33</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𝑡h</m:t>
                        </m:r>
                        <m:r>
                          <a:rPr lang="en-US" sz="3600" b="0" i="1" kern="0" baseline="-25000" smtClean="0">
                            <a:latin typeface="Cambria Math" panose="02040503050406030204" pitchFamily="18" charset="0"/>
                          </a:rPr>
                          <m:t>ấ</m:t>
                        </m:r>
                        <m:r>
                          <a:rPr lang="en-US" sz="3600" b="0" i="1" kern="0" baseline="-25000" smtClean="0">
                            <a:latin typeface="Cambria Math" panose="02040503050406030204" pitchFamily="18" charset="0"/>
                          </a:rPr>
                          <m:t>𝑝</m:t>
                        </m:r>
                      </m:e>
                    </m:d>
                    <m:r>
                      <a:rPr lang="en-US" sz="3600" b="0" i="1" kern="0" smtClean="0">
                        <a:latin typeface="Cambria Math" panose="02040503050406030204" pitchFamily="18" charset="0"/>
                      </a:rPr>
                      <m:t>=0.33, 0.67</m:t>
                    </m:r>
                  </m:oMath>
                </a14:m>
                <a:endParaRPr lang="en-US" sz="3600" kern="0"/>
              </a:p>
              <a:p>
                <a:pPr marL="583565" marR="5080" indent="-571500" algn="just">
                  <a:lnSpc>
                    <a:spcPct val="130000"/>
                  </a:lnSpc>
                  <a:buFont typeface="Wingdings" panose="05000000000000000000" pitchFamily="2" charset="2"/>
                  <a:buChar char="§"/>
                </a:pPr>
                <a:r>
                  <a:rPr lang="en-US" sz="4000" b="0" kern="0"/>
                  <a:t>Tổng số vector đơn vị của  chiều cao: 1</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3702745"/>
              </a:xfrm>
              <a:prstGeom prst="rect">
                <a:avLst/>
              </a:prstGeom>
              <a:blipFill>
                <a:blip r:embed="rId3"/>
                <a:stretch>
                  <a:fillRect l="-1622" t="-659" b="-757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2138405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370274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Cân nặng có 3 giá trị (nhẹ, t.bình, nặng): có 3 vector đặc trưng</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𝑛h</m:t>
                        </m:r>
                        <m:r>
                          <a:rPr lang="en-US" sz="3600" b="0" i="1" kern="0" baseline="-25000" smtClean="0">
                            <a:latin typeface="Cambria Math" panose="02040503050406030204" pitchFamily="18" charset="0"/>
                          </a:rPr>
                          <m:t>ẹ</m:t>
                        </m:r>
                      </m:e>
                    </m:d>
                    <m:r>
                      <a:rPr lang="en-US" sz="3600" b="0" i="1" kern="0" smtClean="0">
                        <a:latin typeface="Cambria Math" panose="02040503050406030204" pitchFamily="18" charset="0"/>
                      </a:rPr>
                      <m:t>=0.5, 0.5</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=0.33, 0.67</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=0.33, 0.67</m:t>
                    </m:r>
                  </m:oMath>
                </a14:m>
                <a:endParaRPr lang="en-US" sz="3600" kern="0"/>
              </a:p>
              <a:p>
                <a:pPr marL="583565" marR="5080" indent="-571500" algn="just">
                  <a:lnSpc>
                    <a:spcPct val="130000"/>
                  </a:lnSpc>
                  <a:buFont typeface="Wingdings" panose="05000000000000000000" pitchFamily="2" charset="2"/>
                  <a:buChar char="§"/>
                </a:pPr>
                <a:r>
                  <a:rPr lang="en-US" sz="4000" b="0" kern="0"/>
                  <a:t>Tổng số vector đơn vị của  cân nặng: 0</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3702745"/>
              </a:xfrm>
              <a:prstGeom prst="rect">
                <a:avLst/>
              </a:prstGeom>
              <a:blipFill>
                <a:blip r:embed="rId3"/>
                <a:stretch>
                  <a:fillRect l="-1622" t="-659" b="-757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415736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298254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Dùng kem có 2 giá trị (có, không): có 2 vector đặc trưng</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ó</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𝑘h</m:t>
                        </m:r>
                        <m:r>
                          <a:rPr lang="en-US" sz="3600" b="0" i="1" kern="0" baseline="-25000" smtClean="0">
                            <a:latin typeface="Cambria Math" panose="02040503050406030204" pitchFamily="18" charset="0"/>
                          </a:rPr>
                          <m:t>ô</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=0.6, 0.4</m:t>
                    </m:r>
                  </m:oMath>
                </a14:m>
                <a:endParaRPr lang="en-US" sz="3600" b="0" kern="0"/>
              </a:p>
              <a:p>
                <a:pPr marL="583565" marR="5080" indent="-571500" algn="just">
                  <a:lnSpc>
                    <a:spcPct val="130000"/>
                  </a:lnSpc>
                  <a:buFont typeface="Wingdings" panose="05000000000000000000" pitchFamily="2" charset="2"/>
                  <a:buChar char="§"/>
                </a:pPr>
                <a:r>
                  <a:rPr lang="en-US" sz="4000" b="0" kern="0"/>
                  <a:t>Tổng số vector đơn vị của  dùng kem: 1</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2982548"/>
              </a:xfrm>
              <a:prstGeom prst="rect">
                <a:avLst/>
              </a:prstGeom>
              <a:blipFill>
                <a:blip r:embed="rId3"/>
                <a:stretch>
                  <a:fillRect l="-1622" t="-818" b="-9611"/>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276602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682359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0" kern="0"/>
              <a:t>Ta thấy:</a:t>
            </a:r>
          </a:p>
          <a:p>
            <a:pPr marL="1497965" marR="5080" lvl="2" indent="-571500" algn="just">
              <a:lnSpc>
                <a:spcPct val="130000"/>
              </a:lnSpc>
              <a:buFont typeface="Wingdings" panose="05000000000000000000" pitchFamily="2" charset="2"/>
              <a:buChar char="§"/>
            </a:pPr>
            <a:r>
              <a:rPr lang="en-US" sz="3600" b="0" kern="0"/>
              <a:t>Tổng số vector đơn vị của  màu tóc: 2</a:t>
            </a:r>
          </a:p>
          <a:p>
            <a:pPr marL="1497965" marR="5080" lvl="2" indent="-571500" algn="just">
              <a:lnSpc>
                <a:spcPct val="130000"/>
              </a:lnSpc>
              <a:buFont typeface="Wingdings" panose="05000000000000000000" pitchFamily="2" charset="2"/>
              <a:buChar char="§"/>
            </a:pPr>
            <a:r>
              <a:rPr lang="en-US" sz="3600" b="0" kern="0"/>
              <a:t>Tổng số vector đơn vị của  chiều cao: 1</a:t>
            </a:r>
            <a:endParaRPr lang="en-US" sz="3600" kern="0"/>
          </a:p>
          <a:p>
            <a:pPr marL="1497965" marR="5080" lvl="2" indent="-571500" algn="just">
              <a:lnSpc>
                <a:spcPct val="130000"/>
              </a:lnSpc>
              <a:buFont typeface="Wingdings" panose="05000000000000000000" pitchFamily="2" charset="2"/>
              <a:buChar char="§"/>
            </a:pPr>
            <a:r>
              <a:rPr lang="en-US" sz="3600" b="0" kern="0"/>
              <a:t>Tổng số vector đơn vị của  cân nặng: 0</a:t>
            </a:r>
            <a:endParaRPr lang="en-US" sz="3200" b="0" kern="0"/>
          </a:p>
          <a:p>
            <a:pPr marL="1497965" marR="5080" lvl="2" indent="-571500" algn="just">
              <a:lnSpc>
                <a:spcPct val="130000"/>
              </a:lnSpc>
              <a:buFont typeface="Wingdings" panose="05000000000000000000" pitchFamily="2" charset="2"/>
              <a:buChar char="§"/>
            </a:pPr>
            <a:r>
              <a:rPr lang="en-US" sz="3600" b="0" kern="0"/>
              <a:t>Tổng số vector đơn vị của  dùng kem: 1</a:t>
            </a:r>
            <a:endParaRPr lang="en-US" sz="4000" b="0" kern="0"/>
          </a:p>
          <a:p>
            <a:pPr marL="583565" marR="5080" indent="-571500" algn="just">
              <a:lnSpc>
                <a:spcPct val="130000"/>
              </a:lnSpc>
              <a:buFont typeface="Wingdings" panose="05000000000000000000" pitchFamily="2" charset="2"/>
              <a:buChar char="§"/>
            </a:pPr>
            <a:r>
              <a:rPr lang="en-US" sz="4000" b="0" kern="0"/>
              <a:t>Từ đó, ta chọn màu tóc để phân hoạch</a:t>
            </a:r>
          </a:p>
          <a:p>
            <a:pPr marL="583565" marR="5080" indent="-571500" algn="just">
              <a:lnSpc>
                <a:spcPct val="130000"/>
              </a:lnSpc>
              <a:buFont typeface="Wingdings" panose="05000000000000000000" pitchFamily="2" charset="2"/>
              <a:buChar char="§"/>
            </a:pPr>
            <a:r>
              <a:rPr lang="en-US" sz="4000" kern="0"/>
              <a:t>Sau khi phân hoạch ta thấy còn  màu vàng</a:t>
            </a:r>
          </a:p>
          <a:p>
            <a:pPr marL="12065" marR="5080" algn="just">
              <a:lnSpc>
                <a:spcPct val="130000"/>
              </a:lnSpc>
            </a:pPr>
            <a:r>
              <a:rPr lang="en-US" sz="4000" b="0" kern="0"/>
              <a:t>	 chứa </a:t>
            </a:r>
            <a:r>
              <a:rPr lang="en-US" sz="4000" kern="0"/>
              <a:t>lẫn lộn bị nám và không bị nám.</a:t>
            </a:r>
          </a:p>
          <a:p>
            <a:pPr marL="583565" marR="5080" indent="-571500" algn="just">
              <a:lnSpc>
                <a:spcPct val="130000"/>
              </a:lnSpc>
              <a:buFont typeface="Wingdings" panose="05000000000000000000" pitchFamily="2" charset="2"/>
              <a:buChar char="§"/>
            </a:pPr>
            <a:r>
              <a:rPr lang="en-US" sz="4000" b="0" kern="0"/>
              <a:t>Tiếp </a:t>
            </a:r>
            <a:r>
              <a:rPr lang="en-US" sz="4000" kern="0"/>
              <a:t>tục phân hoạch cho tập này.</a:t>
            </a:r>
            <a:endParaRPr lang="en-US" sz="3600" b="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2045340968"/>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6" name="Picture 5">
            <a:extLst>
              <a:ext uri="{FF2B5EF4-FFF2-40B4-BE49-F238E27FC236}">
                <a16:creationId xmlns:a16="http://schemas.microsoft.com/office/drawing/2014/main" id="{FD3B8984-EE78-618F-4D23-F96700D3B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5956" y="6830359"/>
            <a:ext cx="5428336" cy="1979746"/>
          </a:xfrm>
          <a:prstGeom prst="rect">
            <a:avLst/>
          </a:prstGeom>
        </p:spPr>
      </p:pic>
    </p:spTree>
    <p:extLst>
      <p:ext uri="{BB962C8B-B14F-4D97-AF65-F5344CB8AC3E}">
        <p14:creationId xmlns:p14="http://schemas.microsoft.com/office/powerpoint/2010/main" val="3338487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31071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Tiếp tục tính vector đặc trưng cho các thuộc tính: chiều cao, cân nặng, dùng kem cho màu tóc = vàng.</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𝑐𝑎𝑜</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=1, 0</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𝑡h</m:t>
                        </m:r>
                        <m:r>
                          <a:rPr lang="en-US" sz="3600" b="0" i="1" kern="0" baseline="-25000" smtClean="0">
                            <a:latin typeface="Cambria Math" panose="02040503050406030204" pitchFamily="18" charset="0"/>
                          </a:rPr>
                          <m:t>ấ</m:t>
                        </m:r>
                        <m:r>
                          <a:rPr lang="en-US" sz="3600" b="0" i="1" kern="0" baseline="-25000" smtClean="0">
                            <a:latin typeface="Cambria Math" panose="02040503050406030204" pitchFamily="18" charset="0"/>
                          </a:rPr>
                          <m:t>𝑝</m:t>
                        </m:r>
                      </m:e>
                    </m:d>
                    <m:r>
                      <a:rPr lang="en-US" sz="3600" b="0" i="1" kern="0" smtClean="0">
                        <a:latin typeface="Cambria Math" panose="02040503050406030204" pitchFamily="18" charset="0"/>
                      </a:rPr>
                      <m:t>=0.5, 0.5</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𝑛h</m:t>
                        </m:r>
                        <m:r>
                          <a:rPr lang="en-US" sz="3600" b="0" i="1" kern="0" baseline="-25000" smtClean="0">
                            <a:latin typeface="Cambria Math" panose="02040503050406030204" pitchFamily="18" charset="0"/>
                          </a:rPr>
                          <m:t>ẹ</m:t>
                        </m:r>
                      </m:e>
                    </m:d>
                    <m:r>
                      <a:rPr lang="en-US" sz="3600" b="0" i="1" kern="0" smtClean="0">
                        <a:latin typeface="Cambria Math" panose="02040503050406030204" pitchFamily="18" charset="0"/>
                      </a:rPr>
                      <m:t>=0.5, 0.5</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=0.5, 0.5</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 0</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ó</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𝑘h</m:t>
                        </m:r>
                        <m:r>
                          <a:rPr lang="en-US" sz="3600" b="0" i="1" kern="0" baseline="-25000" smtClean="0">
                            <a:latin typeface="Cambria Math" panose="02040503050406030204" pitchFamily="18" charset="0"/>
                          </a:rPr>
                          <m:t>ô</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=1, 0</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310719"/>
              </a:xfrm>
              <a:prstGeom prst="rect">
                <a:avLst/>
              </a:prstGeom>
              <a:blipFill>
                <a:blip r:embed="rId3"/>
                <a:stretch>
                  <a:fillRect l="-1622" t="-334" r="-1766" b="-1501"/>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468016024"/>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
        <p:nvSpPr>
          <p:cNvPr id="7" name="TextBox 6">
            <a:extLst>
              <a:ext uri="{FF2B5EF4-FFF2-40B4-BE49-F238E27FC236}">
                <a16:creationId xmlns:a16="http://schemas.microsoft.com/office/drawing/2014/main" id="{32D1DD76-C084-A249-CCC0-DDC567902A83}"/>
              </a:ext>
            </a:extLst>
          </p:cNvPr>
          <p:cNvSpPr txBox="1"/>
          <p:nvPr/>
        </p:nvSpPr>
        <p:spPr>
          <a:xfrm>
            <a:off x="7770692" y="5401791"/>
            <a:ext cx="10439400" cy="1569660"/>
          </a:xfrm>
          <a:prstGeom prst="rect">
            <a:avLst/>
          </a:prstGeom>
          <a:noFill/>
        </p:spPr>
        <p:txBody>
          <a:bodyPr wrap="square">
            <a:spAutoFit/>
          </a:bodyPr>
          <a:lstStyle/>
          <a:p>
            <a:pPr marL="571500" indent="-571500">
              <a:buFont typeface="Wingdings" panose="05000000000000000000" pitchFamily="2" charset="2"/>
              <a:buChar char="§"/>
            </a:pPr>
            <a:r>
              <a:rPr lang="en-US" sz="3200" b="0" kern="0"/>
              <a:t>Tổng số vector đơn vị của  dùng kem = chiều cao</a:t>
            </a:r>
          </a:p>
          <a:p>
            <a:pPr marL="571500" indent="-571500">
              <a:buFont typeface="Wingdings" panose="05000000000000000000" pitchFamily="2" charset="2"/>
              <a:buChar char="§"/>
            </a:pPr>
            <a:r>
              <a:rPr lang="en-US" sz="3200" kern="0"/>
              <a:t>Chiều cao có 3 phân hoạch &gt; dùng kem (2) nên sử dụng </a:t>
            </a:r>
            <a:r>
              <a:rPr lang="en-US" sz="3200" kern="0">
                <a:solidFill>
                  <a:srgbClr val="FF0000"/>
                </a:solidFill>
              </a:rPr>
              <a:t>dùng kem </a:t>
            </a:r>
            <a:r>
              <a:rPr lang="en-US" sz="3200" kern="0"/>
              <a:t>cho đợt phân hoạch tiếp theo.</a:t>
            </a:r>
            <a:endParaRPr lang="en-US" sz="3200"/>
          </a:p>
        </p:txBody>
      </p:sp>
      <p:pic>
        <p:nvPicPr>
          <p:cNvPr id="1026" name="Picture 2">
            <a:extLst>
              <a:ext uri="{FF2B5EF4-FFF2-40B4-BE49-F238E27FC236}">
                <a16:creationId xmlns:a16="http://schemas.microsoft.com/office/drawing/2014/main" id="{FF21993B-EEBE-E8E6-0397-76B2BB425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3192" y="7023100"/>
            <a:ext cx="8216900" cy="340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190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Ví dụ 2: Xây dựng cây định danh bằng giải thuật Quinland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 (C4.5)</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2181710803"/>
              </p:ext>
            </p:extLst>
          </p:nvPr>
        </p:nvGraphicFramePr>
        <p:xfrm>
          <a:off x="6380956" y="4318672"/>
          <a:ext cx="11245311" cy="6054522"/>
        </p:xfrm>
        <a:graphic>
          <a:graphicData uri="http://schemas.openxmlformats.org/drawingml/2006/table">
            <a:tbl>
              <a:tblPr firstRow="1" bandRow="1">
                <a:tableStyleId>{5C22544A-7EE6-4342-B048-85BDC9FD1C3A}</a:tableStyleId>
              </a:tblPr>
              <a:tblGrid>
                <a:gridCol w="1221105">
                  <a:extLst>
                    <a:ext uri="{9D8B030D-6E8A-4147-A177-3AD203B41FA5}">
                      <a16:colId xmlns:a16="http://schemas.microsoft.com/office/drawing/2014/main" val="365167445"/>
                    </a:ext>
                  </a:extLst>
                </a:gridCol>
                <a:gridCol w="2403196">
                  <a:extLst>
                    <a:ext uri="{9D8B030D-6E8A-4147-A177-3AD203B41FA5}">
                      <a16:colId xmlns:a16="http://schemas.microsoft.com/office/drawing/2014/main" val="2629635813"/>
                    </a:ext>
                  </a:extLst>
                </a:gridCol>
                <a:gridCol w="2635568">
                  <a:extLst>
                    <a:ext uri="{9D8B030D-6E8A-4147-A177-3AD203B41FA5}">
                      <a16:colId xmlns:a16="http://schemas.microsoft.com/office/drawing/2014/main" val="2354896819"/>
                    </a:ext>
                  </a:extLst>
                </a:gridCol>
                <a:gridCol w="2181824">
                  <a:extLst>
                    <a:ext uri="{9D8B030D-6E8A-4147-A177-3AD203B41FA5}">
                      <a16:colId xmlns:a16="http://schemas.microsoft.com/office/drawing/2014/main" val="3223017324"/>
                    </a:ext>
                  </a:extLst>
                </a:gridCol>
                <a:gridCol w="2803618">
                  <a:extLst>
                    <a:ext uri="{9D8B030D-6E8A-4147-A177-3AD203B41FA5}">
                      <a16:colId xmlns:a16="http://schemas.microsoft.com/office/drawing/2014/main" val="1651939309"/>
                    </a:ext>
                  </a:extLst>
                </a:gridCol>
              </a:tblGrid>
              <a:tr h="786981">
                <a:tc>
                  <a:txBody>
                    <a:bodyPr/>
                    <a:lstStyle/>
                    <a:p>
                      <a:r>
                        <a:rPr lang="en-US" sz="3600"/>
                        <a:t>STT</a:t>
                      </a:r>
                    </a:p>
                  </a:txBody>
                  <a:tcPr/>
                </a:tc>
                <a:tc>
                  <a:txBody>
                    <a:bodyPr/>
                    <a:lstStyle/>
                    <a:p>
                      <a:r>
                        <a:rPr lang="en-US" sz="3600"/>
                        <a:t>Trời</a:t>
                      </a:r>
                    </a:p>
                  </a:txBody>
                  <a:tcPr/>
                </a:tc>
                <a:tc>
                  <a:txBody>
                    <a:bodyPr/>
                    <a:lstStyle/>
                    <a:p>
                      <a:r>
                        <a:rPr lang="en-US" sz="3600"/>
                        <a:t>Áp suất</a:t>
                      </a:r>
                    </a:p>
                  </a:txBody>
                  <a:tcPr/>
                </a:tc>
                <a:tc>
                  <a:txBody>
                    <a:bodyPr/>
                    <a:lstStyle/>
                    <a:p>
                      <a:r>
                        <a:rPr lang="en-US" sz="3600"/>
                        <a:t>Gió</a:t>
                      </a:r>
                    </a:p>
                  </a:txBody>
                  <a:tcPr/>
                </a:tc>
                <a:tc>
                  <a:txBody>
                    <a:bodyPr/>
                    <a:lstStyle/>
                    <a:p>
                      <a:r>
                        <a:rPr lang="en-US" sz="3600"/>
                        <a:t>Kết quả</a:t>
                      </a:r>
                    </a:p>
                  </a:txBody>
                  <a:tcPr/>
                </a:tc>
                <a:extLst>
                  <a:ext uri="{0D108BD9-81ED-4DB2-BD59-A6C34878D82A}">
                    <a16:rowId xmlns:a16="http://schemas.microsoft.com/office/drawing/2014/main" val="2160092706"/>
                  </a:ext>
                </a:extLst>
              </a:tr>
              <a:tr h="613406">
                <a:tc>
                  <a:txBody>
                    <a:bodyPr/>
                    <a:lstStyle/>
                    <a:p>
                      <a:r>
                        <a:rPr lang="en-US" sz="3600"/>
                        <a:t>1</a:t>
                      </a:r>
                    </a:p>
                  </a:txBody>
                  <a:tcPr/>
                </a:tc>
                <a:tc>
                  <a:txBody>
                    <a:bodyPr/>
                    <a:lstStyle/>
                    <a:p>
                      <a:r>
                        <a:rPr lang="en-US" sz="3600"/>
                        <a:t>Trong</a:t>
                      </a:r>
                    </a:p>
                  </a:txBody>
                  <a:tcPr/>
                </a:tc>
                <a:tc>
                  <a:txBody>
                    <a:bodyPr/>
                    <a:lstStyle/>
                    <a:p>
                      <a:r>
                        <a:rPr lang="en-US" sz="3600"/>
                        <a:t>Cao</a:t>
                      </a:r>
                    </a:p>
                  </a:txBody>
                  <a:tcPr/>
                </a:tc>
                <a:tc>
                  <a:txBody>
                    <a:bodyPr/>
                    <a:lstStyle/>
                    <a:p>
                      <a:r>
                        <a:rPr lang="en-US" sz="3600"/>
                        <a:t>Bắc</a:t>
                      </a:r>
                    </a:p>
                  </a:txBody>
                  <a:tcPr/>
                </a:tc>
                <a:tc>
                  <a:txBody>
                    <a:bodyPr/>
                    <a:lstStyle/>
                    <a:p>
                      <a:r>
                        <a:rPr lang="en-US" sz="3600"/>
                        <a:t>Không mưa</a:t>
                      </a:r>
                    </a:p>
                  </a:txBody>
                  <a:tcPr/>
                </a:tc>
                <a:extLst>
                  <a:ext uri="{0D108BD9-81ED-4DB2-BD59-A6C34878D82A}">
                    <a16:rowId xmlns:a16="http://schemas.microsoft.com/office/drawing/2014/main" val="574054749"/>
                  </a:ext>
                </a:extLst>
              </a:tr>
              <a:tr h="613406">
                <a:tc>
                  <a:txBody>
                    <a:bodyPr/>
                    <a:lstStyle/>
                    <a:p>
                      <a:r>
                        <a:rPr lang="en-US" sz="3600"/>
                        <a:t>2</a:t>
                      </a:r>
                    </a:p>
                  </a:txBody>
                  <a:tcPr/>
                </a:tc>
                <a:tc>
                  <a:txBody>
                    <a:bodyPr/>
                    <a:lstStyle/>
                    <a:p>
                      <a:r>
                        <a:rPr lang="en-US" sz="3600"/>
                        <a:t>Mây</a:t>
                      </a:r>
                    </a:p>
                  </a:txBody>
                  <a:tcPr/>
                </a:tc>
                <a:tc>
                  <a:txBody>
                    <a:bodyPr/>
                    <a:lstStyle/>
                    <a:p>
                      <a:r>
                        <a:rPr lang="en-US" sz="3600"/>
                        <a:t>Cao</a:t>
                      </a:r>
                    </a:p>
                  </a:txBody>
                  <a:tcPr/>
                </a:tc>
                <a:tc>
                  <a:txBody>
                    <a:bodyPr/>
                    <a:lstStyle/>
                    <a:p>
                      <a:r>
                        <a:rPr lang="en-US" sz="3600"/>
                        <a:t>Nam</a:t>
                      </a:r>
                    </a:p>
                  </a:txBody>
                  <a:tcPr/>
                </a:tc>
                <a:tc>
                  <a:txBody>
                    <a:bodyPr/>
                    <a:lstStyle/>
                    <a:p>
                      <a:r>
                        <a:rPr lang="en-US" sz="3600"/>
                        <a:t>Mưa</a:t>
                      </a:r>
                    </a:p>
                  </a:txBody>
                  <a:tcPr/>
                </a:tc>
                <a:extLst>
                  <a:ext uri="{0D108BD9-81ED-4DB2-BD59-A6C34878D82A}">
                    <a16:rowId xmlns:a16="http://schemas.microsoft.com/office/drawing/2014/main" val="3073760113"/>
                  </a:ext>
                </a:extLst>
              </a:tr>
              <a:tr h="613406">
                <a:tc>
                  <a:txBody>
                    <a:bodyPr/>
                    <a:lstStyle/>
                    <a:p>
                      <a:r>
                        <a:rPr lang="en-US" sz="3600"/>
                        <a:t>3</a:t>
                      </a:r>
                    </a:p>
                  </a:txBody>
                  <a:tcPr/>
                </a:tc>
                <a:tc>
                  <a:txBody>
                    <a:bodyPr/>
                    <a:lstStyle/>
                    <a:p>
                      <a:r>
                        <a:rPr lang="en-US" sz="3600"/>
                        <a:t>Mây</a:t>
                      </a:r>
                    </a:p>
                  </a:txBody>
                  <a:tcPr/>
                </a:tc>
                <a:tc>
                  <a:txBody>
                    <a:bodyPr/>
                    <a:lstStyle/>
                    <a:p>
                      <a:r>
                        <a:rPr lang="en-US" sz="36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3911475653"/>
                  </a:ext>
                </a:extLst>
              </a:tr>
              <a:tr h="613406">
                <a:tc>
                  <a:txBody>
                    <a:bodyPr/>
                    <a:lstStyle/>
                    <a:p>
                      <a:r>
                        <a:rPr lang="en-US" sz="3600"/>
                        <a:t>4</a:t>
                      </a:r>
                    </a:p>
                  </a:txBody>
                  <a:tcPr/>
                </a:tc>
                <a:tc>
                  <a:txBody>
                    <a:bodyPr/>
                    <a:lstStyle/>
                    <a:p>
                      <a:r>
                        <a:rPr lang="en-US" sz="3600"/>
                        <a:t>Trong</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Không mưa</a:t>
                      </a:r>
                    </a:p>
                  </a:txBody>
                  <a:tcPr/>
                </a:tc>
                <a:extLst>
                  <a:ext uri="{0D108BD9-81ED-4DB2-BD59-A6C34878D82A}">
                    <a16:rowId xmlns:a16="http://schemas.microsoft.com/office/drawing/2014/main" val="1148718299"/>
                  </a:ext>
                </a:extLst>
              </a:tr>
              <a:tr h="613406">
                <a:tc>
                  <a:txBody>
                    <a:bodyPr/>
                    <a:lstStyle/>
                    <a:p>
                      <a:r>
                        <a:rPr lang="en-US" sz="3600"/>
                        <a:t>5</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534546303"/>
                  </a:ext>
                </a:extLst>
              </a:tr>
              <a:tr h="613406">
                <a:tc>
                  <a:txBody>
                    <a:bodyPr/>
                    <a:lstStyle/>
                    <a:p>
                      <a:r>
                        <a:rPr lang="en-US" sz="3600"/>
                        <a:t>6</a:t>
                      </a:r>
                    </a:p>
                  </a:txBody>
                  <a:tcPr/>
                </a:tc>
                <a:tc>
                  <a:txBody>
                    <a:bodyPr/>
                    <a:lstStyle/>
                    <a:p>
                      <a:r>
                        <a:rPr lang="en-US" sz="3600"/>
                        <a:t>Mây</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65291067"/>
                  </a:ext>
                </a:extLst>
              </a:tr>
              <a:tr h="613406">
                <a:tc>
                  <a:txBody>
                    <a:bodyPr/>
                    <a:lstStyle/>
                    <a:p>
                      <a:r>
                        <a:rPr lang="en-US" sz="3600"/>
                        <a:t>7</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3219602654"/>
                  </a:ext>
                </a:extLst>
              </a:tr>
              <a:tr h="786981">
                <a:tc>
                  <a:txBody>
                    <a:bodyPr/>
                    <a:lstStyle/>
                    <a:p>
                      <a:r>
                        <a:rPr lang="en-US" sz="3600"/>
                        <a:t>8</a:t>
                      </a:r>
                    </a:p>
                  </a:txBody>
                  <a:tcPr/>
                </a:tc>
                <a:tc>
                  <a:txBody>
                    <a:bodyPr/>
                    <a:lstStyle/>
                    <a:p>
                      <a:r>
                        <a:rPr lang="en-US" sz="3600"/>
                        <a:t>Trong</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786765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1460500"/>
            <a:ext cx="16916400"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cs typeface="Source Sans Pro Light"/>
              </a:rPr>
              <a:t>Hệ thống được gọi là có khả năng học (có dáng vẻ học như con người) là hệ thống có</a:t>
            </a:r>
            <a:r>
              <a:rPr lang="en-US" sz="4000" spc="-5">
                <a:cs typeface="Source Sans Pro Light"/>
              </a:rPr>
              <a:t> </a:t>
            </a:r>
            <a:r>
              <a:rPr lang="vi-VN" sz="4000" spc="-5">
                <a:cs typeface="Source Sans Pro Light"/>
              </a:rPr>
              <a:t>khả năng tìm ra một sự khái quát hoặc mô hình cho các dữ liệu huấn luyện (dữ liệu có</a:t>
            </a:r>
            <a:r>
              <a:rPr lang="en-US" sz="4000" spc="-5">
                <a:cs typeface="Source Sans Pro Light"/>
              </a:rPr>
              <a:t> </a:t>
            </a:r>
            <a:r>
              <a:rPr lang="vi-VN" sz="4000" spc="-5">
                <a:cs typeface="Source Sans Pro Light"/>
              </a:rPr>
              <a:t>gán nhãn nhận diện hoặc phân loại).</a:t>
            </a:r>
            <a:endParaRPr lang="en-US" sz="4000" spc="-5">
              <a:cs typeface="Source Sans Pro Light"/>
            </a:endParaRPr>
          </a:p>
          <a:p>
            <a:pPr marL="583565" marR="5080" indent="-571500" algn="just">
              <a:lnSpc>
                <a:spcPct val="130000"/>
              </a:lnSpc>
              <a:buFont typeface="Wingdings" panose="05000000000000000000" pitchFamily="2" charset="2"/>
              <a:buChar char="§"/>
            </a:pPr>
            <a:r>
              <a:rPr lang="vi-VN" sz="4000" spc="-5"/>
              <a:t>Đặc trưng khái quát hoặc mô hình đó có thể được sử</a:t>
            </a:r>
            <a:r>
              <a:rPr lang="en-US" sz="4000" spc="-5"/>
              <a:t> </a:t>
            </a:r>
            <a:r>
              <a:rPr lang="vi-VN" sz="4000" spc="-5"/>
              <a:t>dụng để nhận diện hoặc phân loại dữ liệu mới.</a:t>
            </a:r>
            <a:endParaRPr lang="en-US" sz="4000" spc="-5"/>
          </a:p>
          <a:p>
            <a:pPr marL="583565" marR="5080" indent="-571500" algn="just">
              <a:lnSpc>
                <a:spcPct val="130000"/>
              </a:lnSpc>
              <a:buFont typeface="Wingdings" panose="05000000000000000000" pitchFamily="2" charset="2"/>
              <a:buChar char="§"/>
            </a:pPr>
            <a:r>
              <a:rPr lang="vi-VN" sz="4000" spc="-5"/>
              <a:t>Hai hướng tiếp cận cho hệ thống học:</a:t>
            </a:r>
          </a:p>
          <a:p>
            <a:pPr marL="1497965" marR="5080" lvl="2" indent="-571500" algn="just">
              <a:lnSpc>
                <a:spcPct val="130000"/>
              </a:lnSpc>
              <a:buFont typeface="Wingdings" panose="05000000000000000000" pitchFamily="2" charset="2"/>
              <a:buChar char="§"/>
            </a:pPr>
            <a:r>
              <a:rPr lang="vi-VN" sz="3600" spc="-5"/>
              <a:t>Học từ ký hiệu</a:t>
            </a:r>
          </a:p>
          <a:p>
            <a:pPr marL="1497965" marR="5080" lvl="2" indent="-571500" algn="just">
              <a:lnSpc>
                <a:spcPct val="130000"/>
              </a:lnSpc>
              <a:buFont typeface="Wingdings" panose="05000000000000000000" pitchFamily="2" charset="2"/>
              <a:buChar char="§"/>
            </a:pPr>
            <a:r>
              <a:rPr lang="vi-VN" sz="3600" spc="-5"/>
              <a:t>Học từ dữ liệu số</a:t>
            </a:r>
          </a:p>
        </p:txBody>
      </p:sp>
    </p:spTree>
    <p:extLst>
      <p:ext uri="{BB962C8B-B14F-4D97-AF65-F5344CB8AC3E}">
        <p14:creationId xmlns:p14="http://schemas.microsoft.com/office/powerpoint/2010/main" val="4091381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25150" y="3903111"/>
          <a:ext cx="6334196" cy="4264612"/>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t>1</a:t>
                      </a:r>
                    </a:p>
                  </a:txBody>
                  <a:tcPr/>
                </a:tc>
                <a:tc>
                  <a:txBody>
                    <a:bodyPr/>
                    <a:lstStyle/>
                    <a:p>
                      <a:r>
                        <a:rPr lang="en-US" sz="2000"/>
                        <a:t>Trong</a:t>
                      </a:r>
                    </a:p>
                  </a:txBody>
                  <a:tcPr/>
                </a:tc>
                <a:tc>
                  <a:txBody>
                    <a:bodyPr/>
                    <a:lstStyle/>
                    <a:p>
                      <a:r>
                        <a:rPr lang="en-US" sz="2000"/>
                        <a:t>Cao</a:t>
                      </a:r>
                    </a:p>
                  </a:txBody>
                  <a:tcPr/>
                </a:tc>
                <a:tc>
                  <a:txBody>
                    <a:bodyPr/>
                    <a:lstStyle/>
                    <a:p>
                      <a:r>
                        <a:rPr lang="en-US" sz="2000"/>
                        <a:t>Bắc</a:t>
                      </a:r>
                    </a:p>
                  </a:txBody>
                  <a:tcPr/>
                </a:tc>
                <a:tc>
                  <a:txBody>
                    <a:bodyPr/>
                    <a:lstStyle/>
                    <a:p>
                      <a:r>
                        <a:rPr lang="en-US" sz="2000"/>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4</a:t>
                      </a:r>
                    </a:p>
                  </a:txBody>
                  <a:tcPr/>
                </a:tc>
                <a:tc>
                  <a:txBody>
                    <a:bodyPr/>
                    <a:lstStyle/>
                    <a:p>
                      <a:r>
                        <a:rPr lang="en-US" sz="2000"/>
                        <a:t>Trong</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Không mưa</a:t>
                      </a:r>
                    </a:p>
                  </a:txBody>
                  <a:tcPr/>
                </a:tc>
                <a:extLst>
                  <a:ext uri="{0D108BD9-81ED-4DB2-BD59-A6C34878D82A}">
                    <a16:rowId xmlns:a16="http://schemas.microsoft.com/office/drawing/2014/main" val="1148718299"/>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554324">
                <a:tc>
                  <a:txBody>
                    <a:bodyPr/>
                    <a:lstStyle/>
                    <a:p>
                      <a:pPr algn="ctr"/>
                      <a:r>
                        <a:rPr lang="en-US" sz="2000"/>
                        <a:t>8</a:t>
                      </a:r>
                    </a:p>
                  </a:txBody>
                  <a:tcPr/>
                </a:tc>
                <a:tc>
                  <a:txBody>
                    <a:bodyPr/>
                    <a:lstStyle/>
                    <a:p>
                      <a:r>
                        <a:rPr lang="en-US" sz="2000"/>
                        <a:t>Trong</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10234E31-6D87-5758-7174-38851A048C73}"/>
                  </a:ext>
                </a:extLst>
              </p:cNvPr>
              <p:cNvSpPr txBox="1"/>
              <p:nvPr/>
            </p:nvSpPr>
            <p:spPr>
              <a:xfrm>
                <a:off x="932656" y="3568596"/>
                <a:ext cx="10248900" cy="711156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Xét</a:t>
                </a:r>
                <a:r>
                  <a:rPr lang="en-US" sz="3600" kern="0" dirty="0"/>
                  <a:t> </a:t>
                </a:r>
                <a:r>
                  <a:rPr lang="en-US" sz="3600" kern="0" dirty="0" err="1"/>
                  <a:t>thuộc</a:t>
                </a:r>
                <a:r>
                  <a:rPr lang="en-US" sz="3600" kern="0" dirty="0"/>
                  <a:t> </a:t>
                </a:r>
                <a:r>
                  <a:rPr lang="en-US" sz="3600" kern="0" dirty="0" err="1"/>
                  <a:t>tính</a:t>
                </a:r>
                <a:r>
                  <a:rPr lang="en-US" sz="3600" kern="0" dirty="0"/>
                  <a:t> </a:t>
                </a:r>
                <a:r>
                  <a:rPr lang="en-US" sz="3600" kern="0" dirty="0" err="1"/>
                  <a:t>trời</a:t>
                </a:r>
                <a:r>
                  <a:rPr lang="en-US" sz="3600" kern="0" dirty="0"/>
                  <a:t>: </a:t>
                </a:r>
                <a:r>
                  <a:rPr lang="en-US" sz="3600" kern="0" dirty="0" err="1"/>
                  <a:t>trong=3,mây=5 t.hợp</a:t>
                </a:r>
                <a:endParaRPr lang="en-US" sz="3600" kern="0" dirty="0"/>
              </a:p>
              <a:p>
                <a:pPr marL="583565" marR="5080" indent="-571500" algn="just">
                  <a:lnSpc>
                    <a:spcPct val="130000"/>
                  </a:lnSpc>
                  <a:buFont typeface="Wingdings" panose="05000000000000000000" pitchFamily="2" charset="2"/>
                  <a:buChar char="§"/>
                </a:pPr>
                <a:r>
                  <a:rPr lang="en-US" sz="3600" kern="0" dirty="0"/>
                  <a:t>V</a:t>
                </a:r>
                <a:r>
                  <a:rPr lang="en-US" sz="3600" kern="0" baseline="-25000" dirty="0"/>
                  <a:t>(</a:t>
                </a:r>
                <a:r>
                  <a:rPr lang="en-US" sz="3600" kern="0" baseline="-25000" dirty="0" err="1"/>
                  <a:t>trời</a:t>
                </a:r>
                <a:r>
                  <a:rPr lang="en-US" sz="3600" kern="0" baseline="-25000" dirty="0"/>
                  <a:t>=</a:t>
                </a:r>
                <a:r>
                  <a:rPr lang="en-US" sz="3600" kern="0" baseline="-25000" dirty="0" err="1"/>
                  <a:t>trong</a:t>
                </a:r>
                <a:r>
                  <a:rPr lang="en-US" sz="3600" kern="0" baseline="-25000" dirty="0"/>
                  <a:t>) </a:t>
                </a:r>
                <a:r>
                  <a:rPr lang="en-US" sz="3600" kern="0" dirty="0"/>
                  <a:t>= </a:t>
                </a:r>
                <a:r>
                  <a:rPr lang="en-US" sz="3600" kern="0" dirty="0" err="1"/>
                  <a:t>T</a:t>
                </a:r>
                <a:r>
                  <a:rPr lang="en-US" sz="3600" kern="0" baseline="-25000" dirty="0" err="1"/>
                  <a:t>trong</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trong,mưa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a:t>
                </a:r>
                <a:r>
                  <a:rPr lang="en-US" sz="2800" kern="0" dirty="0" err="1"/>
                  <a:t>trời</a:t>
                </a:r>
                <a:r>
                  <a:rPr lang="en-US" sz="2800" kern="0" dirty="0"/>
                  <a:t> = </a:t>
                </a:r>
                <a:r>
                  <a:rPr lang="en-US" sz="2800" kern="0" dirty="0" err="1"/>
                  <a:t>trong</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3</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a:t>
                </a:r>
                <a:r>
                  <a:rPr lang="en-US" sz="2800" kern="0" dirty="0" err="1"/>
                  <a:t>trời</a:t>
                </a:r>
                <a:r>
                  <a:rPr lang="en-US" sz="2800" kern="0" dirty="0"/>
                  <a:t> = </a:t>
                </a:r>
                <a:r>
                  <a:rPr lang="en-US" sz="2800" kern="0" dirty="0" err="1"/>
                  <a:t>trong</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0</a:t>
                </a:r>
              </a:p>
              <a:p>
                <a:pPr marL="469265" marR="5080" lvl="1" algn="just">
                  <a:lnSpc>
                    <a:spcPct val="130000"/>
                  </a:lnSpc>
                </a:pPr>
                <a:r>
                  <a:rPr lang="en-US" sz="3600" kern="0" dirty="0"/>
                  <a:t>V</a:t>
                </a:r>
                <a:r>
                  <a:rPr lang="en-US" sz="3600" kern="0" baseline="-25000" dirty="0"/>
                  <a:t>(</a:t>
                </a:r>
                <a:r>
                  <a:rPr lang="en-US" sz="3600" kern="0" baseline="-25000" dirty="0" err="1"/>
                  <a:t>trời</a:t>
                </a:r>
                <a:r>
                  <a:rPr lang="en-US" sz="3600" kern="0" baseline="-25000" dirty="0"/>
                  <a:t>=</a:t>
                </a:r>
                <a:r>
                  <a:rPr lang="en-US" sz="3600" kern="0" baseline="-25000" dirty="0" err="1"/>
                  <a:t>trong</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3</m:t>
                        </m:r>
                      </m:num>
                      <m:den>
                        <m:r>
                          <a:rPr lang="en-US" sz="3600" b="0" i="1" kern="0" dirty="0">
                            <a:latin typeface="Cambria Math" panose="02040503050406030204" pitchFamily="18" charset="0"/>
                          </a:rPr>
                          <m:t>3</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0</m:t>
                        </m:r>
                      </m:num>
                      <m:den>
                        <m:r>
                          <a:rPr lang="en-US" sz="3600" b="0" i="1" kern="0" dirty="0">
                            <a:latin typeface="Cambria Math" panose="02040503050406030204" pitchFamily="18" charset="0"/>
                          </a:rPr>
                          <m:t>3</m:t>
                        </m:r>
                      </m:den>
                    </m:f>
                    <m:r>
                      <a:rPr lang="en-US" sz="3600" b="0" i="1" kern="0" dirty="0">
                        <a:latin typeface="Cambria Math" panose="02040503050406030204" pitchFamily="18" charset="0"/>
                      </a:rPr>
                      <m:t>)</m:t>
                    </m:r>
                  </m:oMath>
                </a14:m>
                <a:endParaRPr lang="en-US" sz="2800" kern="0"/>
              </a:p>
              <a:p>
                <a:pPr marL="583565" marR="5080" indent="-571500" algn="just">
                  <a:lnSpc>
                    <a:spcPct val="130000"/>
                  </a:lnSpc>
                  <a:buFont typeface="Wingdings" panose="05000000000000000000" pitchFamily="2" charset="2"/>
                  <a:buChar char="§"/>
                </a:pPr>
                <a:r>
                  <a:rPr lang="en-US" sz="3600" kern="0" dirty="0"/>
                  <a:t>V</a:t>
                </a:r>
                <a:r>
                  <a:rPr lang="en-US" sz="3600" kern="0" baseline="-25000" dirty="0"/>
                  <a:t>(</a:t>
                </a:r>
                <a:r>
                  <a:rPr lang="en-US" sz="3600" kern="0" baseline="-25000" dirty="0" err="1"/>
                  <a:t>trời</a:t>
                </a:r>
                <a:r>
                  <a:rPr lang="en-US" sz="3600" kern="0" baseline="-25000" dirty="0"/>
                  <a:t>=</a:t>
                </a:r>
                <a:r>
                  <a:rPr lang="en-US" sz="3600" kern="0" baseline="-25000" dirty="0" err="1"/>
                  <a:t>mây</a:t>
                </a:r>
                <a:r>
                  <a:rPr lang="en-US" sz="3600" kern="0" baseline="-25000" dirty="0"/>
                  <a:t>) </a:t>
                </a:r>
                <a:r>
                  <a:rPr lang="en-US" sz="3600" kern="0" dirty="0"/>
                  <a:t>= </a:t>
                </a:r>
                <a:r>
                  <a:rPr lang="en-US" sz="3600" kern="0" dirty="0" err="1"/>
                  <a:t>T</a:t>
                </a:r>
                <a:r>
                  <a:rPr lang="en-US" sz="3600" kern="0" baseline="-25000" dirty="0" err="1"/>
                  <a:t>mây</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mây,mưa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a:t>
                </a:r>
                <a:r>
                  <a:rPr lang="en-US" sz="2800" kern="0" dirty="0" err="1"/>
                  <a:t>trời</a:t>
                </a:r>
                <a:r>
                  <a:rPr lang="en-US" sz="2800" kern="0" dirty="0"/>
                  <a:t> = </a:t>
                </a:r>
                <a:r>
                  <a:rPr lang="en-US" sz="2800" kern="0" dirty="0" err="1"/>
                  <a:t>mây</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1</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a:t>
                </a:r>
                <a:r>
                  <a:rPr lang="en-US" sz="2800" kern="0" dirty="0" err="1"/>
                  <a:t>trời</a:t>
                </a:r>
                <a:r>
                  <a:rPr lang="en-US" sz="2800" kern="0" dirty="0"/>
                  <a:t> = </a:t>
                </a:r>
                <a:r>
                  <a:rPr lang="en-US" sz="2800" kern="0" dirty="0" err="1"/>
                  <a:t>mây</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4</a:t>
                </a:r>
              </a:p>
              <a:p>
                <a:pPr marL="469265" marR="5080" lvl="1" algn="just">
                  <a:lnSpc>
                    <a:spcPct val="130000"/>
                  </a:lnSpc>
                </a:pPr>
                <a:r>
                  <a:rPr lang="en-US" sz="3600" kern="0" dirty="0"/>
                  <a:t>V</a:t>
                </a:r>
                <a:r>
                  <a:rPr lang="en-US" sz="3600" kern="0" baseline="-25000" dirty="0"/>
                  <a:t>(</a:t>
                </a:r>
                <a:r>
                  <a:rPr lang="en-US" sz="3600" kern="0" baseline="-25000" dirty="0" err="1"/>
                  <a:t>trời</a:t>
                </a:r>
                <a:r>
                  <a:rPr lang="en-US" sz="3600" kern="0" baseline="-25000" dirty="0"/>
                  <a:t>=</a:t>
                </a:r>
                <a:r>
                  <a:rPr lang="en-US" sz="3600" kern="0" baseline="-25000" dirty="0" err="1"/>
                  <a:t>mây</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4</m:t>
                        </m:r>
                      </m:num>
                      <m:den>
                        <m:r>
                          <a:rPr lang="en-US" sz="3600" b="0" i="1" kern="0" dirty="0">
                            <a:latin typeface="Cambria Math" panose="02040503050406030204" pitchFamily="18" charset="0"/>
                          </a:rPr>
                          <m:t>5</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5</m:t>
                        </m:r>
                      </m:den>
                    </m:f>
                    <m:r>
                      <a:rPr lang="en-US" sz="3600" b="0" i="1" kern="0" dirty="0">
                        <a:latin typeface="Cambria Math" panose="02040503050406030204" pitchFamily="18" charset="0"/>
                      </a:rPr>
                      <m:t>)</m:t>
                    </m:r>
                  </m:oMath>
                </a14:m>
                <a:endParaRPr lang="en-US" sz="2800" kern="0"/>
              </a:p>
              <a:p>
                <a:pPr marL="469265" marR="5080" lvl="1" algn="just">
                  <a:lnSpc>
                    <a:spcPct val="130000"/>
                  </a:lnSpc>
                </a:pPr>
                <a:r>
                  <a:rPr lang="en-US" sz="3600" kern="0"/>
                  <a:t>➮ Số vector đơn vị </a:t>
                </a:r>
                <a:r>
                  <a:rPr lang="en-US" sz="3600" kern="0" dirty="0"/>
                  <a:t>V</a:t>
                </a:r>
                <a:r>
                  <a:rPr lang="en-US" sz="3600" kern="0" baseline="-25000" dirty="0"/>
                  <a:t>(</a:t>
                </a:r>
                <a:r>
                  <a:rPr lang="en-US" sz="3600" kern="0" baseline="-25000" dirty="0" err="1"/>
                  <a:t>trời</a:t>
                </a:r>
                <a:r>
                  <a:rPr lang="en-US" sz="3600" kern="0" baseline="-25000" dirty="0"/>
                  <a:t>) </a:t>
                </a:r>
                <a:r>
                  <a:rPr lang="en-US" sz="3600" kern="0" dirty="0"/>
                  <a:t>= 1</a:t>
                </a:r>
                <a:endParaRPr lang="en-US" sz="2800" kern="0"/>
              </a:p>
            </p:txBody>
          </p:sp>
        </mc:Choice>
        <mc:Fallback xmlns="">
          <p:sp>
            <p:nvSpPr>
              <p:cNvPr id="6" name="object 20">
                <a:extLst>
                  <a:ext uri="{FF2B5EF4-FFF2-40B4-BE49-F238E27FC236}">
                    <a16:creationId xmlns:a16="http://schemas.microsoft.com/office/drawing/2014/main" id="{10234E31-6D87-5758-7174-38851A048C73}"/>
                  </a:ext>
                </a:extLst>
              </p:cNvPr>
              <p:cNvSpPr txBox="1">
                <a:spLocks noRot="1" noChangeAspect="1" noMove="1" noResize="1" noEditPoints="1" noAdjustHandles="1" noChangeArrowheads="1" noChangeShapeType="1" noTextEdit="1"/>
              </p:cNvSpPr>
              <p:nvPr/>
            </p:nvSpPr>
            <p:spPr>
              <a:xfrm>
                <a:off x="932656" y="3568596"/>
                <a:ext cx="10248900" cy="7111562"/>
              </a:xfrm>
              <a:prstGeom prst="rect">
                <a:avLst/>
              </a:prstGeom>
              <a:blipFill>
                <a:blip r:embed="rId3"/>
                <a:stretch>
                  <a:fillRect l="-2351" t="-357" r="-371" b="-3030"/>
                </a:stretch>
              </a:blipFill>
            </p:spPr>
            <p:txBody>
              <a:bodyPr/>
              <a:lstStyle/>
              <a:p>
                <a:r>
                  <a:rPr lang="en-VN">
                    <a:noFill/>
                  </a:rPr>
                  <a:t> </a:t>
                </a:r>
              </a:p>
            </p:txBody>
          </p:sp>
        </mc:Fallback>
      </mc:AlternateContent>
    </p:spTree>
    <p:extLst>
      <p:ext uri="{BB962C8B-B14F-4D97-AF65-F5344CB8AC3E}">
        <p14:creationId xmlns:p14="http://schemas.microsoft.com/office/powerpoint/2010/main" val="2034133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213865"/>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482197438"/>
              </p:ext>
            </p:extLst>
          </p:nvPr>
        </p:nvGraphicFramePr>
        <p:xfrm>
          <a:off x="12261249" y="3214394"/>
          <a:ext cx="6334196" cy="4264612"/>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t>1</a:t>
                      </a:r>
                    </a:p>
                  </a:txBody>
                  <a:tcPr/>
                </a:tc>
                <a:tc>
                  <a:txBody>
                    <a:bodyPr/>
                    <a:lstStyle/>
                    <a:p>
                      <a:r>
                        <a:rPr lang="en-US" sz="2000"/>
                        <a:t>Trong</a:t>
                      </a:r>
                    </a:p>
                  </a:txBody>
                  <a:tcPr/>
                </a:tc>
                <a:tc>
                  <a:txBody>
                    <a:bodyPr/>
                    <a:lstStyle/>
                    <a:p>
                      <a:r>
                        <a:rPr lang="en-US" sz="2000"/>
                        <a:t>Cao</a:t>
                      </a:r>
                    </a:p>
                  </a:txBody>
                  <a:tcPr/>
                </a:tc>
                <a:tc>
                  <a:txBody>
                    <a:bodyPr/>
                    <a:lstStyle/>
                    <a:p>
                      <a:r>
                        <a:rPr lang="en-US" sz="2000"/>
                        <a:t>Bắc</a:t>
                      </a:r>
                    </a:p>
                  </a:txBody>
                  <a:tcPr/>
                </a:tc>
                <a:tc>
                  <a:txBody>
                    <a:bodyPr/>
                    <a:lstStyle/>
                    <a:p>
                      <a:r>
                        <a:rPr lang="en-US" sz="2000"/>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4</a:t>
                      </a:r>
                    </a:p>
                  </a:txBody>
                  <a:tcPr/>
                </a:tc>
                <a:tc>
                  <a:txBody>
                    <a:bodyPr/>
                    <a:lstStyle/>
                    <a:p>
                      <a:r>
                        <a:rPr lang="en-US" sz="2000"/>
                        <a:t>Trong</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Không mưa</a:t>
                      </a:r>
                    </a:p>
                  </a:txBody>
                  <a:tcPr/>
                </a:tc>
                <a:extLst>
                  <a:ext uri="{0D108BD9-81ED-4DB2-BD59-A6C34878D82A}">
                    <a16:rowId xmlns:a16="http://schemas.microsoft.com/office/drawing/2014/main" val="1148718299"/>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554324">
                <a:tc>
                  <a:txBody>
                    <a:bodyPr/>
                    <a:lstStyle/>
                    <a:p>
                      <a:pPr algn="ctr"/>
                      <a:r>
                        <a:rPr lang="en-US" sz="2000"/>
                        <a:t>8</a:t>
                      </a:r>
                    </a:p>
                  </a:txBody>
                  <a:tcPr/>
                </a:tc>
                <a:tc>
                  <a:txBody>
                    <a:bodyPr/>
                    <a:lstStyle/>
                    <a:p>
                      <a:r>
                        <a:rPr lang="en-US" sz="2000"/>
                        <a:t>Trong</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10234E31-6D87-5758-7174-38851A048C73}"/>
                  </a:ext>
                </a:extLst>
              </p:cNvPr>
              <p:cNvSpPr txBox="1"/>
              <p:nvPr/>
            </p:nvSpPr>
            <p:spPr>
              <a:xfrm>
                <a:off x="1035579" y="2971078"/>
                <a:ext cx="11225670" cy="711233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Xét</a:t>
                </a:r>
                <a:r>
                  <a:rPr lang="en-US" sz="3600" kern="0" dirty="0"/>
                  <a:t> </a:t>
                </a:r>
                <a:r>
                  <a:rPr lang="en-US" sz="3600" kern="0" dirty="0" err="1"/>
                  <a:t>thuộc</a:t>
                </a:r>
                <a:r>
                  <a:rPr lang="en-US" sz="3600" kern="0" dirty="0"/>
                  <a:t> </a:t>
                </a:r>
                <a:r>
                  <a:rPr lang="en-US" sz="3600" kern="0" dirty="0" err="1"/>
                  <a:t>tính</a:t>
                </a:r>
                <a:r>
                  <a:rPr lang="en-US" sz="3600" kern="0" dirty="0"/>
                  <a:t> áp suất: </a:t>
                </a:r>
                <a:r>
                  <a:rPr lang="en-US" sz="3600" kern="0" dirty="0" err="1"/>
                  <a:t>cao=4,trung bình=1, thấp=3 trường hợp</a:t>
                </a:r>
                <a:endParaRPr lang="en-US" sz="3600" kern="0" dirty="0"/>
              </a:p>
              <a:p>
                <a:pPr marL="583565" marR="5080" indent="-571500" algn="just">
                  <a:lnSpc>
                    <a:spcPct val="130000"/>
                  </a:lnSpc>
                  <a:buFont typeface="Wingdings" panose="05000000000000000000" pitchFamily="2" charset="2"/>
                  <a:buChar char="§"/>
                </a:pPr>
                <a:r>
                  <a:rPr lang="en-US" sz="3600" kern="0" dirty="0"/>
                  <a:t>V</a:t>
                </a:r>
                <a:r>
                  <a:rPr lang="en-US" sz="3600" kern="0" baseline="-25000" dirty="0"/>
                  <a:t>(áp suất=</a:t>
                </a:r>
                <a:r>
                  <a:rPr lang="en-US" sz="3600" kern="0" baseline="-25000" dirty="0" err="1"/>
                  <a:t>cao</a:t>
                </a:r>
                <a:r>
                  <a:rPr lang="en-US" sz="3600" kern="0" baseline="-25000" dirty="0"/>
                  <a:t>) </a:t>
                </a:r>
                <a:r>
                  <a:rPr lang="en-US" sz="3600" kern="0" dirty="0"/>
                  <a:t>= </a:t>
                </a:r>
                <a:r>
                  <a:rPr lang="en-US" sz="3600" kern="0" dirty="0" err="1"/>
                  <a:t>T</a:t>
                </a:r>
                <a:r>
                  <a:rPr lang="en-US" sz="3600" kern="0" baseline="-25000" dirty="0" err="1"/>
                  <a:t>cao</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cao,mưa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cao</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2</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cao</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2</a:t>
                </a:r>
              </a:p>
              <a:p>
                <a:pPr marL="469265" marR="5080" lvl="1" algn="just">
                  <a:lnSpc>
                    <a:spcPct val="130000"/>
                  </a:lnSpc>
                </a:pPr>
                <a:r>
                  <a:rPr lang="en-US" sz="3600" kern="0" dirty="0"/>
                  <a:t>V</a:t>
                </a:r>
                <a:r>
                  <a:rPr lang="en-US" sz="3600" kern="0" baseline="-25000" dirty="0"/>
                  <a:t>(áp suất=</a:t>
                </a:r>
                <a:r>
                  <a:rPr lang="en-US" sz="3600" kern="0" baseline="-25000" dirty="0" err="1"/>
                  <a:t>cao</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2</m:t>
                        </m:r>
                      </m:num>
                      <m:den>
                        <m:r>
                          <a:rPr lang="en-US" sz="3600" b="0" i="1" kern="0" dirty="0">
                            <a:latin typeface="Cambria Math" panose="02040503050406030204" pitchFamily="18" charset="0"/>
                          </a:rPr>
                          <m:t>4</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2</m:t>
                        </m:r>
                      </m:num>
                      <m:den>
                        <m:r>
                          <a:rPr lang="en-US" sz="3600" b="0" i="1" kern="0" dirty="0">
                            <a:latin typeface="Cambria Math" panose="02040503050406030204" pitchFamily="18" charset="0"/>
                          </a:rPr>
                          <m:t>4</m:t>
                        </m:r>
                      </m:den>
                    </m:f>
                    <m:r>
                      <a:rPr lang="en-US" sz="3600" b="0" i="1" kern="0" dirty="0">
                        <a:latin typeface="Cambria Math" panose="02040503050406030204" pitchFamily="18" charset="0"/>
                      </a:rPr>
                      <m:t>)</m:t>
                    </m:r>
                  </m:oMath>
                </a14:m>
                <a:endParaRPr lang="en-US" sz="2800" kern="0"/>
              </a:p>
              <a:p>
                <a:pPr marL="583565" marR="5080" indent="-571500" algn="just">
                  <a:lnSpc>
                    <a:spcPct val="130000"/>
                  </a:lnSpc>
                  <a:buFont typeface="Wingdings" panose="05000000000000000000" pitchFamily="2" charset="2"/>
                  <a:buChar char="§"/>
                </a:pPr>
                <a:r>
                  <a:rPr lang="en-US" sz="3600" kern="0" dirty="0"/>
                  <a:t>V</a:t>
                </a:r>
                <a:r>
                  <a:rPr lang="en-US" sz="3600" kern="0" baseline="-25000" dirty="0"/>
                  <a:t>(áp suất=</a:t>
                </a:r>
                <a:r>
                  <a:rPr lang="en-US" sz="3600" kern="0" baseline="-25000" dirty="0" err="1"/>
                  <a:t>t.bình</a:t>
                </a:r>
                <a:r>
                  <a:rPr lang="en-US" sz="3600" kern="0" baseline="-25000" dirty="0"/>
                  <a:t>) </a:t>
                </a:r>
                <a:r>
                  <a:rPr lang="en-US" sz="3600" kern="0" dirty="0"/>
                  <a:t>= </a:t>
                </a:r>
                <a:r>
                  <a:rPr lang="en-US" sz="3600" kern="0" dirty="0" err="1"/>
                  <a:t>T</a:t>
                </a:r>
                <a:r>
                  <a:rPr lang="en-US" sz="3600" kern="0" baseline="-25000" dirty="0" err="1"/>
                  <a:t>t.bình</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t.bình,mưa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t.bình</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0</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t.bình</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1</a:t>
                </a:r>
              </a:p>
              <a:p>
                <a:pPr marL="469265" marR="5080" lvl="1" algn="just">
                  <a:lnSpc>
                    <a:spcPct val="130000"/>
                  </a:lnSpc>
                </a:pPr>
                <a:r>
                  <a:rPr lang="en-US" sz="3600" kern="0" dirty="0"/>
                  <a:t>V</a:t>
                </a:r>
                <a:r>
                  <a:rPr lang="en-US" sz="3600" kern="0" baseline="-25000" dirty="0"/>
                  <a:t>(áp suất=</a:t>
                </a:r>
                <a:r>
                  <a:rPr lang="en-US" sz="3600" kern="0" baseline="-25000" dirty="0" err="1"/>
                  <a:t>trung bình</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0</m:t>
                        </m:r>
                      </m:num>
                      <m:den>
                        <m:r>
                          <a:rPr lang="en-US" sz="3600" b="0" i="1" kern="0" dirty="0">
                            <a:latin typeface="Cambria Math" panose="02040503050406030204" pitchFamily="18" charset="0"/>
                          </a:rPr>
                          <m:t>1</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1</m:t>
                        </m:r>
                      </m:den>
                    </m:f>
                    <m:r>
                      <a:rPr lang="en-US" sz="3600" b="0" i="1" kern="0" dirty="0">
                        <a:latin typeface="Cambria Math" panose="02040503050406030204" pitchFamily="18" charset="0"/>
                      </a:rPr>
                      <m:t>)</m:t>
                    </m:r>
                  </m:oMath>
                </a14:m>
                <a:endParaRPr lang="en-US" sz="2800" kern="0"/>
              </a:p>
            </p:txBody>
          </p:sp>
        </mc:Choice>
        <mc:Fallback xmlns="">
          <p:sp>
            <p:nvSpPr>
              <p:cNvPr id="6" name="object 20">
                <a:extLst>
                  <a:ext uri="{FF2B5EF4-FFF2-40B4-BE49-F238E27FC236}">
                    <a16:creationId xmlns:a16="http://schemas.microsoft.com/office/drawing/2014/main" id="{10234E31-6D87-5758-7174-38851A048C73}"/>
                  </a:ext>
                </a:extLst>
              </p:cNvPr>
              <p:cNvSpPr txBox="1">
                <a:spLocks noRot="1" noChangeAspect="1" noMove="1" noResize="1" noEditPoints="1" noAdjustHandles="1" noChangeArrowheads="1" noChangeShapeType="1" noTextEdit="1"/>
              </p:cNvSpPr>
              <p:nvPr/>
            </p:nvSpPr>
            <p:spPr>
              <a:xfrm>
                <a:off x="1035579" y="2971078"/>
                <a:ext cx="11225670" cy="7112332"/>
              </a:xfrm>
              <a:prstGeom prst="rect">
                <a:avLst/>
              </a:prstGeom>
              <a:blipFill>
                <a:blip r:embed="rId3"/>
                <a:stretch>
                  <a:fillRect l="-2147" t="-357" r="-2373" b="-1426"/>
                </a:stretch>
              </a:blipFill>
            </p:spPr>
            <p:txBody>
              <a:bodyPr/>
              <a:lstStyle/>
              <a:p>
                <a:r>
                  <a:rPr lang="en-VN">
                    <a:noFill/>
                  </a:rPr>
                  <a:t> </a:t>
                </a:r>
              </a:p>
            </p:txBody>
          </p:sp>
        </mc:Fallback>
      </mc:AlternateContent>
    </p:spTree>
    <p:extLst>
      <p:ext uri="{BB962C8B-B14F-4D97-AF65-F5344CB8AC3E}">
        <p14:creationId xmlns:p14="http://schemas.microsoft.com/office/powerpoint/2010/main" val="3892705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213865"/>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2261249" y="3214394"/>
          <a:ext cx="6334196" cy="4264612"/>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t>1</a:t>
                      </a:r>
                    </a:p>
                  </a:txBody>
                  <a:tcPr/>
                </a:tc>
                <a:tc>
                  <a:txBody>
                    <a:bodyPr/>
                    <a:lstStyle/>
                    <a:p>
                      <a:r>
                        <a:rPr lang="en-US" sz="2000"/>
                        <a:t>Trong</a:t>
                      </a:r>
                    </a:p>
                  </a:txBody>
                  <a:tcPr/>
                </a:tc>
                <a:tc>
                  <a:txBody>
                    <a:bodyPr/>
                    <a:lstStyle/>
                    <a:p>
                      <a:r>
                        <a:rPr lang="en-US" sz="2000"/>
                        <a:t>Cao</a:t>
                      </a:r>
                    </a:p>
                  </a:txBody>
                  <a:tcPr/>
                </a:tc>
                <a:tc>
                  <a:txBody>
                    <a:bodyPr/>
                    <a:lstStyle/>
                    <a:p>
                      <a:r>
                        <a:rPr lang="en-US" sz="2000"/>
                        <a:t>Bắc</a:t>
                      </a:r>
                    </a:p>
                  </a:txBody>
                  <a:tcPr/>
                </a:tc>
                <a:tc>
                  <a:txBody>
                    <a:bodyPr/>
                    <a:lstStyle/>
                    <a:p>
                      <a:r>
                        <a:rPr lang="en-US" sz="2000"/>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4</a:t>
                      </a:r>
                    </a:p>
                  </a:txBody>
                  <a:tcPr/>
                </a:tc>
                <a:tc>
                  <a:txBody>
                    <a:bodyPr/>
                    <a:lstStyle/>
                    <a:p>
                      <a:r>
                        <a:rPr lang="en-US" sz="2000"/>
                        <a:t>Trong</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Không mưa</a:t>
                      </a:r>
                    </a:p>
                  </a:txBody>
                  <a:tcPr/>
                </a:tc>
                <a:extLst>
                  <a:ext uri="{0D108BD9-81ED-4DB2-BD59-A6C34878D82A}">
                    <a16:rowId xmlns:a16="http://schemas.microsoft.com/office/drawing/2014/main" val="1148718299"/>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554324">
                <a:tc>
                  <a:txBody>
                    <a:bodyPr/>
                    <a:lstStyle/>
                    <a:p>
                      <a:pPr algn="ctr"/>
                      <a:r>
                        <a:rPr lang="en-US" sz="2000"/>
                        <a:t>8</a:t>
                      </a:r>
                    </a:p>
                  </a:txBody>
                  <a:tcPr/>
                </a:tc>
                <a:tc>
                  <a:txBody>
                    <a:bodyPr/>
                    <a:lstStyle/>
                    <a:p>
                      <a:r>
                        <a:rPr lang="en-US" sz="2000"/>
                        <a:t>Trong</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10234E31-6D87-5758-7174-38851A048C73}"/>
                  </a:ext>
                </a:extLst>
              </p:cNvPr>
              <p:cNvSpPr txBox="1"/>
              <p:nvPr/>
            </p:nvSpPr>
            <p:spPr>
              <a:xfrm>
                <a:off x="1035579" y="2971078"/>
                <a:ext cx="11225670" cy="49696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Xét</a:t>
                </a:r>
                <a:r>
                  <a:rPr lang="en-US" sz="3600" kern="0" dirty="0"/>
                  <a:t> </a:t>
                </a:r>
                <a:r>
                  <a:rPr lang="en-US" sz="3600" kern="0" dirty="0" err="1"/>
                  <a:t>thuộc</a:t>
                </a:r>
                <a:r>
                  <a:rPr lang="en-US" sz="3600" kern="0" dirty="0"/>
                  <a:t> </a:t>
                </a:r>
                <a:r>
                  <a:rPr lang="en-US" sz="3600" kern="0" dirty="0" err="1"/>
                  <a:t>tính</a:t>
                </a:r>
                <a:r>
                  <a:rPr lang="en-US" sz="3600" kern="0" dirty="0"/>
                  <a:t> áp suất: </a:t>
                </a:r>
                <a:r>
                  <a:rPr lang="en-US" sz="3600" kern="0" dirty="0" err="1"/>
                  <a:t>cao=4,trung bình=1, thấp=3 trường hợp</a:t>
                </a:r>
                <a:endParaRPr lang="en-US" sz="3600" kern="0" dirty="0"/>
              </a:p>
              <a:p>
                <a:pPr marL="583565" marR="5080" indent="-571500" algn="just">
                  <a:lnSpc>
                    <a:spcPct val="130000"/>
                  </a:lnSpc>
                  <a:buFont typeface="Wingdings" panose="05000000000000000000" pitchFamily="2" charset="2"/>
                  <a:buChar char="§"/>
                </a:pPr>
                <a:r>
                  <a:rPr lang="en-US" sz="3600" kern="0" dirty="0"/>
                  <a:t>V</a:t>
                </a:r>
                <a:r>
                  <a:rPr lang="en-US" sz="3600" kern="0" baseline="-25000" dirty="0"/>
                  <a:t>(áp suất=</a:t>
                </a:r>
                <a:r>
                  <a:rPr lang="en-US" sz="3600" kern="0" baseline="-25000" dirty="0" err="1"/>
                  <a:t>thấp</a:t>
                </a:r>
                <a:r>
                  <a:rPr lang="en-US" sz="3600" kern="0" baseline="-25000" dirty="0"/>
                  <a:t>) </a:t>
                </a:r>
                <a:r>
                  <a:rPr lang="en-US" sz="3600" kern="0" dirty="0"/>
                  <a:t>= </a:t>
                </a:r>
                <a:r>
                  <a:rPr lang="en-US" sz="3600" kern="0" dirty="0" err="1"/>
                  <a:t>T</a:t>
                </a:r>
                <a:r>
                  <a:rPr lang="en-US" sz="3600" kern="0" baseline="-25000" dirty="0" err="1"/>
                  <a:t>thấp</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thấp,mưa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thấp</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2</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thấp</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1</a:t>
                </a:r>
              </a:p>
              <a:p>
                <a:pPr marL="469265" marR="5080" lvl="1" algn="just">
                  <a:lnSpc>
                    <a:spcPct val="130000"/>
                  </a:lnSpc>
                </a:pPr>
                <a:r>
                  <a:rPr lang="en-US" sz="3600" kern="0" dirty="0"/>
                  <a:t>V</a:t>
                </a:r>
                <a:r>
                  <a:rPr lang="en-US" sz="3600" kern="0" baseline="-25000" dirty="0"/>
                  <a:t>(áp suất=</a:t>
                </a:r>
                <a:r>
                  <a:rPr lang="en-US" sz="3600" kern="0" baseline="-25000" dirty="0" err="1"/>
                  <a:t>thấp</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2</m:t>
                        </m:r>
                      </m:num>
                      <m:den>
                        <m:r>
                          <a:rPr lang="en-US" sz="3600" b="0" i="1" kern="0" dirty="0">
                            <a:latin typeface="Cambria Math" panose="02040503050406030204" pitchFamily="18" charset="0"/>
                          </a:rPr>
                          <m:t>3</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3</m:t>
                        </m:r>
                      </m:den>
                    </m:f>
                    <m:r>
                      <a:rPr lang="en-US" sz="3600" b="0" i="1" kern="0" dirty="0">
                        <a:latin typeface="Cambria Math" panose="02040503050406030204" pitchFamily="18" charset="0"/>
                      </a:rPr>
                      <m:t>)</m:t>
                    </m:r>
                  </m:oMath>
                </a14:m>
                <a:endParaRPr lang="en-US" sz="2800" kern="0"/>
              </a:p>
              <a:p>
                <a:pPr marL="469265" marR="5080" lvl="1" algn="just">
                  <a:lnSpc>
                    <a:spcPct val="130000"/>
                  </a:lnSpc>
                </a:pPr>
                <a:r>
                  <a:rPr lang="en-US" sz="3600" kern="0"/>
                  <a:t>➮ Số vector đơn vị </a:t>
                </a:r>
                <a:r>
                  <a:rPr lang="en-US" sz="3600" kern="0" dirty="0"/>
                  <a:t>V</a:t>
                </a:r>
                <a:r>
                  <a:rPr lang="en-US" sz="3600" kern="0" baseline="-25000" dirty="0"/>
                  <a:t>(áp suất) </a:t>
                </a:r>
                <a:r>
                  <a:rPr lang="en-US" sz="3600" kern="0" dirty="0"/>
                  <a:t>= 1</a:t>
                </a:r>
                <a:endParaRPr lang="en-US" sz="2800" kern="0"/>
              </a:p>
            </p:txBody>
          </p:sp>
        </mc:Choice>
        <mc:Fallback xmlns="">
          <p:sp>
            <p:nvSpPr>
              <p:cNvPr id="6" name="object 20">
                <a:extLst>
                  <a:ext uri="{FF2B5EF4-FFF2-40B4-BE49-F238E27FC236}">
                    <a16:creationId xmlns:a16="http://schemas.microsoft.com/office/drawing/2014/main" id="{10234E31-6D87-5758-7174-38851A048C73}"/>
                  </a:ext>
                </a:extLst>
              </p:cNvPr>
              <p:cNvSpPr txBox="1">
                <a:spLocks noRot="1" noChangeAspect="1" noMove="1" noResize="1" noEditPoints="1" noAdjustHandles="1" noChangeArrowheads="1" noChangeShapeType="1" noTextEdit="1"/>
              </p:cNvSpPr>
              <p:nvPr/>
            </p:nvSpPr>
            <p:spPr>
              <a:xfrm>
                <a:off x="1035579" y="2971078"/>
                <a:ext cx="11225670" cy="4969694"/>
              </a:xfrm>
              <a:prstGeom prst="rect">
                <a:avLst/>
              </a:prstGeom>
              <a:blipFill>
                <a:blip r:embed="rId3"/>
                <a:stretch>
                  <a:fillRect l="-2147" t="-509" r="-2373" b="-4580"/>
                </a:stretch>
              </a:blipFill>
            </p:spPr>
            <p:txBody>
              <a:bodyPr/>
              <a:lstStyle/>
              <a:p>
                <a:r>
                  <a:rPr lang="en-VN">
                    <a:noFill/>
                  </a:rPr>
                  <a:t> </a:t>
                </a:r>
              </a:p>
            </p:txBody>
          </p:sp>
        </mc:Fallback>
      </mc:AlternateContent>
    </p:spTree>
    <p:extLst>
      <p:ext uri="{BB962C8B-B14F-4D97-AF65-F5344CB8AC3E}">
        <p14:creationId xmlns:p14="http://schemas.microsoft.com/office/powerpoint/2010/main" val="791000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213865"/>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4038794384"/>
              </p:ext>
            </p:extLst>
          </p:nvPr>
        </p:nvGraphicFramePr>
        <p:xfrm>
          <a:off x="12261249" y="3213100"/>
          <a:ext cx="6334196" cy="4264612"/>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t>1</a:t>
                      </a:r>
                    </a:p>
                  </a:txBody>
                  <a:tcPr/>
                </a:tc>
                <a:tc>
                  <a:txBody>
                    <a:bodyPr/>
                    <a:lstStyle/>
                    <a:p>
                      <a:r>
                        <a:rPr lang="en-US" sz="2000"/>
                        <a:t>Trong</a:t>
                      </a:r>
                    </a:p>
                  </a:txBody>
                  <a:tcPr/>
                </a:tc>
                <a:tc>
                  <a:txBody>
                    <a:bodyPr/>
                    <a:lstStyle/>
                    <a:p>
                      <a:r>
                        <a:rPr lang="en-US" sz="2000"/>
                        <a:t>Cao</a:t>
                      </a:r>
                    </a:p>
                  </a:txBody>
                  <a:tcPr/>
                </a:tc>
                <a:tc>
                  <a:txBody>
                    <a:bodyPr/>
                    <a:lstStyle/>
                    <a:p>
                      <a:r>
                        <a:rPr lang="en-US" sz="2000"/>
                        <a:t>Bắc</a:t>
                      </a:r>
                    </a:p>
                  </a:txBody>
                  <a:tcPr/>
                </a:tc>
                <a:tc>
                  <a:txBody>
                    <a:bodyPr/>
                    <a:lstStyle/>
                    <a:p>
                      <a:r>
                        <a:rPr lang="en-US" sz="2000"/>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4</a:t>
                      </a:r>
                    </a:p>
                  </a:txBody>
                  <a:tcPr/>
                </a:tc>
                <a:tc>
                  <a:txBody>
                    <a:bodyPr/>
                    <a:lstStyle/>
                    <a:p>
                      <a:r>
                        <a:rPr lang="en-US" sz="2000"/>
                        <a:t>Trong</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Không mưa</a:t>
                      </a:r>
                    </a:p>
                  </a:txBody>
                  <a:tcPr/>
                </a:tc>
                <a:extLst>
                  <a:ext uri="{0D108BD9-81ED-4DB2-BD59-A6C34878D82A}">
                    <a16:rowId xmlns:a16="http://schemas.microsoft.com/office/drawing/2014/main" val="1148718299"/>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554324">
                <a:tc>
                  <a:txBody>
                    <a:bodyPr/>
                    <a:lstStyle/>
                    <a:p>
                      <a:pPr algn="ctr"/>
                      <a:r>
                        <a:rPr lang="en-US" sz="2000"/>
                        <a:t>8</a:t>
                      </a:r>
                    </a:p>
                  </a:txBody>
                  <a:tcPr/>
                </a:tc>
                <a:tc>
                  <a:txBody>
                    <a:bodyPr/>
                    <a:lstStyle/>
                    <a:p>
                      <a:r>
                        <a:rPr lang="en-US" sz="2000"/>
                        <a:t>Trong</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10234E31-6D87-5758-7174-38851A048C73}"/>
                  </a:ext>
                </a:extLst>
              </p:cNvPr>
              <p:cNvSpPr txBox="1"/>
              <p:nvPr/>
            </p:nvSpPr>
            <p:spPr>
              <a:xfrm>
                <a:off x="1035579" y="2971078"/>
                <a:ext cx="11225670" cy="71121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Xét</a:t>
                </a:r>
                <a:r>
                  <a:rPr lang="en-US" sz="3600" kern="0" dirty="0"/>
                  <a:t> </a:t>
                </a:r>
                <a:r>
                  <a:rPr lang="en-US" sz="3600" kern="0" dirty="0" err="1"/>
                  <a:t>thuộc</a:t>
                </a:r>
                <a:r>
                  <a:rPr lang="en-US" sz="3600" kern="0" dirty="0"/>
                  <a:t> </a:t>
                </a:r>
                <a:r>
                  <a:rPr lang="en-US" sz="3600" kern="0" dirty="0" err="1"/>
                  <a:t>tính</a:t>
                </a:r>
                <a:r>
                  <a:rPr lang="en-US" sz="3600" kern="0" dirty="0"/>
                  <a:t> áp suất: </a:t>
                </a:r>
                <a:r>
                  <a:rPr lang="en-US" sz="3600" kern="0" dirty="0" err="1"/>
                  <a:t>nam=3,bắc=5 t.hợp</a:t>
                </a:r>
                <a:endParaRPr lang="en-US" sz="3600" kern="0" dirty="0"/>
              </a:p>
              <a:p>
                <a:pPr marL="583565" marR="5080" indent="-571500" algn="just">
                  <a:lnSpc>
                    <a:spcPct val="130000"/>
                  </a:lnSpc>
                  <a:buFont typeface="Wingdings" panose="05000000000000000000" pitchFamily="2" charset="2"/>
                  <a:buChar char="§"/>
                </a:pPr>
                <a:r>
                  <a:rPr lang="en-US" sz="3600" kern="0" dirty="0"/>
                  <a:t>V</a:t>
                </a:r>
                <a:r>
                  <a:rPr lang="en-US" sz="3600" kern="0" baseline="-25000" dirty="0"/>
                  <a:t>(gió=</a:t>
                </a:r>
                <a:r>
                  <a:rPr lang="en-US" sz="3600" kern="0" baseline="-25000" dirty="0" err="1"/>
                  <a:t>nam</a:t>
                </a:r>
                <a:r>
                  <a:rPr lang="en-US" sz="3600" kern="0" baseline="-25000" dirty="0"/>
                  <a:t>) </a:t>
                </a:r>
                <a:r>
                  <a:rPr lang="en-US" sz="3600" kern="0" dirty="0"/>
                  <a:t>= </a:t>
                </a:r>
                <a:r>
                  <a:rPr lang="en-US" sz="3600" kern="0" dirty="0" err="1"/>
                  <a:t>T</a:t>
                </a:r>
                <a:r>
                  <a:rPr lang="en-US" sz="3600" kern="0" baseline="-25000" dirty="0" err="1"/>
                  <a:t>nam</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nam,mưa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gió=nam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2</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gió=</a:t>
                </a:r>
                <a:r>
                  <a:rPr lang="en-US" sz="2800" kern="0" dirty="0" err="1"/>
                  <a:t>nam</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1</a:t>
                </a:r>
              </a:p>
              <a:p>
                <a:pPr marL="469265" marR="5080" lvl="1" algn="just">
                  <a:lnSpc>
                    <a:spcPct val="130000"/>
                  </a:lnSpc>
                </a:pPr>
                <a:r>
                  <a:rPr lang="en-US" sz="3600" kern="0" dirty="0"/>
                  <a:t>V</a:t>
                </a:r>
                <a:r>
                  <a:rPr lang="en-US" sz="3600" kern="0" baseline="-25000" dirty="0"/>
                  <a:t>(gió=</a:t>
                </a:r>
                <a:r>
                  <a:rPr lang="en-US" sz="3600" kern="0" baseline="-25000" dirty="0" err="1"/>
                  <a:t>nam</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2</m:t>
                        </m:r>
                      </m:num>
                      <m:den>
                        <m:r>
                          <a:rPr lang="en-US" sz="3600" b="0" i="1" kern="0" dirty="0">
                            <a:latin typeface="Cambria Math" panose="02040503050406030204" pitchFamily="18" charset="0"/>
                          </a:rPr>
                          <m:t>3</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3</m:t>
                        </m:r>
                      </m:den>
                    </m:f>
                    <m:r>
                      <a:rPr lang="en-US" sz="3600" b="0" i="1" kern="0" dirty="0">
                        <a:latin typeface="Cambria Math" panose="02040503050406030204" pitchFamily="18" charset="0"/>
                      </a:rPr>
                      <m:t>)</m:t>
                    </m:r>
                  </m:oMath>
                </a14:m>
                <a:endParaRPr lang="en-US" sz="2800" kern="0"/>
              </a:p>
              <a:p>
                <a:pPr marL="583565" marR="5080" indent="-571500" algn="just">
                  <a:lnSpc>
                    <a:spcPct val="130000"/>
                  </a:lnSpc>
                  <a:buFont typeface="Wingdings" panose="05000000000000000000" pitchFamily="2" charset="2"/>
                  <a:buChar char="§"/>
                </a:pPr>
                <a:r>
                  <a:rPr lang="en-US" sz="3600" kern="0" dirty="0"/>
                  <a:t>V</a:t>
                </a:r>
                <a:r>
                  <a:rPr lang="en-US" sz="3600" kern="0" baseline="-25000" dirty="0"/>
                  <a:t>(gió=</a:t>
                </a:r>
                <a:r>
                  <a:rPr lang="en-US" sz="3600" kern="0" baseline="-25000" dirty="0" err="1"/>
                  <a:t>bắc</a:t>
                </a:r>
                <a:r>
                  <a:rPr lang="en-US" sz="3600" kern="0" baseline="-25000" dirty="0"/>
                  <a:t>) </a:t>
                </a:r>
                <a:r>
                  <a:rPr lang="en-US" sz="3600" kern="0" dirty="0"/>
                  <a:t>= </a:t>
                </a:r>
                <a:r>
                  <a:rPr lang="en-US" sz="3600" kern="0" dirty="0" err="1"/>
                  <a:t>T</a:t>
                </a:r>
                <a:r>
                  <a:rPr lang="en-US" sz="3600" kern="0" baseline="-25000" dirty="0" err="1"/>
                  <a:t>bắc</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bắc,mưa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gió=bắc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2</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gió=</a:t>
                </a:r>
                <a:r>
                  <a:rPr lang="en-US" sz="2800" kern="0" dirty="0" err="1"/>
                  <a:t>bắc</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3</a:t>
                </a:r>
              </a:p>
              <a:p>
                <a:pPr marL="469265" marR="5080" lvl="1" algn="just">
                  <a:lnSpc>
                    <a:spcPct val="130000"/>
                  </a:lnSpc>
                </a:pPr>
                <a:r>
                  <a:rPr lang="en-US" sz="3600" kern="0" dirty="0"/>
                  <a:t>V</a:t>
                </a:r>
                <a:r>
                  <a:rPr lang="en-US" sz="3600" kern="0" baseline="-25000" dirty="0"/>
                  <a:t>(gió=</a:t>
                </a:r>
                <a:r>
                  <a:rPr lang="en-US" sz="3600" kern="0" baseline="-25000" dirty="0" err="1"/>
                  <a:t>bắc</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2</m:t>
                        </m:r>
                      </m:num>
                      <m:den>
                        <m:r>
                          <a:rPr lang="en-US" sz="3600" b="0" i="1" kern="0" dirty="0">
                            <a:latin typeface="Cambria Math" panose="02040503050406030204" pitchFamily="18" charset="0"/>
                          </a:rPr>
                          <m:t>5</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3</m:t>
                        </m:r>
                      </m:num>
                      <m:den>
                        <m:r>
                          <a:rPr lang="en-US" sz="3600" b="0" i="1" kern="0" dirty="0">
                            <a:latin typeface="Cambria Math" panose="02040503050406030204" pitchFamily="18" charset="0"/>
                          </a:rPr>
                          <m:t>5</m:t>
                        </m:r>
                      </m:den>
                    </m:f>
                    <m:r>
                      <a:rPr lang="en-US" sz="3600" b="0" i="1" kern="0" dirty="0">
                        <a:latin typeface="Cambria Math" panose="02040503050406030204" pitchFamily="18" charset="0"/>
                      </a:rPr>
                      <m:t>)</m:t>
                    </m:r>
                  </m:oMath>
                </a14:m>
                <a:endParaRPr lang="en-US" sz="2800" kern="0"/>
              </a:p>
              <a:p>
                <a:pPr marL="469265" marR="5080" lvl="1" algn="just">
                  <a:lnSpc>
                    <a:spcPct val="130000"/>
                  </a:lnSpc>
                </a:pPr>
                <a:r>
                  <a:rPr lang="en-US" sz="3600" kern="0"/>
                  <a:t>➮ Số vector đơn vị </a:t>
                </a:r>
                <a:r>
                  <a:rPr lang="en-US" sz="3600" kern="0" dirty="0"/>
                  <a:t>V</a:t>
                </a:r>
                <a:r>
                  <a:rPr lang="en-US" sz="3600" kern="0" baseline="-25000" dirty="0"/>
                  <a:t>(gió) </a:t>
                </a:r>
                <a:r>
                  <a:rPr lang="en-US" sz="3600" kern="0" dirty="0"/>
                  <a:t>= 0</a:t>
                </a:r>
                <a:endParaRPr lang="en-US" sz="2800" kern="0"/>
              </a:p>
            </p:txBody>
          </p:sp>
        </mc:Choice>
        <mc:Fallback xmlns="">
          <p:sp>
            <p:nvSpPr>
              <p:cNvPr id="6" name="object 20">
                <a:extLst>
                  <a:ext uri="{FF2B5EF4-FFF2-40B4-BE49-F238E27FC236}">
                    <a16:creationId xmlns:a16="http://schemas.microsoft.com/office/drawing/2014/main" id="{10234E31-6D87-5758-7174-38851A048C73}"/>
                  </a:ext>
                </a:extLst>
              </p:cNvPr>
              <p:cNvSpPr txBox="1">
                <a:spLocks noRot="1" noChangeAspect="1" noMove="1" noResize="1" noEditPoints="1" noAdjustHandles="1" noChangeArrowheads="1" noChangeShapeType="1" noTextEdit="1"/>
              </p:cNvSpPr>
              <p:nvPr/>
            </p:nvSpPr>
            <p:spPr>
              <a:xfrm>
                <a:off x="1035579" y="2971078"/>
                <a:ext cx="11225670" cy="7112140"/>
              </a:xfrm>
              <a:prstGeom prst="rect">
                <a:avLst/>
              </a:prstGeom>
              <a:blipFill>
                <a:blip r:embed="rId3"/>
                <a:stretch>
                  <a:fillRect l="-2147" t="-357" b="-3030"/>
                </a:stretch>
              </a:blipFill>
            </p:spPr>
            <p:txBody>
              <a:bodyPr/>
              <a:lstStyle/>
              <a:p>
                <a:r>
                  <a:rPr lang="en-VN">
                    <a:noFill/>
                  </a:rPr>
                  <a:t> </a:t>
                </a:r>
              </a:p>
            </p:txBody>
          </p:sp>
        </mc:Fallback>
      </mc:AlternateContent>
      <p:graphicFrame>
        <p:nvGraphicFramePr>
          <p:cNvPr id="7" name="Table 6">
            <a:extLst>
              <a:ext uri="{FF2B5EF4-FFF2-40B4-BE49-F238E27FC236}">
                <a16:creationId xmlns:a16="http://schemas.microsoft.com/office/drawing/2014/main" id="{63AE05C7-CBBA-4C08-D46F-07BDCEA1809B}"/>
              </a:ext>
            </a:extLst>
          </p:cNvPr>
          <p:cNvGraphicFramePr>
            <a:graphicFrameLocks noGrp="1"/>
          </p:cNvGraphicFramePr>
          <p:nvPr>
            <p:extLst>
              <p:ext uri="{D42A27DB-BD31-4B8C-83A1-F6EECF244321}">
                <p14:modId xmlns:p14="http://schemas.microsoft.com/office/powerpoint/2010/main" val="74902237"/>
              </p:ext>
            </p:extLst>
          </p:nvPr>
        </p:nvGraphicFramePr>
        <p:xfrm>
          <a:off x="11534244" y="7983622"/>
          <a:ext cx="7066757" cy="2590800"/>
        </p:xfrm>
        <a:graphic>
          <a:graphicData uri="http://schemas.openxmlformats.org/drawingml/2006/table">
            <a:tbl>
              <a:tblPr firstRow="1" bandRow="1">
                <a:tableStyleId>{93296810-A885-4BE3-A3E7-6D5BEEA58F35}</a:tableStyleId>
              </a:tblPr>
              <a:tblGrid>
                <a:gridCol w="1734759">
                  <a:extLst>
                    <a:ext uri="{9D8B030D-6E8A-4147-A177-3AD203B41FA5}">
                      <a16:colId xmlns:a16="http://schemas.microsoft.com/office/drawing/2014/main" val="3963879271"/>
                    </a:ext>
                  </a:extLst>
                </a:gridCol>
                <a:gridCol w="3040306">
                  <a:extLst>
                    <a:ext uri="{9D8B030D-6E8A-4147-A177-3AD203B41FA5}">
                      <a16:colId xmlns:a16="http://schemas.microsoft.com/office/drawing/2014/main" val="1465924094"/>
                    </a:ext>
                  </a:extLst>
                </a:gridCol>
                <a:gridCol w="2291692">
                  <a:extLst>
                    <a:ext uri="{9D8B030D-6E8A-4147-A177-3AD203B41FA5}">
                      <a16:colId xmlns:a16="http://schemas.microsoft.com/office/drawing/2014/main" val="2650152561"/>
                    </a:ext>
                  </a:extLst>
                </a:gridCol>
              </a:tblGrid>
              <a:tr h="370840">
                <a:tc>
                  <a:txBody>
                    <a:bodyPr/>
                    <a:lstStyle/>
                    <a:p>
                      <a:pPr algn="ctr"/>
                      <a:r>
                        <a:rPr lang="en-VN" sz="2000"/>
                        <a:t>Thuộc tính</a:t>
                      </a:r>
                    </a:p>
                  </a:txBody>
                  <a:tcPr/>
                </a:tc>
                <a:tc>
                  <a:txBody>
                    <a:bodyPr/>
                    <a:lstStyle/>
                    <a:p>
                      <a:pPr algn="ctr"/>
                      <a:r>
                        <a:rPr lang="en-VN" sz="2000"/>
                        <a:t>Số vector đặc trưng</a:t>
                      </a:r>
                    </a:p>
                  </a:txBody>
                  <a:tcPr/>
                </a:tc>
                <a:tc>
                  <a:txBody>
                    <a:bodyPr/>
                    <a:lstStyle/>
                    <a:p>
                      <a:pPr algn="ctr"/>
                      <a:r>
                        <a:rPr lang="en-VN" sz="2000"/>
                        <a:t>Số vector đơn vị</a:t>
                      </a:r>
                    </a:p>
                  </a:txBody>
                  <a:tcPr/>
                </a:tc>
                <a:extLst>
                  <a:ext uri="{0D108BD9-81ED-4DB2-BD59-A6C34878D82A}">
                    <a16:rowId xmlns:a16="http://schemas.microsoft.com/office/drawing/2014/main" val="3011675017"/>
                  </a:ext>
                </a:extLst>
              </a:tr>
              <a:tr h="370840">
                <a:tc>
                  <a:txBody>
                    <a:bodyPr/>
                    <a:lstStyle/>
                    <a:p>
                      <a:pPr algn="ctr"/>
                      <a:r>
                        <a:rPr lang="en-VN" sz="2000"/>
                        <a:t>Trời</a:t>
                      </a:r>
                    </a:p>
                  </a:txBody>
                  <a:tcPr/>
                </a:tc>
                <a:tc>
                  <a:txBody>
                    <a:bodyPr/>
                    <a:lstStyle/>
                    <a:p>
                      <a:pPr algn="ctr"/>
                      <a:r>
                        <a:rPr lang="en-VN" sz="2000"/>
                        <a:t>2</a:t>
                      </a:r>
                    </a:p>
                  </a:txBody>
                  <a:tcPr/>
                </a:tc>
                <a:tc>
                  <a:txBody>
                    <a:bodyPr/>
                    <a:lstStyle/>
                    <a:p>
                      <a:pPr algn="ctr"/>
                      <a:r>
                        <a:rPr lang="en-VN" sz="2000"/>
                        <a:t>1</a:t>
                      </a:r>
                    </a:p>
                  </a:txBody>
                  <a:tcPr/>
                </a:tc>
                <a:extLst>
                  <a:ext uri="{0D108BD9-81ED-4DB2-BD59-A6C34878D82A}">
                    <a16:rowId xmlns:a16="http://schemas.microsoft.com/office/drawing/2014/main" val="1742889661"/>
                  </a:ext>
                </a:extLst>
              </a:tr>
              <a:tr h="370840">
                <a:tc>
                  <a:txBody>
                    <a:bodyPr/>
                    <a:lstStyle/>
                    <a:p>
                      <a:pPr algn="ctr"/>
                      <a:r>
                        <a:rPr lang="en-VN" sz="2000"/>
                        <a:t>Áp suất</a:t>
                      </a:r>
                    </a:p>
                  </a:txBody>
                  <a:tcPr/>
                </a:tc>
                <a:tc>
                  <a:txBody>
                    <a:bodyPr/>
                    <a:lstStyle/>
                    <a:p>
                      <a:pPr algn="ctr"/>
                      <a:r>
                        <a:rPr lang="en-VN" sz="2000"/>
                        <a:t>3</a:t>
                      </a:r>
                    </a:p>
                  </a:txBody>
                  <a:tcPr/>
                </a:tc>
                <a:tc>
                  <a:txBody>
                    <a:bodyPr/>
                    <a:lstStyle/>
                    <a:p>
                      <a:pPr algn="ctr"/>
                      <a:r>
                        <a:rPr lang="en-VN" sz="2000"/>
                        <a:t>1</a:t>
                      </a:r>
                    </a:p>
                  </a:txBody>
                  <a:tcPr/>
                </a:tc>
                <a:extLst>
                  <a:ext uri="{0D108BD9-81ED-4DB2-BD59-A6C34878D82A}">
                    <a16:rowId xmlns:a16="http://schemas.microsoft.com/office/drawing/2014/main" val="170732439"/>
                  </a:ext>
                </a:extLst>
              </a:tr>
              <a:tr h="370840">
                <a:tc>
                  <a:txBody>
                    <a:bodyPr/>
                    <a:lstStyle/>
                    <a:p>
                      <a:pPr algn="ctr"/>
                      <a:r>
                        <a:rPr lang="en-VN" sz="2000"/>
                        <a:t>Gió</a:t>
                      </a:r>
                    </a:p>
                  </a:txBody>
                  <a:tcPr/>
                </a:tc>
                <a:tc>
                  <a:txBody>
                    <a:bodyPr/>
                    <a:lstStyle/>
                    <a:p>
                      <a:pPr algn="ctr"/>
                      <a:r>
                        <a:rPr lang="en-VN" sz="2000"/>
                        <a:t>2</a:t>
                      </a:r>
                    </a:p>
                  </a:txBody>
                  <a:tcPr/>
                </a:tc>
                <a:tc>
                  <a:txBody>
                    <a:bodyPr/>
                    <a:lstStyle/>
                    <a:p>
                      <a:pPr algn="ctr"/>
                      <a:r>
                        <a:rPr lang="en-VN" sz="2000"/>
                        <a:t>0</a:t>
                      </a:r>
                    </a:p>
                  </a:txBody>
                  <a:tcPr/>
                </a:tc>
                <a:extLst>
                  <a:ext uri="{0D108BD9-81ED-4DB2-BD59-A6C34878D82A}">
                    <a16:rowId xmlns:a16="http://schemas.microsoft.com/office/drawing/2014/main" val="1209536129"/>
                  </a:ext>
                </a:extLst>
              </a:tr>
              <a:tr h="370840">
                <a:tc gridSpan="3">
                  <a:txBody>
                    <a:bodyPr/>
                    <a:lstStyle/>
                    <a:p>
                      <a:pPr algn="ctr"/>
                      <a:r>
                        <a:rPr lang="en-VN" sz="2000">
                          <a:solidFill>
                            <a:srgbClr val="FF0000"/>
                          </a:solidFill>
                        </a:rPr>
                        <a:t>Chọn thuộc tính là Trời để phân hoạch (cùng số lượng vector đơn vị với Áp suất nhưng có số lượng vector đặc trưng ít hơn)</a:t>
                      </a:r>
                    </a:p>
                  </a:txBody>
                  <a:tcPr/>
                </a:tc>
                <a:tc hMerge="1">
                  <a:txBody>
                    <a:bodyPr/>
                    <a:lstStyle/>
                    <a:p>
                      <a:pPr algn="ctr"/>
                      <a:endParaRPr lang="en-VN" sz="2000"/>
                    </a:p>
                  </a:txBody>
                  <a:tcPr/>
                </a:tc>
                <a:tc hMerge="1">
                  <a:txBody>
                    <a:bodyPr/>
                    <a:lstStyle/>
                    <a:p>
                      <a:pPr algn="ctr"/>
                      <a:endParaRPr lang="en-VN" sz="2000"/>
                    </a:p>
                  </a:txBody>
                  <a:tcPr/>
                </a:tc>
                <a:extLst>
                  <a:ext uri="{0D108BD9-81ED-4DB2-BD59-A6C34878D82A}">
                    <a16:rowId xmlns:a16="http://schemas.microsoft.com/office/drawing/2014/main" val="2552420191"/>
                  </a:ext>
                </a:extLst>
              </a:tr>
            </a:tbl>
          </a:graphicData>
        </a:graphic>
      </p:graphicFrame>
    </p:spTree>
    <p:extLst>
      <p:ext uri="{BB962C8B-B14F-4D97-AF65-F5344CB8AC3E}">
        <p14:creationId xmlns:p14="http://schemas.microsoft.com/office/powerpoint/2010/main" val="793317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213865"/>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2261249" y="3214394"/>
          <a:ext cx="6334196" cy="4264612"/>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t>1</a:t>
                      </a:r>
                    </a:p>
                  </a:txBody>
                  <a:tcPr/>
                </a:tc>
                <a:tc>
                  <a:txBody>
                    <a:bodyPr/>
                    <a:lstStyle/>
                    <a:p>
                      <a:r>
                        <a:rPr lang="en-US" sz="2000"/>
                        <a:t>Trong</a:t>
                      </a:r>
                    </a:p>
                  </a:txBody>
                  <a:tcPr/>
                </a:tc>
                <a:tc>
                  <a:txBody>
                    <a:bodyPr/>
                    <a:lstStyle/>
                    <a:p>
                      <a:r>
                        <a:rPr lang="en-US" sz="2000"/>
                        <a:t>Cao</a:t>
                      </a:r>
                    </a:p>
                  </a:txBody>
                  <a:tcPr/>
                </a:tc>
                <a:tc>
                  <a:txBody>
                    <a:bodyPr/>
                    <a:lstStyle/>
                    <a:p>
                      <a:r>
                        <a:rPr lang="en-US" sz="2000"/>
                        <a:t>Bắc</a:t>
                      </a:r>
                    </a:p>
                  </a:txBody>
                  <a:tcPr/>
                </a:tc>
                <a:tc>
                  <a:txBody>
                    <a:bodyPr/>
                    <a:lstStyle/>
                    <a:p>
                      <a:r>
                        <a:rPr lang="en-US" sz="2000"/>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4</a:t>
                      </a:r>
                    </a:p>
                  </a:txBody>
                  <a:tcPr/>
                </a:tc>
                <a:tc>
                  <a:txBody>
                    <a:bodyPr/>
                    <a:lstStyle/>
                    <a:p>
                      <a:r>
                        <a:rPr lang="en-US" sz="2000"/>
                        <a:t>Trong</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Không mưa</a:t>
                      </a:r>
                    </a:p>
                  </a:txBody>
                  <a:tcPr/>
                </a:tc>
                <a:extLst>
                  <a:ext uri="{0D108BD9-81ED-4DB2-BD59-A6C34878D82A}">
                    <a16:rowId xmlns:a16="http://schemas.microsoft.com/office/drawing/2014/main" val="1148718299"/>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554324">
                <a:tc>
                  <a:txBody>
                    <a:bodyPr/>
                    <a:lstStyle/>
                    <a:p>
                      <a:pPr algn="ctr"/>
                      <a:r>
                        <a:rPr lang="en-US" sz="2000"/>
                        <a:t>8</a:t>
                      </a:r>
                    </a:p>
                  </a:txBody>
                  <a:tcPr/>
                </a:tc>
                <a:tc>
                  <a:txBody>
                    <a:bodyPr/>
                    <a:lstStyle/>
                    <a:p>
                      <a:r>
                        <a:rPr lang="en-US" sz="2000"/>
                        <a:t>Trong</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960715112"/>
                  </a:ext>
                </a:extLst>
              </a:tr>
            </a:tbl>
          </a:graphicData>
        </a:graphic>
      </p:graphicFrame>
      <p:sp>
        <p:nvSpPr>
          <p:cNvPr id="6" name="object 20">
            <a:extLst>
              <a:ext uri="{FF2B5EF4-FFF2-40B4-BE49-F238E27FC236}">
                <a16:creationId xmlns:a16="http://schemas.microsoft.com/office/drawing/2014/main" id="{10234E31-6D87-5758-7174-38851A048C73}"/>
              </a:ext>
            </a:extLst>
          </p:cNvPr>
          <p:cNvSpPr txBox="1"/>
          <p:nvPr/>
        </p:nvSpPr>
        <p:spPr>
          <a:xfrm>
            <a:off x="1035579" y="2971078"/>
            <a:ext cx="11225670" cy="49902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Nghĩa là, nếu chọn thuộc tính là áp suất để phân hoạch thì chúng ta chỉ loại bỏ được 1 dòng (STT=4). </a:t>
            </a:r>
          </a:p>
          <a:p>
            <a:pPr marL="583565" marR="5080" indent="-571500" algn="just">
              <a:lnSpc>
                <a:spcPct val="130000"/>
              </a:lnSpc>
              <a:buFont typeface="Wingdings" panose="05000000000000000000" pitchFamily="2" charset="2"/>
              <a:buChar char="§"/>
            </a:pPr>
            <a:r>
              <a:rPr lang="en-US" sz="3600" kern="0" dirty="0" err="1"/>
              <a:t>Kết quả sẽ tốt hơn nếu chúng ta chọn thuộc tính là Trời để phân hoạch.</a:t>
            </a:r>
          </a:p>
          <a:p>
            <a:pPr marL="583565" marR="5080" indent="-571500" algn="just">
              <a:lnSpc>
                <a:spcPct val="130000"/>
              </a:lnSpc>
              <a:buFont typeface="Wingdings" panose="05000000000000000000" pitchFamily="2" charset="2"/>
              <a:buChar char="§"/>
            </a:pPr>
            <a:r>
              <a:rPr lang="en-US" sz="3600" kern="0" dirty="0" err="1">
                <a:highlight>
                  <a:srgbClr val="FFFF00"/>
                </a:highlight>
              </a:rPr>
              <a:t>Giải thuật Entropy (ID3) sẽ giúp chúng ta lựa chọn trường hợp tối ưu hơn?</a:t>
            </a:r>
            <a:endParaRPr lang="en-US" sz="2800" kern="0">
              <a:highlight>
                <a:srgbClr val="FFFF00"/>
              </a:highlight>
            </a:endParaRPr>
          </a:p>
        </p:txBody>
      </p:sp>
      <p:graphicFrame>
        <p:nvGraphicFramePr>
          <p:cNvPr id="8" name="Table 7">
            <a:extLst>
              <a:ext uri="{FF2B5EF4-FFF2-40B4-BE49-F238E27FC236}">
                <a16:creationId xmlns:a16="http://schemas.microsoft.com/office/drawing/2014/main" id="{A5103094-3E76-5398-23CA-FCB2DAE7280A}"/>
              </a:ext>
            </a:extLst>
          </p:cNvPr>
          <p:cNvGraphicFramePr>
            <a:graphicFrameLocks noGrp="1"/>
          </p:cNvGraphicFramePr>
          <p:nvPr>
            <p:extLst>
              <p:ext uri="{D42A27DB-BD31-4B8C-83A1-F6EECF244321}">
                <p14:modId xmlns:p14="http://schemas.microsoft.com/office/powerpoint/2010/main" val="1102570003"/>
              </p:ext>
            </p:extLst>
          </p:nvPr>
        </p:nvGraphicFramePr>
        <p:xfrm>
          <a:off x="11534244" y="7983622"/>
          <a:ext cx="7066757" cy="2590800"/>
        </p:xfrm>
        <a:graphic>
          <a:graphicData uri="http://schemas.openxmlformats.org/drawingml/2006/table">
            <a:tbl>
              <a:tblPr firstRow="1" bandRow="1">
                <a:tableStyleId>{93296810-A885-4BE3-A3E7-6D5BEEA58F35}</a:tableStyleId>
              </a:tblPr>
              <a:tblGrid>
                <a:gridCol w="1734759">
                  <a:extLst>
                    <a:ext uri="{9D8B030D-6E8A-4147-A177-3AD203B41FA5}">
                      <a16:colId xmlns:a16="http://schemas.microsoft.com/office/drawing/2014/main" val="3963879271"/>
                    </a:ext>
                  </a:extLst>
                </a:gridCol>
                <a:gridCol w="3040306">
                  <a:extLst>
                    <a:ext uri="{9D8B030D-6E8A-4147-A177-3AD203B41FA5}">
                      <a16:colId xmlns:a16="http://schemas.microsoft.com/office/drawing/2014/main" val="1465924094"/>
                    </a:ext>
                  </a:extLst>
                </a:gridCol>
                <a:gridCol w="2291692">
                  <a:extLst>
                    <a:ext uri="{9D8B030D-6E8A-4147-A177-3AD203B41FA5}">
                      <a16:colId xmlns:a16="http://schemas.microsoft.com/office/drawing/2014/main" val="2650152561"/>
                    </a:ext>
                  </a:extLst>
                </a:gridCol>
              </a:tblGrid>
              <a:tr h="370840">
                <a:tc>
                  <a:txBody>
                    <a:bodyPr/>
                    <a:lstStyle/>
                    <a:p>
                      <a:pPr algn="ctr"/>
                      <a:r>
                        <a:rPr lang="en-VN" sz="2000"/>
                        <a:t>Thuộc tính</a:t>
                      </a:r>
                    </a:p>
                  </a:txBody>
                  <a:tcPr/>
                </a:tc>
                <a:tc>
                  <a:txBody>
                    <a:bodyPr/>
                    <a:lstStyle/>
                    <a:p>
                      <a:pPr algn="ctr"/>
                      <a:r>
                        <a:rPr lang="en-VN" sz="2000"/>
                        <a:t>Số vector đặc trưng</a:t>
                      </a:r>
                    </a:p>
                  </a:txBody>
                  <a:tcPr/>
                </a:tc>
                <a:tc>
                  <a:txBody>
                    <a:bodyPr/>
                    <a:lstStyle/>
                    <a:p>
                      <a:pPr algn="ctr"/>
                      <a:r>
                        <a:rPr lang="en-VN" sz="2000"/>
                        <a:t>Số vector đơn vị</a:t>
                      </a:r>
                    </a:p>
                  </a:txBody>
                  <a:tcPr/>
                </a:tc>
                <a:extLst>
                  <a:ext uri="{0D108BD9-81ED-4DB2-BD59-A6C34878D82A}">
                    <a16:rowId xmlns:a16="http://schemas.microsoft.com/office/drawing/2014/main" val="3011675017"/>
                  </a:ext>
                </a:extLst>
              </a:tr>
              <a:tr h="370840">
                <a:tc>
                  <a:txBody>
                    <a:bodyPr/>
                    <a:lstStyle/>
                    <a:p>
                      <a:pPr algn="ctr"/>
                      <a:r>
                        <a:rPr lang="en-VN" sz="2000"/>
                        <a:t>Trời</a:t>
                      </a:r>
                    </a:p>
                  </a:txBody>
                  <a:tcPr/>
                </a:tc>
                <a:tc>
                  <a:txBody>
                    <a:bodyPr/>
                    <a:lstStyle/>
                    <a:p>
                      <a:pPr algn="ctr"/>
                      <a:r>
                        <a:rPr lang="en-VN" sz="2000"/>
                        <a:t>2</a:t>
                      </a:r>
                    </a:p>
                  </a:txBody>
                  <a:tcPr/>
                </a:tc>
                <a:tc>
                  <a:txBody>
                    <a:bodyPr/>
                    <a:lstStyle/>
                    <a:p>
                      <a:pPr algn="ctr"/>
                      <a:r>
                        <a:rPr lang="en-VN" sz="2000"/>
                        <a:t>1</a:t>
                      </a:r>
                    </a:p>
                  </a:txBody>
                  <a:tcPr/>
                </a:tc>
                <a:extLst>
                  <a:ext uri="{0D108BD9-81ED-4DB2-BD59-A6C34878D82A}">
                    <a16:rowId xmlns:a16="http://schemas.microsoft.com/office/drawing/2014/main" val="1742889661"/>
                  </a:ext>
                </a:extLst>
              </a:tr>
              <a:tr h="370840">
                <a:tc>
                  <a:txBody>
                    <a:bodyPr/>
                    <a:lstStyle/>
                    <a:p>
                      <a:pPr algn="ctr"/>
                      <a:r>
                        <a:rPr lang="en-VN" sz="2000"/>
                        <a:t>Áp suất</a:t>
                      </a:r>
                    </a:p>
                  </a:txBody>
                  <a:tcPr/>
                </a:tc>
                <a:tc>
                  <a:txBody>
                    <a:bodyPr/>
                    <a:lstStyle/>
                    <a:p>
                      <a:pPr algn="ctr"/>
                      <a:r>
                        <a:rPr lang="en-VN" sz="2000"/>
                        <a:t>3</a:t>
                      </a:r>
                    </a:p>
                  </a:txBody>
                  <a:tcPr/>
                </a:tc>
                <a:tc>
                  <a:txBody>
                    <a:bodyPr/>
                    <a:lstStyle/>
                    <a:p>
                      <a:pPr algn="ctr"/>
                      <a:r>
                        <a:rPr lang="en-VN" sz="2000"/>
                        <a:t>1</a:t>
                      </a:r>
                    </a:p>
                  </a:txBody>
                  <a:tcPr/>
                </a:tc>
                <a:extLst>
                  <a:ext uri="{0D108BD9-81ED-4DB2-BD59-A6C34878D82A}">
                    <a16:rowId xmlns:a16="http://schemas.microsoft.com/office/drawing/2014/main" val="170732439"/>
                  </a:ext>
                </a:extLst>
              </a:tr>
              <a:tr h="370840">
                <a:tc>
                  <a:txBody>
                    <a:bodyPr/>
                    <a:lstStyle/>
                    <a:p>
                      <a:pPr algn="ctr"/>
                      <a:r>
                        <a:rPr lang="en-VN" sz="2000"/>
                        <a:t>Gió</a:t>
                      </a:r>
                    </a:p>
                  </a:txBody>
                  <a:tcPr/>
                </a:tc>
                <a:tc>
                  <a:txBody>
                    <a:bodyPr/>
                    <a:lstStyle/>
                    <a:p>
                      <a:pPr algn="ctr"/>
                      <a:r>
                        <a:rPr lang="en-VN" sz="2000"/>
                        <a:t>2</a:t>
                      </a:r>
                    </a:p>
                  </a:txBody>
                  <a:tcPr/>
                </a:tc>
                <a:tc>
                  <a:txBody>
                    <a:bodyPr/>
                    <a:lstStyle/>
                    <a:p>
                      <a:pPr algn="ctr"/>
                      <a:r>
                        <a:rPr lang="en-VN" sz="2000"/>
                        <a:t>0</a:t>
                      </a:r>
                    </a:p>
                  </a:txBody>
                  <a:tcPr/>
                </a:tc>
                <a:extLst>
                  <a:ext uri="{0D108BD9-81ED-4DB2-BD59-A6C34878D82A}">
                    <a16:rowId xmlns:a16="http://schemas.microsoft.com/office/drawing/2014/main" val="1209536129"/>
                  </a:ext>
                </a:extLst>
              </a:tr>
              <a:tr h="370840">
                <a:tc gridSpan="3">
                  <a:txBody>
                    <a:bodyPr/>
                    <a:lstStyle/>
                    <a:p>
                      <a:pPr algn="ctr"/>
                      <a:r>
                        <a:rPr lang="en-VN" sz="2000">
                          <a:solidFill>
                            <a:srgbClr val="FF0000"/>
                          </a:solidFill>
                        </a:rPr>
                        <a:t>Chọn thuộc tính là Trời để phân hoạch (cùng số lượng vector đơn vị với Áp suất nhưng có số lượng vector đặc trưng ít hơn)</a:t>
                      </a:r>
                    </a:p>
                  </a:txBody>
                  <a:tcPr/>
                </a:tc>
                <a:tc hMerge="1">
                  <a:txBody>
                    <a:bodyPr/>
                    <a:lstStyle/>
                    <a:p>
                      <a:pPr algn="ctr"/>
                      <a:endParaRPr lang="en-VN" sz="2000"/>
                    </a:p>
                  </a:txBody>
                  <a:tcPr/>
                </a:tc>
                <a:tc hMerge="1">
                  <a:txBody>
                    <a:bodyPr/>
                    <a:lstStyle/>
                    <a:p>
                      <a:pPr algn="ctr"/>
                      <a:endParaRPr lang="en-VN" sz="2000"/>
                    </a:p>
                  </a:txBody>
                  <a:tcPr/>
                </a:tc>
                <a:extLst>
                  <a:ext uri="{0D108BD9-81ED-4DB2-BD59-A6C34878D82A}">
                    <a16:rowId xmlns:a16="http://schemas.microsoft.com/office/drawing/2014/main" val="2552420191"/>
                  </a:ext>
                </a:extLst>
              </a:tr>
            </a:tbl>
          </a:graphicData>
        </a:graphic>
      </p:graphicFrame>
    </p:spTree>
    <p:extLst>
      <p:ext uri="{BB962C8B-B14F-4D97-AF65-F5344CB8AC3E}">
        <p14:creationId xmlns:p14="http://schemas.microsoft.com/office/powerpoint/2010/main" val="2878347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213865"/>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2084214514"/>
              </p:ext>
            </p:extLst>
          </p:nvPr>
        </p:nvGraphicFramePr>
        <p:xfrm>
          <a:off x="12261249" y="3214394"/>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bg1">
                              <a:lumMod val="85000"/>
                            </a:schemeClr>
                          </a:solidFill>
                        </a:rPr>
                        <a:t>1</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r>
                        <a:rPr lang="en-US" sz="2000">
                          <a:solidFill>
                            <a:schemeClr val="bg1">
                              <a:lumMod val="85000"/>
                            </a:schemeClr>
                          </a:solidFill>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solidFill>
                            <a:schemeClr val="bg1">
                              <a:lumMod val="85000"/>
                            </a:schemeClr>
                          </a:solidFill>
                        </a:rPr>
                        <a:t>4</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3298804574"/>
                  </a:ext>
                </a:extLst>
              </a:tr>
              <a:tr h="450852">
                <a:tc>
                  <a:txBody>
                    <a:bodyPr/>
                    <a:lstStyle/>
                    <a:p>
                      <a:pPr algn="ctr"/>
                      <a:r>
                        <a:rPr lang="en-US" sz="2000">
                          <a:solidFill>
                            <a:schemeClr val="bg1">
                              <a:lumMod val="85000"/>
                            </a:schemeClr>
                          </a:solidFill>
                        </a:rPr>
                        <a:t>8</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Nam</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2951218406"/>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bl>
          </a:graphicData>
        </a:graphic>
      </p:graphicFrame>
      <p:sp>
        <p:nvSpPr>
          <p:cNvPr id="8" name="Oval 7">
            <a:extLst>
              <a:ext uri="{FF2B5EF4-FFF2-40B4-BE49-F238E27FC236}">
                <a16:creationId xmlns:a16="http://schemas.microsoft.com/office/drawing/2014/main" id="{391357EE-F7D3-13D4-4CC0-AA30B0EE860E}"/>
              </a:ext>
            </a:extLst>
          </p:cNvPr>
          <p:cNvSpPr/>
          <p:nvPr/>
        </p:nvSpPr>
        <p:spPr>
          <a:xfrm>
            <a:off x="15448756" y="7707034"/>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3200"/>
              <a:t>Trời</a:t>
            </a:r>
          </a:p>
        </p:txBody>
      </p:sp>
      <p:cxnSp>
        <p:nvCxnSpPr>
          <p:cNvPr id="10" name="Straight Arrow Connector 9">
            <a:extLst>
              <a:ext uri="{FF2B5EF4-FFF2-40B4-BE49-F238E27FC236}">
                <a16:creationId xmlns:a16="http://schemas.microsoft.com/office/drawing/2014/main" id="{C2A6463B-A532-B692-54CE-C91E0B6DCA59}"/>
              </a:ext>
            </a:extLst>
          </p:cNvPr>
          <p:cNvCxnSpPr>
            <a:cxnSpLocks/>
            <a:stCxn id="8" idx="3"/>
          </p:cNvCxnSpPr>
          <p:nvPr/>
        </p:nvCxnSpPr>
        <p:spPr>
          <a:xfrm flipH="1">
            <a:off x="14381956" y="8487523"/>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A527A9-283D-DC72-924D-EE0EBD2061CA}"/>
              </a:ext>
            </a:extLst>
          </p:cNvPr>
          <p:cNvSpPr txBox="1"/>
          <p:nvPr/>
        </p:nvSpPr>
        <p:spPr>
          <a:xfrm>
            <a:off x="14077156" y="8271623"/>
            <a:ext cx="1143000" cy="523220"/>
          </a:xfrm>
          <a:prstGeom prst="rect">
            <a:avLst/>
          </a:prstGeom>
          <a:noFill/>
        </p:spPr>
        <p:txBody>
          <a:bodyPr wrap="square" rtlCol="0">
            <a:spAutoFit/>
          </a:bodyPr>
          <a:lstStyle/>
          <a:p>
            <a:r>
              <a:rPr lang="en-VN" sz="2800"/>
              <a:t>trong</a:t>
            </a:r>
          </a:p>
        </p:txBody>
      </p:sp>
      <p:sp>
        <p:nvSpPr>
          <p:cNvPr id="13" name="TextBox 12">
            <a:extLst>
              <a:ext uri="{FF2B5EF4-FFF2-40B4-BE49-F238E27FC236}">
                <a16:creationId xmlns:a16="http://schemas.microsoft.com/office/drawing/2014/main" id="{E268C556-A6D0-FE2B-4EA8-EC6530AE5C45}"/>
              </a:ext>
            </a:extLst>
          </p:cNvPr>
          <p:cNvSpPr txBox="1"/>
          <p:nvPr/>
        </p:nvSpPr>
        <p:spPr>
          <a:xfrm>
            <a:off x="12900662" y="9268170"/>
            <a:ext cx="2485917" cy="523220"/>
          </a:xfrm>
          <a:prstGeom prst="rect">
            <a:avLst/>
          </a:prstGeom>
          <a:noFill/>
        </p:spPr>
        <p:txBody>
          <a:bodyPr wrap="square" rtlCol="0">
            <a:spAutoFit/>
          </a:bodyPr>
          <a:lstStyle/>
          <a:p>
            <a:r>
              <a:rPr lang="en-VN" sz="2800"/>
              <a:t>{không mưa}</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8C3A0F-42A4-2D5A-FEA1-E8584542BA9D}"/>
                  </a:ext>
                </a:extLst>
              </p:cNvPr>
              <p:cNvSpPr txBox="1"/>
              <p:nvPr/>
            </p:nvSpPr>
            <p:spPr>
              <a:xfrm>
                <a:off x="1046955" y="2846088"/>
                <a:ext cx="10985693" cy="7191841"/>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600" kern="0" dirty="0" err="1"/>
                  <a:t>Xét</a:t>
                </a:r>
                <a:r>
                  <a:rPr lang="en-US" sz="3600" kern="0" dirty="0"/>
                  <a:t> </a:t>
                </a:r>
                <a:r>
                  <a:rPr lang="en-US" sz="3600" kern="0" dirty="0" err="1"/>
                  <a:t>thuộc</a:t>
                </a:r>
                <a:r>
                  <a:rPr lang="en-US" sz="3600" kern="0" dirty="0"/>
                  <a:t> </a:t>
                </a:r>
                <a:r>
                  <a:rPr lang="en-US" sz="3600" kern="0" dirty="0" err="1"/>
                  <a:t>tính</a:t>
                </a:r>
                <a:r>
                  <a:rPr lang="en-US" sz="3600" kern="0" dirty="0"/>
                  <a:t> áp suất: cao</a:t>
                </a:r>
                <a:r>
                  <a:rPr lang="en-US" sz="3600" kern="0" dirty="0" err="1"/>
                  <a:t>=2,trung bình=1, thấp=2 trường hợp</a:t>
                </a:r>
                <a:endParaRPr lang="en-US" sz="3600" kern="0" dirty="0"/>
              </a:p>
              <a:p>
                <a:pPr marL="583565" marR="5080" indent="-571500" algn="just">
                  <a:lnSpc>
                    <a:spcPct val="130000"/>
                  </a:lnSpc>
                  <a:buFont typeface="Wingdings" panose="05000000000000000000" pitchFamily="2" charset="2"/>
                  <a:buChar char="§"/>
                </a:pPr>
                <a:r>
                  <a:rPr lang="en-US" sz="3600" kern="0" dirty="0"/>
                  <a:t>V</a:t>
                </a:r>
                <a:r>
                  <a:rPr lang="en-US" sz="3600" kern="0" baseline="-25000" dirty="0"/>
                  <a:t>(áp suất=</a:t>
                </a:r>
                <a:r>
                  <a:rPr lang="en-US" sz="3600" kern="0" baseline="-25000" dirty="0" err="1"/>
                  <a:t>cao</a:t>
                </a:r>
                <a:r>
                  <a:rPr lang="en-US" sz="3600" kern="0" baseline="-25000" dirty="0"/>
                  <a:t>) </a:t>
                </a:r>
                <a:r>
                  <a:rPr lang="en-US" sz="3600" kern="0" dirty="0"/>
                  <a:t>= </a:t>
                </a:r>
                <a:r>
                  <a:rPr lang="en-US" sz="3600" kern="0" dirty="0" err="1"/>
                  <a:t>T</a:t>
                </a:r>
                <a:r>
                  <a:rPr lang="en-US" sz="3600" kern="0" baseline="-25000" dirty="0" err="1"/>
                  <a:t>cao</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cao,mưa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cao</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0</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cao</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2</a:t>
                </a:r>
              </a:p>
              <a:p>
                <a:pPr marL="469265" marR="5080" lvl="1" algn="just">
                  <a:lnSpc>
                    <a:spcPct val="130000"/>
                  </a:lnSpc>
                </a:pPr>
                <a:r>
                  <a:rPr lang="en-US" sz="3600" kern="0" dirty="0"/>
                  <a:t>V</a:t>
                </a:r>
                <a:r>
                  <a:rPr lang="en-US" sz="3600" kern="0" baseline="-25000" dirty="0"/>
                  <a:t>(áp suất=</a:t>
                </a:r>
                <a:r>
                  <a:rPr lang="en-US" sz="3600" kern="0" baseline="-25000" dirty="0" err="1"/>
                  <a:t>cao</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0</m:t>
                        </m:r>
                      </m:num>
                      <m:den>
                        <m:r>
                          <a:rPr lang="en-US" sz="3600" b="0" i="1" kern="0" dirty="0">
                            <a:latin typeface="Cambria Math" panose="02040503050406030204" pitchFamily="18" charset="0"/>
                          </a:rPr>
                          <m:t>2</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2</m:t>
                        </m:r>
                      </m:num>
                      <m:den>
                        <m:r>
                          <a:rPr lang="en-US" sz="3600" b="0" i="1" kern="0" dirty="0">
                            <a:latin typeface="Cambria Math" panose="02040503050406030204" pitchFamily="18" charset="0"/>
                          </a:rPr>
                          <m:t>2</m:t>
                        </m:r>
                      </m:den>
                    </m:f>
                    <m:r>
                      <a:rPr lang="en-US" sz="3600" b="0" i="1" kern="0" dirty="0">
                        <a:latin typeface="Cambria Math" panose="02040503050406030204" pitchFamily="18" charset="0"/>
                      </a:rPr>
                      <m:t>)</m:t>
                    </m:r>
                  </m:oMath>
                </a14:m>
                <a:endParaRPr lang="en-US" sz="2800" kern="0"/>
              </a:p>
              <a:p>
                <a:pPr marL="583565" marR="5080" indent="-571500" algn="just">
                  <a:lnSpc>
                    <a:spcPct val="130000"/>
                  </a:lnSpc>
                  <a:buFont typeface="Wingdings" panose="05000000000000000000" pitchFamily="2" charset="2"/>
                  <a:buChar char="§"/>
                </a:pPr>
                <a:r>
                  <a:rPr lang="en-US" sz="3600" kern="0" dirty="0"/>
                  <a:t>V</a:t>
                </a:r>
                <a:r>
                  <a:rPr lang="en-US" sz="3600" kern="0" baseline="-25000" dirty="0"/>
                  <a:t>(áp suất=</a:t>
                </a:r>
                <a:r>
                  <a:rPr lang="en-US" sz="3600" kern="0" baseline="-25000" dirty="0" err="1"/>
                  <a:t>t.bình</a:t>
                </a:r>
                <a:r>
                  <a:rPr lang="en-US" sz="3600" kern="0" baseline="-25000" dirty="0"/>
                  <a:t>) </a:t>
                </a:r>
                <a:r>
                  <a:rPr lang="en-US" sz="3600" kern="0" dirty="0"/>
                  <a:t>= </a:t>
                </a:r>
                <a:r>
                  <a:rPr lang="en-US" sz="3600" kern="0" dirty="0" err="1"/>
                  <a:t>T</a:t>
                </a:r>
                <a:r>
                  <a:rPr lang="en-US" sz="3600" kern="0" baseline="-25000" dirty="0" err="1"/>
                  <a:t>t.bình</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t.bình,mưa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a:t>
                </a:r>
                <a:r>
                  <a:rPr lang="en-US" sz="2800" kern="0" dirty="0" err="1"/>
                  <a:t>t.bình</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0</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t.bình</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1</a:t>
                </a:r>
              </a:p>
              <a:p>
                <a:pPr marL="469265" marR="5080" lvl="1" algn="just">
                  <a:lnSpc>
                    <a:spcPct val="130000"/>
                  </a:lnSpc>
                </a:pPr>
                <a:r>
                  <a:rPr lang="en-US" sz="3600" kern="0" dirty="0"/>
                  <a:t>V</a:t>
                </a:r>
                <a:r>
                  <a:rPr lang="en-US" sz="3600" kern="0" baseline="-25000" dirty="0"/>
                  <a:t>(áp suất=</a:t>
                </a:r>
                <a:r>
                  <a:rPr lang="en-US" sz="3600" kern="0" baseline="-25000" dirty="0" err="1"/>
                  <a:t>trung bình</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0</m:t>
                        </m:r>
                      </m:num>
                      <m:den>
                        <m:r>
                          <a:rPr lang="en-US" sz="3600" b="0" i="1" kern="0" dirty="0">
                            <a:latin typeface="Cambria Math" panose="02040503050406030204" pitchFamily="18" charset="0"/>
                          </a:rPr>
                          <m:t>1</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1</m:t>
                        </m:r>
                      </m:den>
                    </m:f>
                    <m:r>
                      <a:rPr lang="en-US" sz="3600" b="0" i="1" kern="0" dirty="0">
                        <a:latin typeface="Cambria Math" panose="02040503050406030204" pitchFamily="18" charset="0"/>
                      </a:rPr>
                      <m:t>)</m:t>
                    </m:r>
                  </m:oMath>
                </a14:m>
                <a:endParaRPr lang="en-US" sz="2800" kern="0"/>
              </a:p>
            </p:txBody>
          </p:sp>
        </mc:Choice>
        <mc:Fallback xmlns="">
          <p:sp>
            <p:nvSpPr>
              <p:cNvPr id="15" name="TextBox 14">
                <a:extLst>
                  <a:ext uri="{FF2B5EF4-FFF2-40B4-BE49-F238E27FC236}">
                    <a16:creationId xmlns:a16="http://schemas.microsoft.com/office/drawing/2014/main" id="{148C3A0F-42A4-2D5A-FEA1-E8584542BA9D}"/>
                  </a:ext>
                </a:extLst>
              </p:cNvPr>
              <p:cNvSpPr txBox="1">
                <a:spLocks noRot="1" noChangeAspect="1" noMove="1" noResize="1" noEditPoints="1" noAdjustHandles="1" noChangeArrowheads="1" noChangeShapeType="1" noTextEdit="1"/>
              </p:cNvSpPr>
              <p:nvPr/>
            </p:nvSpPr>
            <p:spPr>
              <a:xfrm>
                <a:off x="1046955" y="2846088"/>
                <a:ext cx="10985693" cy="7191841"/>
              </a:xfrm>
              <a:prstGeom prst="rect">
                <a:avLst/>
              </a:prstGeom>
              <a:blipFill>
                <a:blip r:embed="rId3"/>
                <a:stretch>
                  <a:fillRect l="-1386" r="-1617" b="-705"/>
                </a:stretch>
              </a:blipFill>
            </p:spPr>
            <p:txBody>
              <a:bodyPr/>
              <a:lstStyle/>
              <a:p>
                <a:r>
                  <a:rPr lang="en-VN">
                    <a:noFill/>
                  </a:rPr>
                  <a:t> </a:t>
                </a:r>
              </a:p>
            </p:txBody>
          </p:sp>
        </mc:Fallback>
      </mc:AlternateContent>
    </p:spTree>
    <p:extLst>
      <p:ext uri="{BB962C8B-B14F-4D97-AF65-F5344CB8AC3E}">
        <p14:creationId xmlns:p14="http://schemas.microsoft.com/office/powerpoint/2010/main" val="3674279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213865"/>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2261249" y="3214394"/>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bg1">
                              <a:lumMod val="85000"/>
                            </a:schemeClr>
                          </a:solidFill>
                        </a:rPr>
                        <a:t>1</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r>
                        <a:rPr lang="en-US" sz="2000">
                          <a:solidFill>
                            <a:schemeClr val="bg1">
                              <a:lumMod val="85000"/>
                            </a:schemeClr>
                          </a:solidFill>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solidFill>
                            <a:schemeClr val="bg1">
                              <a:lumMod val="85000"/>
                            </a:schemeClr>
                          </a:solidFill>
                        </a:rPr>
                        <a:t>4</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3298804574"/>
                  </a:ext>
                </a:extLst>
              </a:tr>
              <a:tr h="450852">
                <a:tc>
                  <a:txBody>
                    <a:bodyPr/>
                    <a:lstStyle/>
                    <a:p>
                      <a:pPr algn="ctr"/>
                      <a:r>
                        <a:rPr lang="en-US" sz="2000">
                          <a:solidFill>
                            <a:schemeClr val="bg1">
                              <a:lumMod val="85000"/>
                            </a:schemeClr>
                          </a:solidFill>
                        </a:rPr>
                        <a:t>8</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Nam</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2951218406"/>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bl>
          </a:graphicData>
        </a:graphic>
      </p:graphicFrame>
      <p:sp>
        <p:nvSpPr>
          <p:cNvPr id="8" name="Oval 7">
            <a:extLst>
              <a:ext uri="{FF2B5EF4-FFF2-40B4-BE49-F238E27FC236}">
                <a16:creationId xmlns:a16="http://schemas.microsoft.com/office/drawing/2014/main" id="{391357EE-F7D3-13D4-4CC0-AA30B0EE860E}"/>
              </a:ext>
            </a:extLst>
          </p:cNvPr>
          <p:cNvSpPr/>
          <p:nvPr/>
        </p:nvSpPr>
        <p:spPr>
          <a:xfrm>
            <a:off x="15448756" y="7707034"/>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3200"/>
              <a:t>Trời</a:t>
            </a:r>
          </a:p>
        </p:txBody>
      </p:sp>
      <p:cxnSp>
        <p:nvCxnSpPr>
          <p:cNvPr id="10" name="Straight Arrow Connector 9">
            <a:extLst>
              <a:ext uri="{FF2B5EF4-FFF2-40B4-BE49-F238E27FC236}">
                <a16:creationId xmlns:a16="http://schemas.microsoft.com/office/drawing/2014/main" id="{C2A6463B-A532-B692-54CE-C91E0B6DCA59}"/>
              </a:ext>
            </a:extLst>
          </p:cNvPr>
          <p:cNvCxnSpPr>
            <a:cxnSpLocks/>
            <a:stCxn id="8" idx="3"/>
          </p:cNvCxnSpPr>
          <p:nvPr/>
        </p:nvCxnSpPr>
        <p:spPr>
          <a:xfrm flipH="1">
            <a:off x="14381956" y="8487523"/>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A527A9-283D-DC72-924D-EE0EBD2061CA}"/>
              </a:ext>
            </a:extLst>
          </p:cNvPr>
          <p:cNvSpPr txBox="1"/>
          <p:nvPr/>
        </p:nvSpPr>
        <p:spPr>
          <a:xfrm>
            <a:off x="14077156" y="8271623"/>
            <a:ext cx="1143000" cy="523220"/>
          </a:xfrm>
          <a:prstGeom prst="rect">
            <a:avLst/>
          </a:prstGeom>
          <a:noFill/>
        </p:spPr>
        <p:txBody>
          <a:bodyPr wrap="square" rtlCol="0">
            <a:spAutoFit/>
          </a:bodyPr>
          <a:lstStyle/>
          <a:p>
            <a:r>
              <a:rPr lang="en-VN" sz="2800"/>
              <a:t>trong</a:t>
            </a:r>
          </a:p>
        </p:txBody>
      </p:sp>
      <p:sp>
        <p:nvSpPr>
          <p:cNvPr id="13" name="TextBox 12">
            <a:extLst>
              <a:ext uri="{FF2B5EF4-FFF2-40B4-BE49-F238E27FC236}">
                <a16:creationId xmlns:a16="http://schemas.microsoft.com/office/drawing/2014/main" id="{E268C556-A6D0-FE2B-4EA8-EC6530AE5C45}"/>
              </a:ext>
            </a:extLst>
          </p:cNvPr>
          <p:cNvSpPr txBox="1"/>
          <p:nvPr/>
        </p:nvSpPr>
        <p:spPr>
          <a:xfrm>
            <a:off x="12900662" y="9268170"/>
            <a:ext cx="2485917" cy="523220"/>
          </a:xfrm>
          <a:prstGeom prst="rect">
            <a:avLst/>
          </a:prstGeom>
          <a:noFill/>
        </p:spPr>
        <p:txBody>
          <a:bodyPr wrap="square" rtlCol="0">
            <a:spAutoFit/>
          </a:bodyPr>
          <a:lstStyle/>
          <a:p>
            <a:r>
              <a:rPr lang="en-VN" sz="2800"/>
              <a:t>{không mưa}</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8C3A0F-42A4-2D5A-FEA1-E8584542BA9D}"/>
                  </a:ext>
                </a:extLst>
              </p:cNvPr>
              <p:cNvSpPr txBox="1"/>
              <p:nvPr/>
            </p:nvSpPr>
            <p:spPr>
              <a:xfrm>
                <a:off x="1046955" y="2846088"/>
                <a:ext cx="10985693" cy="5049203"/>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600" kern="0" dirty="0" err="1"/>
                  <a:t>Xét</a:t>
                </a:r>
                <a:r>
                  <a:rPr lang="en-US" sz="3600" kern="0" dirty="0"/>
                  <a:t> </a:t>
                </a:r>
                <a:r>
                  <a:rPr lang="en-US" sz="3600" kern="0" dirty="0" err="1"/>
                  <a:t>thuộc</a:t>
                </a:r>
                <a:r>
                  <a:rPr lang="en-US" sz="3600" kern="0" dirty="0"/>
                  <a:t> </a:t>
                </a:r>
                <a:r>
                  <a:rPr lang="en-US" sz="3600" kern="0" dirty="0" err="1"/>
                  <a:t>tính</a:t>
                </a:r>
                <a:r>
                  <a:rPr lang="en-US" sz="3600" kern="0" dirty="0"/>
                  <a:t> áp suất: </a:t>
                </a:r>
                <a:r>
                  <a:rPr lang="en-US" sz="3600" kern="0" dirty="0" err="1"/>
                  <a:t>cao=2,trung bình=1, thấp=2 trường hợp</a:t>
                </a:r>
                <a:endParaRPr lang="en-US" sz="3600" kern="0" dirty="0"/>
              </a:p>
              <a:p>
                <a:pPr marL="583565" marR="5080" indent="-571500" algn="just">
                  <a:lnSpc>
                    <a:spcPct val="130000"/>
                  </a:lnSpc>
                  <a:buFont typeface="Wingdings" panose="05000000000000000000" pitchFamily="2" charset="2"/>
                  <a:buChar char="§"/>
                </a:pPr>
                <a:r>
                  <a:rPr lang="en-US" sz="3600" kern="0" dirty="0"/>
                  <a:t>V</a:t>
                </a:r>
                <a:r>
                  <a:rPr lang="en-US" sz="3600" kern="0" baseline="-25000" dirty="0"/>
                  <a:t>(áp suất=</a:t>
                </a:r>
                <a:r>
                  <a:rPr lang="en-US" sz="3600" kern="0" baseline="-25000" dirty="0" err="1"/>
                  <a:t>thấp</a:t>
                </a:r>
                <a:r>
                  <a:rPr lang="en-US" sz="3600" kern="0" baseline="-25000" dirty="0"/>
                  <a:t>) </a:t>
                </a:r>
                <a:r>
                  <a:rPr lang="en-US" sz="3600" kern="0" dirty="0"/>
                  <a:t>= </a:t>
                </a:r>
                <a:r>
                  <a:rPr lang="en-US" sz="3600" kern="0" dirty="0" err="1"/>
                  <a:t>T</a:t>
                </a:r>
                <a:r>
                  <a:rPr lang="en-US" sz="3600" kern="0" baseline="-25000" dirty="0" err="1"/>
                  <a:t>thấp</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thấp,mưa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thấp</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1</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áp suất = </a:t>
                </a:r>
                <a:r>
                  <a:rPr lang="en-US" sz="2800" kern="0" dirty="0" err="1"/>
                  <a:t>thấp</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1</a:t>
                </a:r>
              </a:p>
              <a:p>
                <a:pPr marL="469265" marR="5080" lvl="1" algn="just">
                  <a:lnSpc>
                    <a:spcPct val="130000"/>
                  </a:lnSpc>
                </a:pPr>
                <a:r>
                  <a:rPr lang="en-US" sz="3600" kern="0" dirty="0"/>
                  <a:t>V</a:t>
                </a:r>
                <a:r>
                  <a:rPr lang="en-US" sz="3600" kern="0" baseline="-25000" dirty="0"/>
                  <a:t>(áp suất=</a:t>
                </a:r>
                <a:r>
                  <a:rPr lang="en-US" sz="3600" kern="0" baseline="-25000" dirty="0" err="1"/>
                  <a:t>thấp</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2</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2</m:t>
                        </m:r>
                      </m:den>
                    </m:f>
                    <m:r>
                      <a:rPr lang="en-US" sz="3600" b="0" i="1" kern="0" dirty="0">
                        <a:latin typeface="Cambria Math" panose="02040503050406030204" pitchFamily="18" charset="0"/>
                      </a:rPr>
                      <m:t>)</m:t>
                    </m:r>
                  </m:oMath>
                </a14:m>
                <a:endParaRPr lang="en-US" sz="2800" kern="0"/>
              </a:p>
              <a:p>
                <a:pPr marL="469265" marR="5080" lvl="1" algn="just">
                  <a:lnSpc>
                    <a:spcPct val="130000"/>
                  </a:lnSpc>
                </a:pPr>
                <a:r>
                  <a:rPr lang="en-US" sz="3600" kern="0"/>
                  <a:t>➮ Số vector đơn vị </a:t>
                </a:r>
                <a:r>
                  <a:rPr lang="en-US" sz="3600" kern="0" dirty="0"/>
                  <a:t>V</a:t>
                </a:r>
                <a:r>
                  <a:rPr lang="en-US" sz="3600" kern="0" baseline="-25000" dirty="0"/>
                  <a:t>(áp suất) </a:t>
                </a:r>
                <a:r>
                  <a:rPr lang="en-US" sz="3600" kern="0" dirty="0"/>
                  <a:t>= 2</a:t>
                </a:r>
                <a:endParaRPr lang="en-US" sz="2800" kern="0"/>
              </a:p>
            </p:txBody>
          </p:sp>
        </mc:Choice>
        <mc:Fallback xmlns="">
          <p:sp>
            <p:nvSpPr>
              <p:cNvPr id="15" name="TextBox 14">
                <a:extLst>
                  <a:ext uri="{FF2B5EF4-FFF2-40B4-BE49-F238E27FC236}">
                    <a16:creationId xmlns:a16="http://schemas.microsoft.com/office/drawing/2014/main" id="{148C3A0F-42A4-2D5A-FEA1-E8584542BA9D}"/>
                  </a:ext>
                </a:extLst>
              </p:cNvPr>
              <p:cNvSpPr txBox="1">
                <a:spLocks noRot="1" noChangeAspect="1" noMove="1" noResize="1" noEditPoints="1" noAdjustHandles="1" noChangeArrowheads="1" noChangeShapeType="1" noTextEdit="1"/>
              </p:cNvSpPr>
              <p:nvPr/>
            </p:nvSpPr>
            <p:spPr>
              <a:xfrm>
                <a:off x="1046955" y="2846088"/>
                <a:ext cx="10985693" cy="5049203"/>
              </a:xfrm>
              <a:prstGeom prst="rect">
                <a:avLst/>
              </a:prstGeom>
              <a:blipFill>
                <a:blip r:embed="rId3"/>
                <a:stretch>
                  <a:fillRect l="-1386" r="-1617" b="-3518"/>
                </a:stretch>
              </a:blipFill>
            </p:spPr>
            <p:txBody>
              <a:bodyPr/>
              <a:lstStyle/>
              <a:p>
                <a:r>
                  <a:rPr lang="en-VN">
                    <a:noFill/>
                  </a:rPr>
                  <a:t> </a:t>
                </a:r>
              </a:p>
            </p:txBody>
          </p:sp>
        </mc:Fallback>
      </mc:AlternateContent>
    </p:spTree>
    <p:extLst>
      <p:ext uri="{BB962C8B-B14F-4D97-AF65-F5344CB8AC3E}">
        <p14:creationId xmlns:p14="http://schemas.microsoft.com/office/powerpoint/2010/main" val="4077030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213865"/>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2261249" y="3214394"/>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bg1">
                              <a:lumMod val="85000"/>
                            </a:schemeClr>
                          </a:solidFill>
                        </a:rPr>
                        <a:t>1</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r>
                        <a:rPr lang="en-US" sz="2000">
                          <a:solidFill>
                            <a:schemeClr val="bg1">
                              <a:lumMod val="85000"/>
                            </a:schemeClr>
                          </a:solidFill>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solidFill>
                            <a:schemeClr val="bg1">
                              <a:lumMod val="85000"/>
                            </a:schemeClr>
                          </a:solidFill>
                        </a:rPr>
                        <a:t>4</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3298804574"/>
                  </a:ext>
                </a:extLst>
              </a:tr>
              <a:tr h="450852">
                <a:tc>
                  <a:txBody>
                    <a:bodyPr/>
                    <a:lstStyle/>
                    <a:p>
                      <a:pPr algn="ctr"/>
                      <a:r>
                        <a:rPr lang="en-US" sz="2000">
                          <a:solidFill>
                            <a:schemeClr val="bg1">
                              <a:lumMod val="85000"/>
                            </a:schemeClr>
                          </a:solidFill>
                        </a:rPr>
                        <a:t>8</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Nam</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2951218406"/>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bl>
          </a:graphicData>
        </a:graphic>
      </p:graphicFrame>
      <p:sp>
        <p:nvSpPr>
          <p:cNvPr id="8" name="Oval 7">
            <a:extLst>
              <a:ext uri="{FF2B5EF4-FFF2-40B4-BE49-F238E27FC236}">
                <a16:creationId xmlns:a16="http://schemas.microsoft.com/office/drawing/2014/main" id="{391357EE-F7D3-13D4-4CC0-AA30B0EE860E}"/>
              </a:ext>
            </a:extLst>
          </p:cNvPr>
          <p:cNvSpPr/>
          <p:nvPr/>
        </p:nvSpPr>
        <p:spPr>
          <a:xfrm>
            <a:off x="15448756" y="7707034"/>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3200"/>
              <a:t>Trời</a:t>
            </a:r>
          </a:p>
        </p:txBody>
      </p:sp>
      <p:cxnSp>
        <p:nvCxnSpPr>
          <p:cNvPr id="10" name="Straight Arrow Connector 9">
            <a:extLst>
              <a:ext uri="{FF2B5EF4-FFF2-40B4-BE49-F238E27FC236}">
                <a16:creationId xmlns:a16="http://schemas.microsoft.com/office/drawing/2014/main" id="{C2A6463B-A532-B692-54CE-C91E0B6DCA59}"/>
              </a:ext>
            </a:extLst>
          </p:cNvPr>
          <p:cNvCxnSpPr>
            <a:cxnSpLocks/>
            <a:stCxn id="8" idx="3"/>
          </p:cNvCxnSpPr>
          <p:nvPr/>
        </p:nvCxnSpPr>
        <p:spPr>
          <a:xfrm flipH="1">
            <a:off x="14381956" y="8487523"/>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A527A9-283D-DC72-924D-EE0EBD2061CA}"/>
              </a:ext>
            </a:extLst>
          </p:cNvPr>
          <p:cNvSpPr txBox="1"/>
          <p:nvPr/>
        </p:nvSpPr>
        <p:spPr>
          <a:xfrm>
            <a:off x="14077156" y="8271623"/>
            <a:ext cx="1143000" cy="523220"/>
          </a:xfrm>
          <a:prstGeom prst="rect">
            <a:avLst/>
          </a:prstGeom>
          <a:noFill/>
        </p:spPr>
        <p:txBody>
          <a:bodyPr wrap="square" rtlCol="0">
            <a:spAutoFit/>
          </a:bodyPr>
          <a:lstStyle/>
          <a:p>
            <a:r>
              <a:rPr lang="en-VN" sz="2800"/>
              <a:t>trong</a:t>
            </a:r>
          </a:p>
        </p:txBody>
      </p:sp>
      <p:sp>
        <p:nvSpPr>
          <p:cNvPr id="13" name="TextBox 12">
            <a:extLst>
              <a:ext uri="{FF2B5EF4-FFF2-40B4-BE49-F238E27FC236}">
                <a16:creationId xmlns:a16="http://schemas.microsoft.com/office/drawing/2014/main" id="{E268C556-A6D0-FE2B-4EA8-EC6530AE5C45}"/>
              </a:ext>
            </a:extLst>
          </p:cNvPr>
          <p:cNvSpPr txBox="1"/>
          <p:nvPr/>
        </p:nvSpPr>
        <p:spPr>
          <a:xfrm>
            <a:off x="12900662" y="9268170"/>
            <a:ext cx="2485917" cy="523220"/>
          </a:xfrm>
          <a:prstGeom prst="rect">
            <a:avLst/>
          </a:prstGeom>
          <a:noFill/>
        </p:spPr>
        <p:txBody>
          <a:bodyPr wrap="square" rtlCol="0">
            <a:spAutoFit/>
          </a:bodyPr>
          <a:lstStyle/>
          <a:p>
            <a:r>
              <a:rPr lang="en-VN" sz="2800"/>
              <a:t>{không mưa}</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8C3A0F-42A4-2D5A-FEA1-E8584542BA9D}"/>
                  </a:ext>
                </a:extLst>
              </p:cNvPr>
              <p:cNvSpPr txBox="1"/>
              <p:nvPr/>
            </p:nvSpPr>
            <p:spPr>
              <a:xfrm>
                <a:off x="1046955" y="2846088"/>
                <a:ext cx="10985693" cy="7192482"/>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600" kern="0" dirty="0" err="1"/>
                  <a:t>Xét</a:t>
                </a:r>
                <a:r>
                  <a:rPr lang="en-US" sz="3600" kern="0" dirty="0"/>
                  <a:t> </a:t>
                </a:r>
                <a:r>
                  <a:rPr lang="en-US" sz="3600" kern="0" dirty="0" err="1"/>
                  <a:t>thuộc</a:t>
                </a:r>
                <a:r>
                  <a:rPr lang="en-US" sz="3600" kern="0" dirty="0"/>
                  <a:t> </a:t>
                </a:r>
                <a:r>
                  <a:rPr lang="en-US" sz="3600" kern="0" dirty="0" err="1"/>
                  <a:t>tính</a:t>
                </a:r>
                <a:r>
                  <a:rPr lang="en-US" sz="3600" kern="0" dirty="0"/>
                  <a:t> gió: </a:t>
                </a:r>
                <a:r>
                  <a:rPr lang="en-US" sz="3600" kern="0" dirty="0" err="1"/>
                  <a:t>nam=2,bắc=3 trường hợp</a:t>
                </a:r>
                <a:endParaRPr lang="en-US" sz="3600" kern="0" dirty="0"/>
              </a:p>
              <a:p>
                <a:pPr marL="583565" marR="5080" indent="-571500" algn="just">
                  <a:lnSpc>
                    <a:spcPct val="130000"/>
                  </a:lnSpc>
                  <a:buFont typeface="Wingdings" panose="05000000000000000000" pitchFamily="2" charset="2"/>
                  <a:buChar char="§"/>
                </a:pPr>
                <a:r>
                  <a:rPr lang="en-US" sz="3600" kern="0" dirty="0"/>
                  <a:t>V</a:t>
                </a:r>
                <a:r>
                  <a:rPr lang="en-US" sz="3600" kern="0" baseline="-25000" dirty="0"/>
                  <a:t>(gió=</a:t>
                </a:r>
                <a:r>
                  <a:rPr lang="en-US" sz="3600" kern="0" baseline="-25000" dirty="0" err="1"/>
                  <a:t>nam</a:t>
                </a:r>
                <a:r>
                  <a:rPr lang="en-US" sz="3600" kern="0" baseline="-25000" dirty="0"/>
                  <a:t>) </a:t>
                </a:r>
                <a:r>
                  <a:rPr lang="en-US" sz="3600" kern="0" dirty="0"/>
                  <a:t>= </a:t>
                </a:r>
                <a:r>
                  <a:rPr lang="en-US" sz="3600" kern="0" dirty="0" err="1"/>
                  <a:t>T</a:t>
                </a:r>
                <a:r>
                  <a:rPr lang="en-US" sz="3600" kern="0" baseline="-25000" dirty="0" err="1"/>
                  <a:t>nam</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nam,mưa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gió=nam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1</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gió=</a:t>
                </a:r>
                <a:r>
                  <a:rPr lang="en-US" sz="2800" kern="0" dirty="0" err="1"/>
                  <a:t>nam</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1</a:t>
                </a:r>
              </a:p>
              <a:p>
                <a:pPr marL="469265" marR="5080" lvl="1" algn="just">
                  <a:lnSpc>
                    <a:spcPct val="130000"/>
                  </a:lnSpc>
                </a:pPr>
                <a:r>
                  <a:rPr lang="en-US" sz="3600" kern="0" dirty="0"/>
                  <a:t>V</a:t>
                </a:r>
                <a:r>
                  <a:rPr lang="en-US" sz="3600" kern="0" baseline="-25000" dirty="0"/>
                  <a:t>(gió=</a:t>
                </a:r>
                <a:r>
                  <a:rPr lang="en-US" sz="3600" kern="0" baseline="-25000" dirty="0" err="1"/>
                  <a:t>nam</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2</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1</m:t>
                        </m:r>
                      </m:num>
                      <m:den>
                        <m:r>
                          <a:rPr lang="en-US" sz="3600" b="0" i="1" kern="0" dirty="0">
                            <a:latin typeface="Cambria Math" panose="02040503050406030204" pitchFamily="18" charset="0"/>
                          </a:rPr>
                          <m:t>2</m:t>
                        </m:r>
                      </m:den>
                    </m:f>
                    <m:r>
                      <a:rPr lang="en-US" sz="3600" b="0" i="1" kern="0" dirty="0">
                        <a:latin typeface="Cambria Math" panose="02040503050406030204" pitchFamily="18" charset="0"/>
                      </a:rPr>
                      <m:t>)</m:t>
                    </m:r>
                  </m:oMath>
                </a14:m>
                <a:endParaRPr lang="en-US" sz="2800" kern="0"/>
              </a:p>
              <a:p>
                <a:pPr marL="583565" marR="5080" indent="-571500" algn="just">
                  <a:lnSpc>
                    <a:spcPct val="130000"/>
                  </a:lnSpc>
                  <a:buFont typeface="Wingdings" panose="05000000000000000000" pitchFamily="2" charset="2"/>
                  <a:buChar char="§"/>
                </a:pPr>
                <a:r>
                  <a:rPr lang="en-US" sz="3600" kern="0" dirty="0"/>
                  <a:t>V</a:t>
                </a:r>
                <a:r>
                  <a:rPr lang="en-US" sz="3600" kern="0" baseline="-25000" dirty="0"/>
                  <a:t>(gió=</a:t>
                </a:r>
                <a:r>
                  <a:rPr lang="en-US" sz="3600" kern="0" baseline="-25000" dirty="0" err="1"/>
                  <a:t>bắc</a:t>
                </a:r>
                <a:r>
                  <a:rPr lang="en-US" sz="3600" kern="0" baseline="-25000" dirty="0"/>
                  <a:t>) </a:t>
                </a:r>
                <a:r>
                  <a:rPr lang="en-US" sz="3600" kern="0" dirty="0"/>
                  <a:t>= </a:t>
                </a:r>
                <a:r>
                  <a:rPr lang="en-US" sz="3600" kern="0" dirty="0" err="1"/>
                  <a:t>T</a:t>
                </a:r>
                <a:r>
                  <a:rPr lang="en-US" sz="3600" kern="0" baseline="-25000" dirty="0" err="1"/>
                  <a:t>bắc</a:t>
                </a:r>
                <a:r>
                  <a:rPr lang="en-US" sz="3600" kern="0" baseline="-25000" dirty="0"/>
                  <a:t>, </a:t>
                </a:r>
                <a:r>
                  <a:rPr lang="en-US" sz="3600" kern="0" baseline="-25000" dirty="0" err="1"/>
                  <a:t>không</a:t>
                </a:r>
                <a:r>
                  <a:rPr lang="en-US" sz="3600" kern="0" baseline="-25000" dirty="0"/>
                  <a:t> </a:t>
                </a:r>
                <a:r>
                  <a:rPr lang="en-US" sz="3600" kern="0" baseline="-25000" dirty="0" err="1"/>
                  <a:t>mưa</a:t>
                </a:r>
                <a:r>
                  <a:rPr lang="en-US" sz="3600" kern="0" dirty="0"/>
                  <a:t>, </a:t>
                </a:r>
                <a:r>
                  <a:rPr lang="en-US" sz="3600" kern="0" dirty="0" err="1"/>
                  <a:t>T</a:t>
                </a:r>
                <a:r>
                  <a:rPr lang="en-US" sz="3600" kern="0" baseline="-25000" dirty="0" err="1"/>
                  <a:t>bắc,mưa</a:t>
                </a:r>
                <a:endParaRPr lang="en-US" sz="3600" kern="0" baseline="-25000" dirty="0"/>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gió=bắc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không</a:t>
                </a:r>
                <a:r>
                  <a:rPr lang="en-US" sz="2800" kern="0" dirty="0"/>
                  <a:t> </a:t>
                </a:r>
                <a:r>
                  <a:rPr lang="en-US" sz="2800" kern="0" dirty="0" err="1"/>
                  <a:t>mưa</a:t>
                </a:r>
                <a:r>
                  <a:rPr lang="en-US" sz="2800" kern="0"/>
                  <a:t>: 0</a:t>
                </a:r>
              </a:p>
              <a:p>
                <a:pPr marL="1040765" marR="5080" lvl="1" indent="-571500" algn="just">
                  <a:lnSpc>
                    <a:spcPct val="130000"/>
                  </a:lnSpc>
                  <a:buFont typeface="Wingdings" pitchFamily="2" charset="2"/>
                  <a:buChar char="ü"/>
                </a:pPr>
                <a:r>
                  <a:rPr lang="en-US" sz="2800" kern="0" dirty="0" err="1"/>
                  <a:t>Số</a:t>
                </a:r>
                <a:r>
                  <a:rPr lang="en-US" sz="2800" kern="0" dirty="0"/>
                  <a:t> </a:t>
                </a:r>
                <a:r>
                  <a:rPr lang="en-US" sz="2800" kern="0" dirty="0" err="1"/>
                  <a:t>trường</a:t>
                </a:r>
                <a:r>
                  <a:rPr lang="en-US" sz="2800" kern="0" dirty="0"/>
                  <a:t> </a:t>
                </a:r>
                <a:r>
                  <a:rPr lang="en-US" sz="2800" kern="0" dirty="0" err="1"/>
                  <a:t>hợp</a:t>
                </a:r>
                <a:r>
                  <a:rPr lang="en-US" sz="2800" kern="0" dirty="0"/>
                  <a:t> gió=</a:t>
                </a:r>
                <a:r>
                  <a:rPr lang="en-US" sz="2800" kern="0" dirty="0" err="1"/>
                  <a:t>bắc</a:t>
                </a:r>
                <a:r>
                  <a:rPr lang="en-US" sz="2800" kern="0" dirty="0"/>
                  <a:t> </a:t>
                </a:r>
                <a:r>
                  <a:rPr lang="en-US" sz="2800" kern="0" dirty="0" err="1"/>
                  <a:t>và</a:t>
                </a:r>
                <a:r>
                  <a:rPr lang="en-US" sz="2800" kern="0" dirty="0"/>
                  <a:t> </a:t>
                </a:r>
                <a:r>
                  <a:rPr lang="en-US" sz="2800" kern="0" dirty="0" err="1"/>
                  <a:t>kết</a:t>
                </a:r>
                <a:r>
                  <a:rPr lang="en-US" sz="2800" kern="0" dirty="0"/>
                  <a:t> </a:t>
                </a:r>
                <a:r>
                  <a:rPr lang="en-US" sz="2800" kern="0" dirty="0" err="1"/>
                  <a:t>quả</a:t>
                </a:r>
                <a:r>
                  <a:rPr lang="en-US" sz="2800" kern="0" dirty="0"/>
                  <a:t>=</a:t>
                </a:r>
                <a:r>
                  <a:rPr lang="en-US" sz="2800" kern="0" dirty="0" err="1"/>
                  <a:t>mưa</a:t>
                </a:r>
                <a:r>
                  <a:rPr lang="en-US" sz="2800" kern="0"/>
                  <a:t>: 3</a:t>
                </a:r>
              </a:p>
              <a:p>
                <a:pPr marL="469265" marR="5080" lvl="1" algn="just">
                  <a:lnSpc>
                    <a:spcPct val="130000"/>
                  </a:lnSpc>
                </a:pPr>
                <a:r>
                  <a:rPr lang="en-US" sz="3600" kern="0" dirty="0"/>
                  <a:t>V</a:t>
                </a:r>
                <a:r>
                  <a:rPr lang="en-US" sz="3600" kern="0" baseline="-25000" dirty="0"/>
                  <a:t>(gió=</a:t>
                </a:r>
                <a:r>
                  <a:rPr lang="en-US" sz="3600" kern="0" baseline="-25000" dirty="0" err="1"/>
                  <a:t>bắc</a:t>
                </a:r>
                <a:r>
                  <a:rPr lang="en-US" sz="3600" kern="0" baseline="-25000" dirty="0"/>
                  <a:t>) </a:t>
                </a:r>
                <a:r>
                  <a:rPr lang="en-US" sz="3600" kern="0" dirty="0"/>
                  <a:t>=</a:t>
                </a:r>
                <a14:m>
                  <m:oMath xmlns:m="http://schemas.openxmlformats.org/officeDocument/2006/math">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0</m:t>
                        </m:r>
                      </m:num>
                      <m:den>
                        <m:r>
                          <a:rPr lang="en-US" sz="3600" b="0" i="1" kern="0" dirty="0">
                            <a:latin typeface="Cambria Math" panose="02040503050406030204" pitchFamily="18" charset="0"/>
                          </a:rPr>
                          <m:t>3</m:t>
                        </m:r>
                      </m:den>
                    </m:f>
                    <m:r>
                      <a:rPr lang="en-US" sz="3600" b="0" i="1" kern="0" dirty="0">
                        <a:latin typeface="Cambria Math" panose="02040503050406030204" pitchFamily="18" charset="0"/>
                      </a:rPr>
                      <m:t>,</m:t>
                    </m:r>
                    <m:f>
                      <m:fPr>
                        <m:ctrlPr>
                          <a:rPr lang="en-US" sz="3600" b="0" i="1" kern="0" dirty="0">
                            <a:latin typeface="Cambria Math" panose="02040503050406030204" pitchFamily="18" charset="0"/>
                          </a:rPr>
                        </m:ctrlPr>
                      </m:fPr>
                      <m:num>
                        <m:r>
                          <a:rPr lang="en-US" sz="3600" b="0" i="1" kern="0" dirty="0">
                            <a:latin typeface="Cambria Math" panose="02040503050406030204" pitchFamily="18" charset="0"/>
                          </a:rPr>
                          <m:t>3</m:t>
                        </m:r>
                      </m:num>
                      <m:den>
                        <m:r>
                          <a:rPr lang="en-US" sz="3600" b="0" i="1" kern="0" dirty="0">
                            <a:latin typeface="Cambria Math" panose="02040503050406030204" pitchFamily="18" charset="0"/>
                          </a:rPr>
                          <m:t>3</m:t>
                        </m:r>
                      </m:den>
                    </m:f>
                    <m:r>
                      <a:rPr lang="en-US" sz="3600" b="0" i="1" kern="0" dirty="0">
                        <a:latin typeface="Cambria Math" panose="02040503050406030204" pitchFamily="18" charset="0"/>
                      </a:rPr>
                      <m:t>)</m:t>
                    </m:r>
                  </m:oMath>
                </a14:m>
                <a:endParaRPr lang="en-US" sz="2800" kern="0"/>
              </a:p>
              <a:p>
                <a:pPr marL="469265" marR="5080" lvl="1" algn="just">
                  <a:lnSpc>
                    <a:spcPct val="130000"/>
                  </a:lnSpc>
                </a:pPr>
                <a:r>
                  <a:rPr lang="en-US" sz="3600" kern="0"/>
                  <a:t>➮ Số vector đơn vị </a:t>
                </a:r>
                <a:r>
                  <a:rPr lang="en-US" sz="3600" kern="0" dirty="0"/>
                  <a:t>V</a:t>
                </a:r>
                <a:r>
                  <a:rPr lang="en-US" sz="3600" kern="0" baseline="-25000" dirty="0"/>
                  <a:t>(gió) </a:t>
                </a:r>
                <a:r>
                  <a:rPr lang="en-US" sz="3600" kern="0" dirty="0"/>
                  <a:t>= 1</a:t>
                </a:r>
                <a:endParaRPr lang="en-US" sz="2800" kern="0"/>
              </a:p>
            </p:txBody>
          </p:sp>
        </mc:Choice>
        <mc:Fallback xmlns="">
          <p:sp>
            <p:nvSpPr>
              <p:cNvPr id="15" name="TextBox 14">
                <a:extLst>
                  <a:ext uri="{FF2B5EF4-FFF2-40B4-BE49-F238E27FC236}">
                    <a16:creationId xmlns:a16="http://schemas.microsoft.com/office/drawing/2014/main" id="{148C3A0F-42A4-2D5A-FEA1-E8584542BA9D}"/>
                  </a:ext>
                </a:extLst>
              </p:cNvPr>
              <p:cNvSpPr txBox="1">
                <a:spLocks noRot="1" noChangeAspect="1" noMove="1" noResize="1" noEditPoints="1" noAdjustHandles="1" noChangeArrowheads="1" noChangeShapeType="1" noTextEdit="1"/>
              </p:cNvSpPr>
              <p:nvPr/>
            </p:nvSpPr>
            <p:spPr>
              <a:xfrm>
                <a:off x="1046955" y="2846088"/>
                <a:ext cx="10985693" cy="7192482"/>
              </a:xfrm>
              <a:prstGeom prst="rect">
                <a:avLst/>
              </a:prstGeom>
              <a:blipFill>
                <a:blip r:embed="rId3"/>
                <a:stretch>
                  <a:fillRect l="-1386" b="-2116"/>
                </a:stretch>
              </a:blipFill>
            </p:spPr>
            <p:txBody>
              <a:bodyPr/>
              <a:lstStyle/>
              <a:p>
                <a:r>
                  <a:rPr lang="en-VN">
                    <a:noFill/>
                  </a:rPr>
                  <a:t> </a:t>
                </a:r>
              </a:p>
            </p:txBody>
          </p:sp>
        </mc:Fallback>
      </mc:AlternateContent>
    </p:spTree>
    <p:extLst>
      <p:ext uri="{BB962C8B-B14F-4D97-AF65-F5344CB8AC3E}">
        <p14:creationId xmlns:p14="http://schemas.microsoft.com/office/powerpoint/2010/main" val="2875719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213865"/>
            <a:ext cx="1691640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dirty="0" err="1"/>
              <a:t>Ví</a:t>
            </a:r>
            <a:r>
              <a:rPr lang="en-US" sz="3600" kern="0" dirty="0"/>
              <a:t> </a:t>
            </a:r>
            <a:r>
              <a:rPr lang="en-US" sz="3600" kern="0" dirty="0" err="1"/>
              <a:t>dụ</a:t>
            </a:r>
            <a:r>
              <a:rPr lang="en-US" sz="3600" kern="0" dirty="0"/>
              <a:t> 2: </a:t>
            </a:r>
            <a:r>
              <a:rPr lang="en-US" sz="3600" kern="0" dirty="0" err="1"/>
              <a:t>Xây</a:t>
            </a:r>
            <a:r>
              <a:rPr lang="en-US" sz="3600" kern="0" dirty="0"/>
              <a:t> </a:t>
            </a:r>
            <a:r>
              <a:rPr lang="en-US" sz="3600" kern="0" dirty="0" err="1"/>
              <a:t>dựng</a:t>
            </a:r>
            <a:r>
              <a:rPr lang="en-US" sz="3600" kern="0" dirty="0"/>
              <a:t> </a:t>
            </a:r>
            <a:r>
              <a:rPr lang="en-US" sz="3600" kern="0" dirty="0" err="1"/>
              <a:t>cây</a:t>
            </a:r>
            <a:r>
              <a:rPr lang="en-US" sz="3600" kern="0" dirty="0"/>
              <a:t> </a:t>
            </a:r>
            <a:r>
              <a:rPr lang="en-US" sz="3600" kern="0" dirty="0" err="1"/>
              <a:t>định</a:t>
            </a:r>
            <a:r>
              <a:rPr lang="en-US" sz="3600" kern="0" dirty="0"/>
              <a:t> </a:t>
            </a:r>
            <a:r>
              <a:rPr lang="en-US" sz="3600" kern="0" dirty="0" err="1"/>
              <a:t>danh</a:t>
            </a:r>
            <a:r>
              <a:rPr lang="en-US" sz="3600" kern="0" dirty="0"/>
              <a:t> </a:t>
            </a:r>
            <a:r>
              <a:rPr lang="en-US" sz="3600" kern="0" dirty="0" err="1"/>
              <a:t>cho</a:t>
            </a:r>
            <a:r>
              <a:rPr lang="en-US" sz="3600" kern="0" dirty="0"/>
              <a:t> </a:t>
            </a:r>
            <a:r>
              <a:rPr lang="en-US" sz="3600" kern="0" dirty="0" err="1"/>
              <a:t>kết</a:t>
            </a:r>
            <a:r>
              <a:rPr lang="en-US" sz="3600" kern="0" dirty="0"/>
              <a:t> </a:t>
            </a:r>
            <a:r>
              <a:rPr lang="en-US" sz="3600" kern="0" dirty="0" err="1"/>
              <a:t>quả</a:t>
            </a:r>
            <a:r>
              <a:rPr lang="en-US" sz="3600" kern="0" dirty="0"/>
              <a:t> </a:t>
            </a:r>
            <a:r>
              <a:rPr lang="en-US" sz="3600" kern="0" dirty="0" err="1"/>
              <a:t>trời</a:t>
            </a:r>
            <a:r>
              <a:rPr lang="en-US" sz="3600" kern="0" dirty="0"/>
              <a:t> </a:t>
            </a:r>
            <a:r>
              <a:rPr lang="en-US" sz="3600" kern="0" dirty="0" err="1"/>
              <a:t>mưa</a:t>
            </a:r>
            <a:r>
              <a:rPr lang="en-US" sz="3600" kern="0" dirty="0"/>
              <a:t> </a:t>
            </a:r>
            <a:r>
              <a:rPr lang="en-US" sz="3600" kern="0" dirty="0" err="1"/>
              <a:t>với</a:t>
            </a:r>
            <a:r>
              <a:rPr lang="en-US" sz="3600" kern="0" dirty="0"/>
              <a:t> </a:t>
            </a:r>
            <a:r>
              <a:rPr lang="en-US" sz="3600" kern="0" dirty="0" err="1"/>
              <a:t>bảng</a:t>
            </a:r>
            <a:r>
              <a:rPr lang="en-US" sz="3600" kern="0" dirty="0"/>
              <a:t> </a:t>
            </a:r>
            <a:r>
              <a:rPr lang="en-US" sz="3600" kern="0" dirty="0" err="1"/>
              <a:t>dữ</a:t>
            </a:r>
            <a:r>
              <a:rPr lang="en-US" sz="3600" kern="0" dirty="0"/>
              <a:t> </a:t>
            </a:r>
            <a:r>
              <a:rPr lang="en-US" sz="3600" kern="0" dirty="0" err="1"/>
              <a:t>liệu</a:t>
            </a:r>
            <a:r>
              <a:rPr lang="en-US" sz="3600" kern="0" dirty="0"/>
              <a:t> </a:t>
            </a:r>
            <a:r>
              <a:rPr lang="en-US" sz="3600" kern="0" dirty="0" err="1"/>
              <a:t>sau</a:t>
            </a:r>
            <a:endParaRPr lang="en-US" sz="3600" kern="0" dirty="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590284718"/>
              </p:ext>
            </p:extLst>
          </p:nvPr>
        </p:nvGraphicFramePr>
        <p:xfrm>
          <a:off x="12261249" y="3214394"/>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tx1"/>
                          </a:solidFill>
                        </a:rPr>
                        <a:t>1</a:t>
                      </a:r>
                    </a:p>
                  </a:txBody>
                  <a:tcPr/>
                </a:tc>
                <a:tc>
                  <a:txBody>
                    <a:bodyPr/>
                    <a:lstStyle/>
                    <a:p>
                      <a:r>
                        <a:rPr lang="en-US" sz="2000">
                          <a:solidFill>
                            <a:schemeClr val="tx1"/>
                          </a:solidFill>
                        </a:rPr>
                        <a:t>Trong</a:t>
                      </a:r>
                    </a:p>
                  </a:txBody>
                  <a:tcPr/>
                </a:tc>
                <a:tc>
                  <a:txBody>
                    <a:bodyPr/>
                    <a:lstStyle/>
                    <a:p>
                      <a:r>
                        <a:rPr lang="en-US" sz="2000">
                          <a:solidFill>
                            <a:schemeClr val="tx1"/>
                          </a:solidFill>
                        </a:rPr>
                        <a:t>Cao</a:t>
                      </a:r>
                    </a:p>
                  </a:txBody>
                  <a:tcPr/>
                </a:tc>
                <a:tc>
                  <a:txBody>
                    <a:bodyPr/>
                    <a:lstStyle/>
                    <a:p>
                      <a:r>
                        <a:rPr lang="en-US" sz="2000">
                          <a:solidFill>
                            <a:schemeClr val="tx1"/>
                          </a:solidFill>
                        </a:rPr>
                        <a:t>Bắc</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solidFill>
                            <a:schemeClr val="tx1"/>
                          </a:solidFill>
                        </a:rPr>
                        <a:t>4</a:t>
                      </a:r>
                    </a:p>
                  </a:txBody>
                  <a:tcPr/>
                </a:tc>
                <a:tc>
                  <a:txBody>
                    <a:bodyPr/>
                    <a:lstStyle/>
                    <a:p>
                      <a:r>
                        <a:rPr lang="en-US" sz="2000">
                          <a:solidFill>
                            <a:schemeClr val="tx1"/>
                          </a:solidFill>
                        </a:rPr>
                        <a:t>Trong</a:t>
                      </a:r>
                    </a:p>
                  </a:txBody>
                  <a:tcPr/>
                </a:tc>
                <a:tc>
                  <a:txBody>
                    <a:bodyPr/>
                    <a:lstStyle/>
                    <a:p>
                      <a:r>
                        <a:rPr lang="en-US" sz="2000">
                          <a:solidFill>
                            <a:schemeClr val="tx1"/>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Be Vietnam Pro"/>
                          <a:ea typeface="+mn-ea"/>
                          <a:cs typeface="+mn-cs"/>
                        </a:rPr>
                        <a:t>Bắc</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3275899034"/>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450852">
                <a:tc>
                  <a:txBody>
                    <a:bodyPr/>
                    <a:lstStyle/>
                    <a:p>
                      <a:pPr algn="ctr"/>
                      <a:r>
                        <a:rPr lang="en-US" sz="2000">
                          <a:solidFill>
                            <a:schemeClr val="tx1"/>
                          </a:solidFill>
                        </a:rPr>
                        <a:t>8</a:t>
                      </a:r>
                    </a:p>
                  </a:txBody>
                  <a:tcPr/>
                </a:tc>
                <a:tc>
                  <a:txBody>
                    <a:bodyPr/>
                    <a:lstStyle/>
                    <a:p>
                      <a:r>
                        <a:rPr lang="en-US" sz="2000">
                          <a:solidFill>
                            <a:schemeClr val="tx1"/>
                          </a:solidFill>
                        </a:rPr>
                        <a:t>Trong</a:t>
                      </a:r>
                    </a:p>
                  </a:txBody>
                  <a:tcPr/>
                </a:tc>
                <a:tc>
                  <a:txBody>
                    <a:bodyPr/>
                    <a:lstStyle/>
                    <a:p>
                      <a:r>
                        <a:rPr lang="en-US" sz="2000">
                          <a:solidFill>
                            <a:schemeClr val="tx1"/>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Be Vietnam Pro"/>
                          <a:ea typeface="+mn-ea"/>
                          <a:cs typeface="+mn-cs"/>
                        </a:rPr>
                        <a:t>Nam</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2938923692"/>
                  </a:ext>
                </a:extLst>
              </a:tr>
            </a:tbl>
          </a:graphicData>
        </a:graphic>
      </p:graphicFrame>
      <p:sp>
        <p:nvSpPr>
          <p:cNvPr id="8" name="Oval 7">
            <a:extLst>
              <a:ext uri="{FF2B5EF4-FFF2-40B4-BE49-F238E27FC236}">
                <a16:creationId xmlns:a16="http://schemas.microsoft.com/office/drawing/2014/main" id="{391357EE-F7D3-13D4-4CC0-AA30B0EE860E}"/>
              </a:ext>
            </a:extLst>
          </p:cNvPr>
          <p:cNvSpPr/>
          <p:nvPr/>
        </p:nvSpPr>
        <p:spPr>
          <a:xfrm>
            <a:off x="2976985" y="3214394"/>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Trời</a:t>
            </a:r>
          </a:p>
        </p:txBody>
      </p:sp>
      <p:cxnSp>
        <p:nvCxnSpPr>
          <p:cNvPr id="10" name="Straight Arrow Connector 9">
            <a:extLst>
              <a:ext uri="{FF2B5EF4-FFF2-40B4-BE49-F238E27FC236}">
                <a16:creationId xmlns:a16="http://schemas.microsoft.com/office/drawing/2014/main" id="{C2A6463B-A532-B692-54CE-C91E0B6DCA59}"/>
              </a:ext>
            </a:extLst>
          </p:cNvPr>
          <p:cNvCxnSpPr>
            <a:cxnSpLocks/>
            <a:stCxn id="8" idx="3"/>
          </p:cNvCxnSpPr>
          <p:nvPr/>
        </p:nvCxnSpPr>
        <p:spPr>
          <a:xfrm flipH="1">
            <a:off x="1910185" y="3994883"/>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A527A9-283D-DC72-924D-EE0EBD2061CA}"/>
              </a:ext>
            </a:extLst>
          </p:cNvPr>
          <p:cNvSpPr txBox="1"/>
          <p:nvPr/>
        </p:nvSpPr>
        <p:spPr>
          <a:xfrm>
            <a:off x="1445655" y="3779498"/>
            <a:ext cx="1143000" cy="523220"/>
          </a:xfrm>
          <a:prstGeom prst="rect">
            <a:avLst/>
          </a:prstGeom>
          <a:noFill/>
        </p:spPr>
        <p:txBody>
          <a:bodyPr wrap="square" rtlCol="0">
            <a:spAutoFit/>
          </a:bodyPr>
          <a:lstStyle/>
          <a:p>
            <a:r>
              <a:rPr lang="en-VN" sz="2800"/>
              <a:t>trong</a:t>
            </a:r>
          </a:p>
        </p:txBody>
      </p:sp>
      <p:sp>
        <p:nvSpPr>
          <p:cNvPr id="13" name="TextBox 12">
            <a:extLst>
              <a:ext uri="{FF2B5EF4-FFF2-40B4-BE49-F238E27FC236}">
                <a16:creationId xmlns:a16="http://schemas.microsoft.com/office/drawing/2014/main" id="{E268C556-A6D0-FE2B-4EA8-EC6530AE5C45}"/>
              </a:ext>
            </a:extLst>
          </p:cNvPr>
          <p:cNvSpPr txBox="1"/>
          <p:nvPr/>
        </p:nvSpPr>
        <p:spPr>
          <a:xfrm>
            <a:off x="428891" y="4775530"/>
            <a:ext cx="2485917" cy="523220"/>
          </a:xfrm>
          <a:prstGeom prst="rect">
            <a:avLst/>
          </a:prstGeom>
          <a:noFill/>
        </p:spPr>
        <p:txBody>
          <a:bodyPr wrap="square" rtlCol="0">
            <a:spAutoFit/>
          </a:bodyPr>
          <a:lstStyle/>
          <a:p>
            <a:r>
              <a:rPr lang="en-VN" sz="2800"/>
              <a:t>{không mưa}</a:t>
            </a:r>
          </a:p>
        </p:txBody>
      </p:sp>
      <p:cxnSp>
        <p:nvCxnSpPr>
          <p:cNvPr id="7" name="Straight Arrow Connector 6">
            <a:extLst>
              <a:ext uri="{FF2B5EF4-FFF2-40B4-BE49-F238E27FC236}">
                <a16:creationId xmlns:a16="http://schemas.microsoft.com/office/drawing/2014/main" id="{C45C51B6-53E9-4AC5-5980-136CC1B2AB4D}"/>
              </a:ext>
            </a:extLst>
          </p:cNvPr>
          <p:cNvCxnSpPr>
            <a:cxnSpLocks/>
            <a:stCxn id="8" idx="5"/>
            <a:endCxn id="17" idx="1"/>
          </p:cNvCxnSpPr>
          <p:nvPr/>
        </p:nvCxnSpPr>
        <p:spPr>
          <a:xfrm>
            <a:off x="4668045" y="3994883"/>
            <a:ext cx="1740794" cy="5233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0CA33E3-4CA1-F66C-D65B-A767BC82768E}"/>
              </a:ext>
            </a:extLst>
          </p:cNvPr>
          <p:cNvSpPr/>
          <p:nvPr/>
        </p:nvSpPr>
        <p:spPr>
          <a:xfrm>
            <a:off x="6118699" y="4384350"/>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Áp suất</a:t>
            </a:r>
          </a:p>
        </p:txBody>
      </p:sp>
      <p:cxnSp>
        <p:nvCxnSpPr>
          <p:cNvPr id="18" name="Straight Arrow Connector 17">
            <a:extLst>
              <a:ext uri="{FF2B5EF4-FFF2-40B4-BE49-F238E27FC236}">
                <a16:creationId xmlns:a16="http://schemas.microsoft.com/office/drawing/2014/main" id="{B6646FC4-8260-74C7-3D4A-48A8839CD75E}"/>
              </a:ext>
            </a:extLst>
          </p:cNvPr>
          <p:cNvCxnSpPr>
            <a:cxnSpLocks/>
            <a:stCxn id="17" idx="3"/>
          </p:cNvCxnSpPr>
          <p:nvPr/>
        </p:nvCxnSpPr>
        <p:spPr>
          <a:xfrm flipH="1">
            <a:off x="4807531" y="5164839"/>
            <a:ext cx="1601308" cy="8548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6369F65-1F4C-CC6A-6F78-212EF7933483}"/>
              </a:ext>
            </a:extLst>
          </p:cNvPr>
          <p:cNvSpPr txBox="1"/>
          <p:nvPr/>
        </p:nvSpPr>
        <p:spPr>
          <a:xfrm>
            <a:off x="4386685" y="5291581"/>
            <a:ext cx="1143000" cy="523220"/>
          </a:xfrm>
          <a:prstGeom prst="rect">
            <a:avLst/>
          </a:prstGeom>
          <a:noFill/>
        </p:spPr>
        <p:txBody>
          <a:bodyPr wrap="square" rtlCol="0">
            <a:spAutoFit/>
          </a:bodyPr>
          <a:lstStyle/>
          <a:p>
            <a:r>
              <a:rPr lang="en-VN" sz="2800"/>
              <a:t>cao</a:t>
            </a:r>
          </a:p>
        </p:txBody>
      </p:sp>
      <p:sp>
        <p:nvSpPr>
          <p:cNvPr id="21" name="TextBox 20">
            <a:extLst>
              <a:ext uri="{FF2B5EF4-FFF2-40B4-BE49-F238E27FC236}">
                <a16:creationId xmlns:a16="http://schemas.microsoft.com/office/drawing/2014/main" id="{EF2866D5-24CB-78A6-263B-E4DE6ADA2583}"/>
              </a:ext>
            </a:extLst>
          </p:cNvPr>
          <p:cNvSpPr txBox="1"/>
          <p:nvPr/>
        </p:nvSpPr>
        <p:spPr>
          <a:xfrm>
            <a:off x="3989575" y="6204268"/>
            <a:ext cx="1356940" cy="523220"/>
          </a:xfrm>
          <a:prstGeom prst="rect">
            <a:avLst/>
          </a:prstGeom>
          <a:noFill/>
        </p:spPr>
        <p:txBody>
          <a:bodyPr wrap="square" rtlCol="0">
            <a:spAutoFit/>
          </a:bodyPr>
          <a:lstStyle/>
          <a:p>
            <a:r>
              <a:rPr lang="en-VN" sz="2800"/>
              <a:t>{mưa}</a:t>
            </a:r>
          </a:p>
        </p:txBody>
      </p:sp>
      <p:cxnSp>
        <p:nvCxnSpPr>
          <p:cNvPr id="23" name="Straight Arrow Connector 22">
            <a:extLst>
              <a:ext uri="{FF2B5EF4-FFF2-40B4-BE49-F238E27FC236}">
                <a16:creationId xmlns:a16="http://schemas.microsoft.com/office/drawing/2014/main" id="{AF2D941C-9EC0-93AD-4348-555CEACD15AA}"/>
              </a:ext>
            </a:extLst>
          </p:cNvPr>
          <p:cNvCxnSpPr>
            <a:cxnSpLocks/>
            <a:stCxn id="17" idx="4"/>
          </p:cNvCxnSpPr>
          <p:nvPr/>
        </p:nvCxnSpPr>
        <p:spPr>
          <a:xfrm>
            <a:off x="7109299" y="5298750"/>
            <a:ext cx="0" cy="8681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AEF0100-9213-E351-28F2-C75313AF1255}"/>
              </a:ext>
            </a:extLst>
          </p:cNvPr>
          <p:cNvSpPr txBox="1"/>
          <p:nvPr/>
        </p:nvSpPr>
        <p:spPr>
          <a:xfrm>
            <a:off x="5978847" y="5476258"/>
            <a:ext cx="2117878" cy="523220"/>
          </a:xfrm>
          <a:prstGeom prst="rect">
            <a:avLst/>
          </a:prstGeom>
          <a:noFill/>
        </p:spPr>
        <p:txBody>
          <a:bodyPr wrap="square" rtlCol="0">
            <a:spAutoFit/>
          </a:bodyPr>
          <a:lstStyle/>
          <a:p>
            <a:r>
              <a:rPr lang="en-US" sz="2800"/>
              <a:t>Trung </a:t>
            </a:r>
            <a:r>
              <a:rPr lang="en-VN" sz="2800"/>
              <a:t>bình</a:t>
            </a:r>
          </a:p>
        </p:txBody>
      </p:sp>
      <p:sp>
        <p:nvSpPr>
          <p:cNvPr id="25" name="TextBox 24">
            <a:extLst>
              <a:ext uri="{FF2B5EF4-FFF2-40B4-BE49-F238E27FC236}">
                <a16:creationId xmlns:a16="http://schemas.microsoft.com/office/drawing/2014/main" id="{4CFBD26E-6C3E-1C96-C7D4-65CB0741F60A}"/>
              </a:ext>
            </a:extLst>
          </p:cNvPr>
          <p:cNvSpPr txBox="1"/>
          <p:nvPr/>
        </p:nvSpPr>
        <p:spPr>
          <a:xfrm>
            <a:off x="6568695" y="6204268"/>
            <a:ext cx="1356940" cy="523220"/>
          </a:xfrm>
          <a:prstGeom prst="rect">
            <a:avLst/>
          </a:prstGeom>
          <a:noFill/>
        </p:spPr>
        <p:txBody>
          <a:bodyPr wrap="square" rtlCol="0">
            <a:spAutoFit/>
          </a:bodyPr>
          <a:lstStyle/>
          <a:p>
            <a:r>
              <a:rPr lang="en-VN" sz="2800"/>
              <a:t>{mưa}</a:t>
            </a:r>
          </a:p>
        </p:txBody>
      </p:sp>
      <p:cxnSp>
        <p:nvCxnSpPr>
          <p:cNvPr id="28" name="Straight Arrow Connector 27">
            <a:extLst>
              <a:ext uri="{FF2B5EF4-FFF2-40B4-BE49-F238E27FC236}">
                <a16:creationId xmlns:a16="http://schemas.microsoft.com/office/drawing/2014/main" id="{726D764A-E208-3376-E342-87B2A7C44040}"/>
              </a:ext>
            </a:extLst>
          </p:cNvPr>
          <p:cNvCxnSpPr>
            <a:cxnSpLocks/>
            <a:stCxn id="17" idx="5"/>
          </p:cNvCxnSpPr>
          <p:nvPr/>
        </p:nvCxnSpPr>
        <p:spPr>
          <a:xfrm>
            <a:off x="7809759" y="5164839"/>
            <a:ext cx="1101576" cy="9368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B81CAB6-C972-EE5F-1538-B9C10D2A9CE5}"/>
              </a:ext>
            </a:extLst>
          </p:cNvPr>
          <p:cNvSpPr/>
          <p:nvPr/>
        </p:nvSpPr>
        <p:spPr>
          <a:xfrm>
            <a:off x="8170961" y="6078156"/>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Gió</a:t>
            </a:r>
          </a:p>
        </p:txBody>
      </p:sp>
      <p:cxnSp>
        <p:nvCxnSpPr>
          <p:cNvPr id="32" name="Straight Arrow Connector 31">
            <a:extLst>
              <a:ext uri="{FF2B5EF4-FFF2-40B4-BE49-F238E27FC236}">
                <a16:creationId xmlns:a16="http://schemas.microsoft.com/office/drawing/2014/main" id="{FFEA2BD7-3545-3C15-9845-AC65FF9775E1}"/>
              </a:ext>
            </a:extLst>
          </p:cNvPr>
          <p:cNvCxnSpPr>
            <a:cxnSpLocks/>
            <a:stCxn id="31" idx="4"/>
          </p:cNvCxnSpPr>
          <p:nvPr/>
        </p:nvCxnSpPr>
        <p:spPr>
          <a:xfrm flipH="1">
            <a:off x="9148292" y="6992556"/>
            <a:ext cx="13269" cy="913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70B9D3-7653-70D3-541B-ACFAB4189B7A}"/>
              </a:ext>
            </a:extLst>
          </p:cNvPr>
          <p:cNvSpPr txBox="1"/>
          <p:nvPr/>
        </p:nvSpPr>
        <p:spPr>
          <a:xfrm>
            <a:off x="10381011" y="6898757"/>
            <a:ext cx="1143000" cy="523220"/>
          </a:xfrm>
          <a:prstGeom prst="rect">
            <a:avLst/>
          </a:prstGeom>
          <a:noFill/>
        </p:spPr>
        <p:txBody>
          <a:bodyPr wrap="square" rtlCol="0">
            <a:spAutoFit/>
          </a:bodyPr>
          <a:lstStyle/>
          <a:p>
            <a:r>
              <a:rPr lang="en-VN" sz="2800"/>
              <a:t>bắc</a:t>
            </a:r>
          </a:p>
        </p:txBody>
      </p:sp>
      <p:sp>
        <p:nvSpPr>
          <p:cNvPr id="34" name="TextBox 33">
            <a:extLst>
              <a:ext uri="{FF2B5EF4-FFF2-40B4-BE49-F238E27FC236}">
                <a16:creationId xmlns:a16="http://schemas.microsoft.com/office/drawing/2014/main" id="{D580F2FD-79C4-DEA6-B44A-3F97B9110255}"/>
              </a:ext>
            </a:extLst>
          </p:cNvPr>
          <p:cNvSpPr txBox="1"/>
          <p:nvPr/>
        </p:nvSpPr>
        <p:spPr>
          <a:xfrm>
            <a:off x="7581989" y="7956315"/>
            <a:ext cx="2909505" cy="523220"/>
          </a:xfrm>
          <a:prstGeom prst="rect">
            <a:avLst/>
          </a:prstGeom>
          <a:noFill/>
        </p:spPr>
        <p:txBody>
          <a:bodyPr wrap="square" rtlCol="0">
            <a:spAutoFit/>
          </a:bodyPr>
          <a:lstStyle/>
          <a:p>
            <a:r>
              <a:rPr lang="en-VN" sz="2800"/>
              <a:t>{không mưa}</a:t>
            </a:r>
          </a:p>
        </p:txBody>
      </p:sp>
      <p:sp>
        <p:nvSpPr>
          <p:cNvPr id="36" name="TextBox 35">
            <a:extLst>
              <a:ext uri="{FF2B5EF4-FFF2-40B4-BE49-F238E27FC236}">
                <a16:creationId xmlns:a16="http://schemas.microsoft.com/office/drawing/2014/main" id="{71775342-4C78-FB2E-AA63-623D5B302885}"/>
              </a:ext>
            </a:extLst>
          </p:cNvPr>
          <p:cNvSpPr txBox="1"/>
          <p:nvPr/>
        </p:nvSpPr>
        <p:spPr>
          <a:xfrm>
            <a:off x="8327047" y="5176042"/>
            <a:ext cx="1143000" cy="523220"/>
          </a:xfrm>
          <a:prstGeom prst="rect">
            <a:avLst/>
          </a:prstGeom>
          <a:noFill/>
        </p:spPr>
        <p:txBody>
          <a:bodyPr wrap="square" rtlCol="0">
            <a:spAutoFit/>
          </a:bodyPr>
          <a:lstStyle/>
          <a:p>
            <a:r>
              <a:rPr lang="en-VN" sz="2800"/>
              <a:t>thấp</a:t>
            </a:r>
          </a:p>
        </p:txBody>
      </p:sp>
      <p:cxnSp>
        <p:nvCxnSpPr>
          <p:cNvPr id="37" name="Straight Arrow Connector 36">
            <a:extLst>
              <a:ext uri="{FF2B5EF4-FFF2-40B4-BE49-F238E27FC236}">
                <a16:creationId xmlns:a16="http://schemas.microsoft.com/office/drawing/2014/main" id="{C49DBCC7-3F78-C0C9-A202-45059E175BE1}"/>
              </a:ext>
            </a:extLst>
          </p:cNvPr>
          <p:cNvCxnSpPr>
            <a:cxnSpLocks/>
            <a:stCxn id="31" idx="5"/>
          </p:cNvCxnSpPr>
          <p:nvPr/>
        </p:nvCxnSpPr>
        <p:spPr>
          <a:xfrm>
            <a:off x="9862021" y="6858645"/>
            <a:ext cx="937406" cy="9724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3D43BF3-7665-EA3D-D28E-F0C993287795}"/>
              </a:ext>
            </a:extLst>
          </p:cNvPr>
          <p:cNvSpPr txBox="1"/>
          <p:nvPr/>
        </p:nvSpPr>
        <p:spPr>
          <a:xfrm>
            <a:off x="8210383" y="7214287"/>
            <a:ext cx="1143000" cy="523220"/>
          </a:xfrm>
          <a:prstGeom prst="rect">
            <a:avLst/>
          </a:prstGeom>
          <a:noFill/>
        </p:spPr>
        <p:txBody>
          <a:bodyPr wrap="square" rtlCol="0">
            <a:spAutoFit/>
          </a:bodyPr>
          <a:lstStyle/>
          <a:p>
            <a:r>
              <a:rPr lang="en-VN" sz="2800"/>
              <a:t>nam</a:t>
            </a:r>
          </a:p>
        </p:txBody>
      </p:sp>
      <p:sp>
        <p:nvSpPr>
          <p:cNvPr id="40" name="TextBox 39">
            <a:extLst>
              <a:ext uri="{FF2B5EF4-FFF2-40B4-BE49-F238E27FC236}">
                <a16:creationId xmlns:a16="http://schemas.microsoft.com/office/drawing/2014/main" id="{DDEA22CD-402F-3AC1-9CF0-C91D6E979659}"/>
              </a:ext>
            </a:extLst>
          </p:cNvPr>
          <p:cNvSpPr txBox="1"/>
          <p:nvPr/>
        </p:nvSpPr>
        <p:spPr>
          <a:xfrm>
            <a:off x="10790355" y="7871197"/>
            <a:ext cx="1356940" cy="523220"/>
          </a:xfrm>
          <a:prstGeom prst="rect">
            <a:avLst/>
          </a:prstGeom>
          <a:noFill/>
        </p:spPr>
        <p:txBody>
          <a:bodyPr wrap="square" rtlCol="0">
            <a:spAutoFit/>
          </a:bodyPr>
          <a:lstStyle/>
          <a:p>
            <a:r>
              <a:rPr lang="en-VN" sz="2800"/>
              <a:t>{mưa}</a:t>
            </a:r>
          </a:p>
        </p:txBody>
      </p:sp>
      <p:sp>
        <p:nvSpPr>
          <p:cNvPr id="46" name="TextBox 45">
            <a:extLst>
              <a:ext uri="{FF2B5EF4-FFF2-40B4-BE49-F238E27FC236}">
                <a16:creationId xmlns:a16="http://schemas.microsoft.com/office/drawing/2014/main" id="{EABB84BA-269C-D00D-2B45-7C42C9CA0E7C}"/>
              </a:ext>
            </a:extLst>
          </p:cNvPr>
          <p:cNvSpPr txBox="1"/>
          <p:nvPr/>
        </p:nvSpPr>
        <p:spPr>
          <a:xfrm>
            <a:off x="5216105" y="3676579"/>
            <a:ext cx="1143000" cy="523220"/>
          </a:xfrm>
          <a:prstGeom prst="rect">
            <a:avLst/>
          </a:prstGeom>
          <a:noFill/>
        </p:spPr>
        <p:txBody>
          <a:bodyPr wrap="square" rtlCol="0">
            <a:spAutoFit/>
          </a:bodyPr>
          <a:lstStyle/>
          <a:p>
            <a:r>
              <a:rPr lang="en-VN" sz="2800"/>
              <a:t>mây</a:t>
            </a:r>
          </a:p>
        </p:txBody>
      </p:sp>
    </p:spTree>
    <p:extLst>
      <p:ext uri="{BB962C8B-B14F-4D97-AF65-F5344CB8AC3E}">
        <p14:creationId xmlns:p14="http://schemas.microsoft.com/office/powerpoint/2010/main" val="3461123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80653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Thay vì phải xây dựng các vector đặc trưng như phương pháp của Quinland, ứng với mỗi thuộc tính dẫn xuất ta chỉ cần tính độ đo hỗn loạn và lựa chọn thuộc tính nào có độ đo hỗn loạn bé nhất để phân hoạch. Lặp lại cho đến khi hết các thuộc tính.</a:t>
                </a:r>
              </a:p>
              <a:p>
                <a:pPr marL="583565" marR="5080" indent="-571500" algn="just">
                  <a:lnSpc>
                    <a:spcPct val="130000"/>
                  </a:lnSpc>
                  <a:buFont typeface="Wingdings" panose="05000000000000000000" pitchFamily="2" charset="2"/>
                  <a:buChar char="§"/>
                </a:pPr>
                <a:r>
                  <a:rPr lang="en-US" sz="4000" kern="0"/>
                  <a:t>Độ đo bất định cho thuộc tính X:</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𝑥</m:t>
                          </m:r>
                        </m:e>
                      </m:d>
                      <m:r>
                        <a:rPr lang="en-US" sz="3600" b="0" i="1" kern="0" smtClean="0">
                          <a:latin typeface="Cambria Math" panose="02040503050406030204" pitchFamily="18" charset="0"/>
                        </a:rPr>
                        <m:t>= </m:t>
                      </m:r>
                      <m:nary>
                        <m:naryPr>
                          <m:chr m:val="∑"/>
                          <m:supHide m:val="on"/>
                          <m:ctrlPr>
                            <a:rPr lang="en-US" sz="3600" b="0" i="1" kern="0" smtClean="0">
                              <a:latin typeface="Cambria Math" panose="02040503050406030204" pitchFamily="18" charset="0"/>
                            </a:rPr>
                          </m:ctrlPr>
                        </m:naryPr>
                        <m:sub>
                          <m:r>
                            <m:rPr>
                              <m:brk m:alnAt="7"/>
                            </m:rPr>
                            <a:rPr lang="en-US" sz="3600" b="0" i="1" kern="0" smtClean="0">
                              <a:latin typeface="Cambria Math" panose="02040503050406030204" pitchFamily="18" charset="0"/>
                            </a:rPr>
                            <m:t>𝑏</m:t>
                          </m:r>
                        </m:sub>
                        <m:sup/>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m:t>
                                  </m:r>
                                </m:sub>
                              </m:sSub>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𝑡</m:t>
                                  </m:r>
                                </m:sub>
                              </m:sSub>
                            </m:den>
                          </m:f>
                          <m:r>
                            <a:rPr lang="en-US" sz="3600" b="0" i="1" kern="0" smtClean="0">
                              <a:latin typeface="Cambria Math" panose="02040503050406030204" pitchFamily="18" charset="0"/>
                            </a:rPr>
                            <m:t>∗</m:t>
                          </m:r>
                          <m:nary>
                            <m:naryPr>
                              <m:chr m:val="∑"/>
                              <m:supHide m:val="on"/>
                              <m:ctrlPr>
                                <a:rPr lang="en-US" sz="3600" b="0" i="1" kern="0" smtClean="0">
                                  <a:latin typeface="Cambria Math" panose="02040503050406030204" pitchFamily="18" charset="0"/>
                                </a:rPr>
                              </m:ctrlPr>
                            </m:naryPr>
                            <m:sub>
                              <m:r>
                                <m:rPr>
                                  <m:brk m:alnAt="7"/>
                                </m:rPr>
                                <a:rPr lang="en-US" sz="3600" b="0" i="1" kern="0" smtClean="0">
                                  <a:latin typeface="Cambria Math" panose="02040503050406030204" pitchFamily="18" charset="0"/>
                                </a:rPr>
                                <m:t>𝑐</m:t>
                              </m:r>
                            </m:sub>
                            <m:sup/>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𝑏𝑐</m:t>
                                      </m:r>
                                    </m:sub>
                                  </m:sSub>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m:t>
                                      </m:r>
                                    </m:sub>
                                  </m:sSub>
                                </m:den>
                              </m:f>
                              <m:r>
                                <a:rPr lang="en-US" sz="3600" b="0" i="1" kern="0" smtClean="0">
                                  <a:latin typeface="Cambria Math" panose="02040503050406030204" pitchFamily="18" charset="0"/>
                                </a:rPr>
                                <m:t>∗</m:t>
                              </m:r>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𝑎</m:t>
                                  </m:r>
                                </m:sub>
                                <m:sup>
                                  <m:f>
                                    <m:fPr>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𝑏𝑐</m:t>
                                          </m:r>
                                        </m:sub>
                                      </m:sSub>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m:t>
                                          </m:r>
                                        </m:sub>
                                      </m:sSub>
                                    </m:den>
                                  </m:f>
                                </m:sup>
                              </m:sSubSup>
                            </m:e>
                          </m:nary>
                          <m:r>
                            <a:rPr lang="en-US" sz="3600" b="0" i="1" kern="0" smtClean="0">
                              <a:latin typeface="Cambria Math" panose="02040503050406030204" pitchFamily="18" charset="0"/>
                            </a:rPr>
                            <m:t>)</m:t>
                          </m:r>
                        </m:e>
                      </m:nary>
                    </m:oMath>
                  </m:oMathPara>
                </a14:m>
                <a:endParaRPr lang="en-US" sz="3600" kern="0"/>
              </a:p>
              <a:p>
                <a:pPr marL="583565" marR="5080" indent="-571500" algn="just">
                  <a:lnSpc>
                    <a:spcPct val="130000"/>
                  </a:lnSpc>
                  <a:buFont typeface="Wingdings" panose="05000000000000000000" pitchFamily="2" charset="2"/>
                  <a:buChar char="§"/>
                </a:pPr>
                <a:r>
                  <a:rPr lang="en-US" sz="3600" kern="0"/>
                  <a:t>Trong đó:</a:t>
                </a:r>
              </a:p>
              <a:p>
                <a:pPr marL="1497965" marR="5080" lvl="2" indent="-571500" algn="just">
                  <a:lnSpc>
                    <a:spcPct val="130000"/>
                  </a:lnSpc>
                  <a:buFont typeface="Wingdings" panose="05000000000000000000" pitchFamily="2" charset="2"/>
                  <a:buChar char="§"/>
                </a:pPr>
                <a14:m>
                  <m:oMath xmlns:m="http://schemas.openxmlformats.org/officeDocument/2006/math">
                    <m:sSub>
                      <m:sSubPr>
                        <m:ctrlPr>
                          <a:rPr lang="vi-VN" sz="360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m:t>
                        </m:r>
                      </m:sub>
                    </m:sSub>
                    <m:r>
                      <a:rPr lang="en-US" sz="3600" b="0" i="1" kern="0" smtClean="0">
                        <a:latin typeface="Cambria Math" panose="02040503050406030204" pitchFamily="18" charset="0"/>
                      </a:rPr>
                      <m:t>:</m:t>
                    </m:r>
                    <m:r>
                      <a:rPr lang="en-US" sz="3600" b="0" i="1" kern="0" smtClean="0">
                        <a:latin typeface="Cambria Math" panose="02040503050406030204" pitchFamily="18" charset="0"/>
                      </a:rPr>
                      <m:t>𝑠</m:t>
                    </m:r>
                    <m:r>
                      <a:rPr lang="en-US" sz="3600" b="0" i="1" kern="0" smtClean="0">
                        <a:latin typeface="Cambria Math" panose="02040503050406030204" pitchFamily="18" charset="0"/>
                      </a:rPr>
                      <m:t>ố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ẫ</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𝑛h</m:t>
                    </m:r>
                    <m:r>
                      <a:rPr lang="en-US" sz="3600" b="0" i="1" kern="0" smtClean="0">
                        <a:latin typeface="Cambria Math" panose="02040503050406030204" pitchFamily="18" charset="0"/>
                      </a:rPr>
                      <m:t>á</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oMath>
                </a14:m>
                <a:r>
                  <a:rPr lang="en-US" sz="4000" kern="0"/>
                  <a:t>			</a:t>
                </a:r>
                <a14:m>
                  <m:oMath xmlns:m="http://schemas.openxmlformats.org/officeDocument/2006/math">
                    <m:sSub>
                      <m:sSubPr>
                        <m:ctrlPr>
                          <a:rPr lang="vi-VN" sz="4000" i="1" kern="0">
                            <a:latin typeface="Cambria Math" panose="02040503050406030204" pitchFamily="18" charset="0"/>
                          </a:rPr>
                        </m:ctrlPr>
                      </m:sSubPr>
                      <m:e>
                        <m:r>
                          <a:rPr lang="en-US" sz="4000" i="1" kern="0">
                            <a:latin typeface="Cambria Math" panose="02040503050406030204" pitchFamily="18" charset="0"/>
                          </a:rPr>
                          <m:t>𝑛</m:t>
                        </m:r>
                      </m:e>
                      <m:sub>
                        <m:r>
                          <a:rPr lang="en-US" sz="4000" i="1" kern="0">
                            <a:latin typeface="Cambria Math" panose="02040503050406030204" pitchFamily="18" charset="0"/>
                          </a:rPr>
                          <m:t>𝑏</m:t>
                        </m:r>
                        <m:r>
                          <a:rPr lang="en-US" sz="4000" b="0" i="1" kern="0" smtClean="0">
                            <a:latin typeface="Cambria Math" panose="02040503050406030204" pitchFamily="18" charset="0"/>
                          </a:rPr>
                          <m:t>𝑐</m:t>
                        </m:r>
                      </m:sub>
                    </m:sSub>
                    <m:r>
                      <a:rPr lang="en-US" sz="4000" i="1" kern="0">
                        <a:latin typeface="Cambria Math" panose="02040503050406030204" pitchFamily="18" charset="0"/>
                      </a:rPr>
                      <m:t>:</m:t>
                    </m:r>
                    <m:r>
                      <a:rPr lang="en-US" sz="4000" b="0" i="1" kern="0" smtClean="0">
                        <a:latin typeface="Cambria Math" panose="02040503050406030204" pitchFamily="18" charset="0"/>
                      </a:rPr>
                      <m:t>𝑡</m:t>
                    </m:r>
                    <m:r>
                      <a:rPr lang="en-US" sz="4000" b="0" i="1" kern="0" smtClean="0">
                        <a:latin typeface="Cambria Math" panose="02040503050406030204" pitchFamily="18" charset="0"/>
                      </a:rPr>
                      <m:t>ổ</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 </m:t>
                    </m:r>
                    <m:r>
                      <a:rPr lang="en-US" sz="4000" i="1" kern="0">
                        <a:latin typeface="Cambria Math" panose="02040503050406030204" pitchFamily="18" charset="0"/>
                      </a:rPr>
                      <m:t>𝑠</m:t>
                    </m:r>
                    <m:r>
                      <a:rPr lang="en-US" sz="4000" i="1" kern="0">
                        <a:latin typeface="Cambria Math" panose="02040503050406030204" pitchFamily="18" charset="0"/>
                      </a:rPr>
                      <m:t>ố </m:t>
                    </m:r>
                    <m:r>
                      <a:rPr lang="en-US" sz="4000" i="1" kern="0">
                        <a:latin typeface="Cambria Math" panose="02040503050406030204" pitchFamily="18" charset="0"/>
                      </a:rPr>
                      <m:t>𝑚</m:t>
                    </m:r>
                    <m:r>
                      <a:rPr lang="en-US" sz="4000" i="1" kern="0">
                        <a:latin typeface="Cambria Math" panose="02040503050406030204" pitchFamily="18" charset="0"/>
                      </a:rPr>
                      <m:t>ẫ</m:t>
                    </m:r>
                    <m:r>
                      <a:rPr lang="en-US" sz="4000" i="1" kern="0">
                        <a:latin typeface="Cambria Math" panose="02040503050406030204" pitchFamily="18" charset="0"/>
                      </a:rPr>
                      <m:t>𝑢</m:t>
                    </m:r>
                    <m:r>
                      <a:rPr lang="en-US" sz="4000" i="1" kern="0">
                        <a:latin typeface="Cambria Math" panose="02040503050406030204" pitchFamily="18" charset="0"/>
                      </a:rPr>
                      <m:t> </m:t>
                    </m:r>
                    <m:r>
                      <a:rPr lang="en-US" sz="4000" b="0" i="1" kern="0" smtClean="0">
                        <a:latin typeface="Cambria Math" panose="02040503050406030204" pitchFamily="18" charset="0"/>
                      </a:rPr>
                      <m:t>𝑡𝑟𝑜𝑛𝑔</m:t>
                    </m:r>
                    <m:r>
                      <a:rPr lang="en-US" sz="4000" b="0" i="1" kern="0" smtClean="0">
                        <a:latin typeface="Cambria Math" panose="02040503050406030204" pitchFamily="18" charset="0"/>
                      </a:rPr>
                      <m:t> </m:t>
                    </m:r>
                    <m:r>
                      <a:rPr lang="en-US" sz="4000" i="1" kern="0">
                        <a:latin typeface="Cambria Math" panose="02040503050406030204" pitchFamily="18" charset="0"/>
                      </a:rPr>
                      <m:t>𝑛h</m:t>
                    </m:r>
                    <m:r>
                      <a:rPr lang="en-US" sz="4000" i="1" kern="0">
                        <a:latin typeface="Cambria Math" panose="02040503050406030204" pitchFamily="18" charset="0"/>
                      </a:rPr>
                      <m:t>á</m:t>
                    </m:r>
                    <m:r>
                      <a:rPr lang="en-US" sz="4000" i="1" kern="0">
                        <a:latin typeface="Cambria Math" panose="02040503050406030204" pitchFamily="18" charset="0"/>
                      </a:rPr>
                      <m:t>𝑛h</m:t>
                    </m:r>
                    <m:r>
                      <a:rPr lang="en-US" sz="4000" i="1" kern="0">
                        <a:latin typeface="Cambria Math" panose="02040503050406030204" pitchFamily="18" charset="0"/>
                      </a:rPr>
                      <m:t> </m:t>
                    </m:r>
                    <m:r>
                      <a:rPr lang="en-US" sz="4000" i="1" kern="0">
                        <a:latin typeface="Cambria Math" panose="02040503050406030204" pitchFamily="18" charset="0"/>
                      </a:rPr>
                      <m:t>𝑏</m:t>
                    </m:r>
                    <m:r>
                      <a:rPr lang="en-US" sz="4000" b="0" i="1" kern="0" smtClean="0">
                        <a:latin typeface="Cambria Math" panose="02040503050406030204" pitchFamily="18" charset="0"/>
                      </a:rPr>
                      <m:t> </m:t>
                    </m:r>
                    <m:r>
                      <a:rPr lang="en-US" sz="4000" b="0" i="1" kern="0" smtClean="0">
                        <a:latin typeface="Cambria Math" panose="02040503050406030204" pitchFamily="18" charset="0"/>
                      </a:rPr>
                      <m:t>𝑐</m:t>
                    </m:r>
                    <m:r>
                      <a:rPr lang="en-US" sz="4000" b="0" i="1" kern="0" smtClean="0">
                        <a:latin typeface="Cambria Math" panose="02040503050406030204" pitchFamily="18" charset="0"/>
                      </a:rPr>
                      <m:t>ủ</m:t>
                    </m:r>
                    <m:r>
                      <a:rPr lang="en-US" sz="4000" b="0" i="1" kern="0" smtClean="0">
                        <a:latin typeface="Cambria Math" panose="02040503050406030204" pitchFamily="18" charset="0"/>
                      </a:rPr>
                      <m:t>𝑎</m:t>
                    </m:r>
                    <m:r>
                      <a:rPr lang="en-US" sz="4000" b="0" i="1" kern="0" smtClean="0">
                        <a:latin typeface="Cambria Math" panose="02040503050406030204" pitchFamily="18" charset="0"/>
                      </a:rPr>
                      <m:t> </m:t>
                    </m:r>
                    <m:r>
                      <a:rPr lang="en-US" sz="4000" b="0" i="1" kern="0" smtClean="0">
                        <a:latin typeface="Cambria Math" panose="02040503050406030204" pitchFamily="18" charset="0"/>
                      </a:rPr>
                      <m:t>𝑙</m:t>
                    </m:r>
                    <m:r>
                      <a:rPr lang="en-US" sz="4000" b="0" i="1" kern="0" smtClean="0">
                        <a:latin typeface="Cambria Math" panose="02040503050406030204" pitchFamily="18" charset="0"/>
                      </a:rPr>
                      <m:t>ớ</m:t>
                    </m:r>
                    <m:r>
                      <a:rPr lang="en-US" sz="4000" b="0" i="1" kern="0" smtClean="0">
                        <a:latin typeface="Cambria Math" panose="02040503050406030204" pitchFamily="18" charset="0"/>
                      </a:rPr>
                      <m:t>𝑝</m:t>
                    </m:r>
                    <m:r>
                      <a:rPr lang="en-US" sz="4000" b="0" i="1" kern="0" smtClean="0">
                        <a:latin typeface="Cambria Math" panose="02040503050406030204" pitchFamily="18" charset="0"/>
                      </a:rPr>
                      <m:t> </m:t>
                    </m:r>
                    <m:r>
                      <a:rPr lang="en-US" sz="4000" b="0" i="1" kern="0" smtClean="0">
                        <a:latin typeface="Cambria Math" panose="02040503050406030204" pitchFamily="18" charset="0"/>
                      </a:rPr>
                      <m:t>𝑐</m:t>
                    </m:r>
                  </m:oMath>
                </a14:m>
                <a:endParaRPr lang="en-US" sz="4000" kern="0"/>
              </a:p>
              <a:p>
                <a:pPr marL="1497965" marR="5080" lvl="2" indent="-571500" algn="just">
                  <a:lnSpc>
                    <a:spcPct val="130000"/>
                  </a:lnSpc>
                  <a:buFont typeface="Wingdings" panose="05000000000000000000" pitchFamily="2" charset="2"/>
                  <a:buChar char="§"/>
                </a:pPr>
                <a14:m>
                  <m:oMath xmlns:m="http://schemas.openxmlformats.org/officeDocument/2006/math">
                    <m:sSub>
                      <m:sSubPr>
                        <m:ctrlPr>
                          <a:rPr lang="vi-VN" sz="360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𝑡</m:t>
                        </m:r>
                      </m:sub>
                    </m:sSub>
                    <m:r>
                      <a:rPr lang="en-US" sz="3600" b="0" i="1" kern="0" smtClean="0">
                        <a:latin typeface="Cambria Math" panose="02040503050406030204" pitchFamily="18" charset="0"/>
                      </a:rPr>
                      <m:t>:</m:t>
                    </m:r>
                    <m:r>
                      <a:rPr lang="en-US" sz="3600" b="0" i="1" kern="0" smtClean="0">
                        <a:latin typeface="Cambria Math" panose="02040503050406030204" pitchFamily="18" charset="0"/>
                      </a:rPr>
                      <m:t>𝑡</m:t>
                    </m:r>
                    <m:r>
                      <a:rPr lang="en-US" sz="3600" b="0" i="1" kern="0" smtClean="0">
                        <a:latin typeface="Cambria Math" panose="02040503050406030204" pitchFamily="18" charset="0"/>
                      </a:rPr>
                      <m:t>ổ</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𝑠</m:t>
                    </m:r>
                    <m:r>
                      <a:rPr lang="en-US" sz="3600" b="0" i="1" kern="0" smtClean="0">
                        <a:latin typeface="Cambria Math" panose="02040503050406030204" pitchFamily="18" charset="0"/>
                      </a:rPr>
                      <m:t>ố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ẫ</m:t>
                    </m:r>
                    <m:r>
                      <a:rPr lang="en-US" sz="3600" b="0" i="1" kern="0" smtClean="0">
                        <a:latin typeface="Cambria Math" panose="02040503050406030204" pitchFamily="18" charset="0"/>
                      </a:rPr>
                      <m:t>𝑢</m:t>
                    </m:r>
                  </m:oMath>
                </a14:m>
                <a:r>
                  <a:rPr lang="en-US" sz="3600" kern="0"/>
                  <a:t>				</a:t>
                </a:r>
                <a14:m>
                  <m:oMath xmlns:m="http://schemas.openxmlformats.org/officeDocument/2006/math">
                    <m:r>
                      <a:rPr lang="en-US" sz="3600" b="0" i="1" kern="0" smtClean="0">
                        <a:latin typeface="Cambria Math" panose="02040503050406030204" pitchFamily="18" charset="0"/>
                      </a:rPr>
                      <m:t>𝑎</m:t>
                    </m:r>
                    <m:r>
                      <a:rPr lang="en-US" sz="3600" b="0" i="1" kern="0" smtClean="0">
                        <a:latin typeface="Cambria Math" panose="02040503050406030204" pitchFamily="18" charset="0"/>
                      </a:rPr>
                      <m:t>: </m:t>
                    </m:r>
                    <m:r>
                      <a:rPr lang="en-US" sz="3600" i="1" kern="0">
                        <a:latin typeface="Cambria Math" panose="02040503050406030204" pitchFamily="18" charset="0"/>
                      </a:rPr>
                      <m:t>𝑠</m:t>
                    </m:r>
                    <m:r>
                      <a:rPr lang="en-US" sz="3600" i="1" kern="0">
                        <a:latin typeface="Cambria Math" panose="02040503050406030204" pitchFamily="18" charset="0"/>
                      </a:rPr>
                      <m:t>ố </m:t>
                    </m:r>
                    <m:r>
                      <a:rPr lang="en-US" sz="3600" b="0" i="1" kern="0" smtClean="0">
                        <a:latin typeface="Cambria Math" panose="02040503050406030204" pitchFamily="18" charset="0"/>
                      </a:rPr>
                      <m:t>𝑙</m:t>
                    </m:r>
                    <m:r>
                      <a:rPr lang="en-US" sz="3600" b="0" i="1" kern="0" smtClean="0">
                        <a:latin typeface="Cambria Math" panose="02040503050406030204" pitchFamily="18" charset="0"/>
                      </a:rPr>
                      <m:t>ượ</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𝑔𝑖</m:t>
                    </m:r>
                    <m:r>
                      <a:rPr lang="en-US" sz="3600" b="0" i="1" kern="0" smtClean="0">
                        <a:latin typeface="Cambria Math" panose="02040503050406030204" pitchFamily="18" charset="0"/>
                      </a:rPr>
                      <m:t>á </m:t>
                    </m:r>
                    <m:r>
                      <a:rPr lang="en-US" sz="3600" b="0" i="1" kern="0" smtClean="0">
                        <a:latin typeface="Cambria Math" panose="02040503050406030204" pitchFamily="18" charset="0"/>
                      </a:rPr>
                      <m:t>𝑡𝑟</m:t>
                    </m:r>
                    <m:r>
                      <a:rPr lang="en-US" sz="3600" b="0" i="1" kern="0" smtClean="0">
                        <a:latin typeface="Cambria Math" panose="02040503050406030204" pitchFamily="18" charset="0"/>
                      </a:rPr>
                      <m:t>ị </m:t>
                    </m:r>
                    <m:r>
                      <a:rPr lang="en-US" sz="3600" b="0" i="1" kern="0" smtClean="0">
                        <a:latin typeface="Cambria Math" panose="02040503050406030204" pitchFamily="18" charset="0"/>
                      </a:rPr>
                      <m:t>𝑐</m:t>
                    </m:r>
                    <m:r>
                      <a:rPr lang="en-US" sz="3600" b="0" i="1" kern="0" smtClean="0">
                        <a:latin typeface="Cambria Math" panose="02040503050406030204" pitchFamily="18" charset="0"/>
                      </a:rPr>
                      <m:t>ủ</m:t>
                    </m:r>
                    <m:r>
                      <a:rPr lang="en-US" sz="3600" b="0" i="1" kern="0" smtClean="0">
                        <a:latin typeface="Cambria Math" panose="02040503050406030204" pitchFamily="18" charset="0"/>
                      </a:rPr>
                      <m:t>𝑎</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ụ</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𝑡𝑖</m:t>
                    </m:r>
                    <m:r>
                      <a:rPr lang="en-US" sz="3600" b="0" i="1" kern="0" smtClean="0">
                        <a:latin typeface="Cambria Math" panose="02040503050406030204" pitchFamily="18" charset="0"/>
                      </a:rPr>
                      <m:t>ê</m:t>
                    </m:r>
                    <m:r>
                      <a:rPr lang="en-US" sz="3600" b="0" i="1" kern="0" smtClean="0">
                        <a:latin typeface="Cambria Math" panose="02040503050406030204" pitchFamily="18" charset="0"/>
                      </a:rPr>
                      <m:t>𝑢</m:t>
                    </m:r>
                  </m:oMath>
                </a14:m>
                <a:endParaRPr lang="vi-VN" sz="3600" kern="0"/>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8065349"/>
              </a:xfrm>
              <a:prstGeom prst="rect">
                <a:avLst/>
              </a:prstGeom>
              <a:blipFill>
                <a:blip r:embed="rId3"/>
                <a:stretch>
                  <a:fillRect l="-1622" t="-378" r="-1802"/>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spTree>
    <p:extLst>
      <p:ext uri="{BB962C8B-B14F-4D97-AF65-F5344CB8AC3E}">
        <p14:creationId xmlns:p14="http://schemas.microsoft.com/office/powerpoint/2010/main" val="3056992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spc="-5">
                <a:cs typeface="Source Sans Pro Light"/>
              </a:rPr>
              <a:t>Học vẹt: </a:t>
            </a:r>
            <a:r>
              <a:rPr lang="en-US" sz="4000" spc="-5">
                <a:cs typeface="Source Sans Pro Light"/>
              </a:rPr>
              <a:t>Hệ tiếp nhận các khẳng định của các quyết định đúng. Khi hệ tạo ra một quyết định không đúng, hệ sẽ đưa ra các luật hay quan hệ đúng mà hệ đã sử dụng. Hình hức học vẹt nhằm cho phép chuyên gia cung cấp tri thức theo kiểu tương tác.</a:t>
            </a:r>
          </a:p>
          <a:p>
            <a:pPr marL="583565" marR="5080" indent="-571500" algn="just">
              <a:lnSpc>
                <a:spcPct val="130000"/>
              </a:lnSpc>
              <a:buFont typeface="Wingdings" panose="05000000000000000000" pitchFamily="2" charset="2"/>
              <a:buChar char="§"/>
            </a:pPr>
            <a:r>
              <a:rPr lang="en-US" sz="4000" b="1" spc="-5"/>
              <a:t>Học bằng cách chỉ dẫn: </a:t>
            </a:r>
            <a:r>
              <a:rPr lang="en-US" sz="4000" spc="-5"/>
              <a:t>Thay vi đưa ra 1 luật cụ thể cần áp dụng vào tình huống cho trước, hệ thống sẽ được cung cấp bằng các chỉ dẫn tổng quát. Ví dụ “Sinh viên đạt học bổng khi có trung bình học kỳ từ 7.0 trở lên”. Hệ thống phải tự mình đề ra các biến đổi trừu tượng đến các luật khả dụng.</a:t>
            </a:r>
            <a:endParaRPr lang="vi-VN" sz="3600" spc="-5"/>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Các hình thức học</a:t>
            </a:r>
          </a:p>
        </p:txBody>
      </p:sp>
    </p:spTree>
    <p:extLst>
      <p:ext uri="{BB962C8B-B14F-4D97-AF65-F5344CB8AC3E}">
        <p14:creationId xmlns:p14="http://schemas.microsoft.com/office/powerpoint/2010/main" val="2956946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Xây dựng các quy luật để có thể kết luận 1 người như thế nào thì khi tắm biển sẽ bị cháy nắng theo độ bất định Entropy.</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6" name="Table 5">
            <a:extLst>
              <a:ext uri="{FF2B5EF4-FFF2-40B4-BE49-F238E27FC236}">
                <a16:creationId xmlns:a16="http://schemas.microsoft.com/office/drawing/2014/main" id="{EA675EBF-B584-A665-C44B-E9548675F467}"/>
              </a:ext>
            </a:extLst>
          </p:cNvPr>
          <p:cNvGraphicFramePr>
            <a:graphicFrameLocks noGrp="1"/>
          </p:cNvGraphicFramePr>
          <p:nvPr/>
        </p:nvGraphicFramePr>
        <p:xfrm>
          <a:off x="1656556" y="4188048"/>
          <a:ext cx="10119609" cy="4673160"/>
        </p:xfrm>
        <a:graphic>
          <a:graphicData uri="http://schemas.openxmlformats.org/drawingml/2006/table">
            <a:tbl>
              <a:tblPr firstRow="1" bandRow="1">
                <a:tableStyleId>{5C22544A-7EE6-4342-B048-85BDC9FD1C3A}</a:tableStyleId>
              </a:tblPr>
              <a:tblGrid>
                <a:gridCol w="1335405">
                  <a:extLst>
                    <a:ext uri="{9D8B030D-6E8A-4147-A177-3AD203B41FA5}">
                      <a16:colId xmlns:a16="http://schemas.microsoft.com/office/drawing/2014/main" val="365167445"/>
                    </a:ext>
                  </a:extLst>
                </a:gridCol>
                <a:gridCol w="1724343">
                  <a:extLst>
                    <a:ext uri="{9D8B030D-6E8A-4147-A177-3AD203B41FA5}">
                      <a16:colId xmlns:a16="http://schemas.microsoft.com/office/drawing/2014/main" val="2629635813"/>
                    </a:ext>
                  </a:extLst>
                </a:gridCol>
                <a:gridCol w="1356043">
                  <a:extLst>
                    <a:ext uri="{9D8B030D-6E8A-4147-A177-3AD203B41FA5}">
                      <a16:colId xmlns:a16="http://schemas.microsoft.com/office/drawing/2014/main" val="2354896819"/>
                    </a:ext>
                  </a:extLst>
                </a:gridCol>
                <a:gridCol w="1559243">
                  <a:extLst>
                    <a:ext uri="{9D8B030D-6E8A-4147-A177-3AD203B41FA5}">
                      <a16:colId xmlns:a16="http://schemas.microsoft.com/office/drawing/2014/main" val="3223017324"/>
                    </a:ext>
                  </a:extLst>
                </a:gridCol>
                <a:gridCol w="2032318">
                  <a:extLst>
                    <a:ext uri="{9D8B030D-6E8A-4147-A177-3AD203B41FA5}">
                      <a16:colId xmlns:a16="http://schemas.microsoft.com/office/drawing/2014/main" val="1651939309"/>
                    </a:ext>
                  </a:extLst>
                </a:gridCol>
                <a:gridCol w="2112257">
                  <a:extLst>
                    <a:ext uri="{9D8B030D-6E8A-4147-A177-3AD203B41FA5}">
                      <a16:colId xmlns:a16="http://schemas.microsoft.com/office/drawing/2014/main" val="3612714007"/>
                    </a:ext>
                  </a:extLst>
                </a:gridCol>
              </a:tblGrid>
              <a:tr h="370840">
                <a:tc>
                  <a:txBody>
                    <a:bodyPr/>
                    <a:lstStyle/>
                    <a:p>
                      <a:r>
                        <a:rPr lang="en-US"/>
                        <a:t>Tên</a:t>
                      </a:r>
                    </a:p>
                  </a:txBody>
                  <a:tcPr/>
                </a:tc>
                <a:tc>
                  <a:txBody>
                    <a:bodyPr/>
                    <a:lstStyle/>
                    <a:p>
                      <a:r>
                        <a:rPr lang="en-US"/>
                        <a:t>Màu tóc</a:t>
                      </a:r>
                    </a:p>
                  </a:txBody>
                  <a:tcPr/>
                </a:tc>
                <a:tc>
                  <a:txBody>
                    <a:bodyPr/>
                    <a:lstStyle/>
                    <a:p>
                      <a:r>
                        <a:rPr lang="en-US"/>
                        <a:t>C.cao</a:t>
                      </a:r>
                    </a:p>
                  </a:txBody>
                  <a:tcPr/>
                </a:tc>
                <a:tc>
                  <a:txBody>
                    <a:bodyPr/>
                    <a:lstStyle/>
                    <a:p>
                      <a:r>
                        <a:rPr lang="en-US"/>
                        <a:t>C.nặng</a:t>
                      </a:r>
                    </a:p>
                  </a:txBody>
                  <a:tcPr/>
                </a:tc>
                <a:tc>
                  <a:txBody>
                    <a:bodyPr/>
                    <a:lstStyle/>
                    <a:p>
                      <a:r>
                        <a:rPr lang="en-US"/>
                        <a:t>Dùng kem</a:t>
                      </a:r>
                    </a:p>
                  </a:txBody>
                  <a:tcPr/>
                </a:tc>
                <a:tc>
                  <a:txBody>
                    <a:bodyPr/>
                    <a:lstStyle/>
                    <a:p>
                      <a:r>
                        <a:rPr lang="en-US"/>
                        <a:t>Kết quả</a:t>
                      </a:r>
                    </a:p>
                  </a:txBody>
                  <a:tcPr/>
                </a:tc>
                <a:extLst>
                  <a:ext uri="{0D108BD9-81ED-4DB2-BD59-A6C34878D82A}">
                    <a16:rowId xmlns:a16="http://schemas.microsoft.com/office/drawing/2014/main" val="2160092706"/>
                  </a:ext>
                </a:extLst>
              </a:tr>
              <a:tr h="370840">
                <a:tc>
                  <a:txBody>
                    <a:bodyPr/>
                    <a:lstStyle/>
                    <a:p>
                      <a:r>
                        <a:rPr lang="en-US"/>
                        <a:t>Sarah</a:t>
                      </a:r>
                    </a:p>
                  </a:txBody>
                  <a:tcPr/>
                </a:tc>
                <a:tc>
                  <a:txBody>
                    <a:bodyPr/>
                    <a:lstStyle/>
                    <a:p>
                      <a:r>
                        <a:rPr lang="en-US"/>
                        <a:t>Vàng</a:t>
                      </a:r>
                    </a:p>
                  </a:txBody>
                  <a:tcPr/>
                </a:tc>
                <a:tc>
                  <a:txBody>
                    <a:bodyPr/>
                    <a:lstStyle/>
                    <a:p>
                      <a:r>
                        <a:rPr lang="en-US"/>
                        <a:t>TB</a:t>
                      </a:r>
                    </a:p>
                  </a:txBody>
                  <a:tcPr/>
                </a:tc>
                <a:tc>
                  <a:txBody>
                    <a:bodyPr/>
                    <a:lstStyle/>
                    <a:p>
                      <a:r>
                        <a:rPr lang="en-US"/>
                        <a:t>Nhẹ</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574054749"/>
                  </a:ext>
                </a:extLst>
              </a:tr>
              <a:tr h="370840">
                <a:tc>
                  <a:txBody>
                    <a:bodyPr/>
                    <a:lstStyle/>
                    <a:p>
                      <a:r>
                        <a:rPr lang="en-US"/>
                        <a:t>Dana</a:t>
                      </a:r>
                    </a:p>
                  </a:txBody>
                  <a:tcPr/>
                </a:tc>
                <a:tc>
                  <a:txBody>
                    <a:bodyPr/>
                    <a:lstStyle/>
                    <a:p>
                      <a:r>
                        <a:rPr lang="en-US"/>
                        <a:t>Vàng</a:t>
                      </a:r>
                    </a:p>
                  </a:txBody>
                  <a:tcPr/>
                </a:tc>
                <a:tc>
                  <a:txBody>
                    <a:bodyPr/>
                    <a:lstStyle/>
                    <a:p>
                      <a:r>
                        <a:rPr lang="en-US"/>
                        <a:t>Cao</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073760113"/>
                  </a:ext>
                </a:extLst>
              </a:tr>
              <a:tr h="370840">
                <a:tc>
                  <a:txBody>
                    <a:bodyPr/>
                    <a:lstStyle/>
                    <a:p>
                      <a:r>
                        <a:rPr lang="en-US"/>
                        <a:t>Alex</a:t>
                      </a:r>
                    </a:p>
                  </a:txBody>
                  <a:tcPr/>
                </a:tc>
                <a:tc>
                  <a:txBody>
                    <a:bodyPr/>
                    <a:lstStyle/>
                    <a:p>
                      <a:r>
                        <a:rPr lang="en-US"/>
                        <a:t>Nâu</a:t>
                      </a:r>
                    </a:p>
                  </a:txBody>
                  <a:tcPr/>
                </a:tc>
                <a:tc>
                  <a:txBody>
                    <a:bodyPr/>
                    <a:lstStyle/>
                    <a:p>
                      <a:r>
                        <a:rPr lang="en-US"/>
                        <a:t>Thấp</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911475653"/>
                  </a:ext>
                </a:extLst>
              </a:tr>
              <a:tr h="370840">
                <a:tc>
                  <a:txBody>
                    <a:bodyPr/>
                    <a:lstStyle/>
                    <a:p>
                      <a:r>
                        <a:rPr lang="en-US"/>
                        <a:t>Amie</a:t>
                      </a:r>
                    </a:p>
                  </a:txBody>
                  <a:tcPr/>
                </a:tc>
                <a:tc>
                  <a:txBody>
                    <a:bodyPr/>
                    <a:lstStyle/>
                    <a:p>
                      <a:r>
                        <a:rPr lang="en-US"/>
                        <a:t>Vàng</a:t>
                      </a:r>
                    </a:p>
                  </a:txBody>
                  <a:tcPr/>
                </a:tc>
                <a:tc>
                  <a:txBody>
                    <a:bodyPr/>
                    <a:lstStyle/>
                    <a:p>
                      <a:r>
                        <a:rPr lang="en-US"/>
                        <a:t>Thấp</a:t>
                      </a:r>
                    </a:p>
                  </a:txBody>
                  <a:tcPr/>
                </a:tc>
                <a:tc>
                  <a:txBody>
                    <a:bodyPr/>
                    <a:lstStyle/>
                    <a:p>
                      <a:r>
                        <a:rPr lang="en-US"/>
                        <a:t>TB</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1148718299"/>
                  </a:ext>
                </a:extLst>
              </a:tr>
              <a:tr h="370840">
                <a:tc>
                  <a:txBody>
                    <a:bodyPr/>
                    <a:lstStyle/>
                    <a:p>
                      <a:r>
                        <a:rPr lang="en-US"/>
                        <a:t>Emilie</a:t>
                      </a:r>
                    </a:p>
                  </a:txBody>
                  <a:tcPr/>
                </a:tc>
                <a:tc>
                  <a:txBody>
                    <a:bodyPr/>
                    <a:lstStyle/>
                    <a:p>
                      <a:r>
                        <a:rPr lang="en-US"/>
                        <a:t>Đỏ</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2534546303"/>
                  </a:ext>
                </a:extLst>
              </a:tr>
              <a:tr h="370840">
                <a:tc>
                  <a:txBody>
                    <a:bodyPr/>
                    <a:lstStyle/>
                    <a:p>
                      <a:r>
                        <a:rPr lang="en-US"/>
                        <a:t>Peter</a:t>
                      </a:r>
                    </a:p>
                  </a:txBody>
                  <a:tcPr/>
                </a:tc>
                <a:tc>
                  <a:txBody>
                    <a:bodyPr/>
                    <a:lstStyle/>
                    <a:p>
                      <a:r>
                        <a:rPr lang="en-US"/>
                        <a:t>Nâu</a:t>
                      </a:r>
                    </a:p>
                  </a:txBody>
                  <a:tcPr/>
                </a:tc>
                <a:tc>
                  <a:txBody>
                    <a:bodyPr/>
                    <a:lstStyle/>
                    <a:p>
                      <a:r>
                        <a:rPr lang="en-US"/>
                        <a:t>Cao</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265291067"/>
                  </a:ext>
                </a:extLst>
              </a:tr>
              <a:tr h="370840">
                <a:tc>
                  <a:txBody>
                    <a:bodyPr/>
                    <a:lstStyle/>
                    <a:p>
                      <a:r>
                        <a:rPr lang="en-US"/>
                        <a:t>John</a:t>
                      </a:r>
                    </a:p>
                  </a:txBody>
                  <a:tcPr/>
                </a:tc>
                <a:tc>
                  <a:txBody>
                    <a:bodyPr/>
                    <a:lstStyle/>
                    <a:p>
                      <a:r>
                        <a:rPr lang="en-US"/>
                        <a:t>Nâu</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3219602654"/>
                  </a:ext>
                </a:extLst>
              </a:tr>
              <a:tr h="370840">
                <a:tc>
                  <a:txBody>
                    <a:bodyPr/>
                    <a:lstStyle/>
                    <a:p>
                      <a:r>
                        <a:rPr lang="en-US"/>
                        <a:t>Kartie</a:t>
                      </a:r>
                    </a:p>
                  </a:txBody>
                  <a:tcPr/>
                </a:tc>
                <a:tc>
                  <a:txBody>
                    <a:bodyPr/>
                    <a:lstStyle/>
                    <a:p>
                      <a:r>
                        <a:rPr lang="en-US"/>
                        <a:t>Vàng</a:t>
                      </a:r>
                    </a:p>
                  </a:txBody>
                  <a:tcPr/>
                </a:tc>
                <a:tc>
                  <a:txBody>
                    <a:bodyPr/>
                    <a:lstStyle/>
                    <a:p>
                      <a:r>
                        <a:rPr lang="en-US"/>
                        <a:t>Thấp</a:t>
                      </a:r>
                    </a:p>
                  </a:txBody>
                  <a:tcPr/>
                </a:tc>
                <a:tc>
                  <a:txBody>
                    <a:bodyPr/>
                    <a:lstStyle/>
                    <a:p>
                      <a:r>
                        <a:rPr lang="en-US"/>
                        <a:t>Nhẹ</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960715112"/>
                  </a:ext>
                </a:extLst>
              </a:tr>
            </a:tbl>
          </a:graphicData>
        </a:graphic>
      </p:graphicFrame>
      <p:sp>
        <p:nvSpPr>
          <p:cNvPr id="7" name="object 20">
            <a:extLst>
              <a:ext uri="{FF2B5EF4-FFF2-40B4-BE49-F238E27FC236}">
                <a16:creationId xmlns:a16="http://schemas.microsoft.com/office/drawing/2014/main" id="{5F0559AF-D0BE-3635-FE81-D8C59EB12F30}"/>
              </a:ext>
            </a:extLst>
          </p:cNvPr>
          <p:cNvSpPr txBox="1"/>
          <p:nvPr/>
        </p:nvSpPr>
        <p:spPr>
          <a:xfrm>
            <a:off x="1046955" y="9056003"/>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Số lượng giá trị thuộc tính mục tiêu: a = 2 (nám/không).</a:t>
            </a:r>
            <a:endParaRPr lang="vi-VN" sz="3600" kern="0"/>
          </a:p>
        </p:txBody>
      </p:sp>
    </p:spTree>
    <p:extLst>
      <p:ext uri="{BB962C8B-B14F-4D97-AF65-F5344CB8AC3E}">
        <p14:creationId xmlns:p14="http://schemas.microsoft.com/office/powerpoint/2010/main" val="1565903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6266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màu tóc (vàng, nâu, đỏ)</a:t>
                </a:r>
              </a:p>
              <a:p>
                <a:pPr marL="1497965" marR="5080" lvl="2" indent="-571500" algn="just">
                  <a:lnSpc>
                    <a:spcPct val="130000"/>
                  </a:lnSpc>
                  <a:buFont typeface="Wingdings" panose="05000000000000000000" pitchFamily="2" charset="2"/>
                  <a:buChar char="§"/>
                </a:pPr>
                <a:r>
                  <a:rPr lang="en-US" sz="3600" b="0" kern="0"/>
                  <a:t>Vàng: 2/4 (nám) +2/4 (không)</a:t>
                </a:r>
              </a:p>
              <a:p>
                <a:pPr marL="1497965" marR="5080" lvl="2" indent="-571500" algn="just">
                  <a:lnSpc>
                    <a:spcPct val="130000"/>
                  </a:lnSpc>
                  <a:buFont typeface="Wingdings" panose="05000000000000000000" pitchFamily="2" charset="2"/>
                  <a:buChar char="§"/>
                </a:pPr>
                <a:r>
                  <a:rPr lang="en-US" sz="3600" kern="0"/>
                  <a:t>Nâu: 0/3(nám) + 3/3 (không)</a:t>
                </a:r>
              </a:p>
              <a:p>
                <a:pPr marL="1497965" marR="5080" lvl="2" indent="-571500" algn="just">
                  <a:lnSpc>
                    <a:spcPct val="130000"/>
                  </a:lnSpc>
                  <a:buFont typeface="Wingdings" panose="05000000000000000000" pitchFamily="2" charset="2"/>
                  <a:buChar char="§"/>
                </a:pPr>
                <a:r>
                  <a:rPr lang="en-US" sz="3600" kern="0"/>
                  <a:t>Đỏ: 1/1 (nám) + 0/1 (không)</a:t>
                </a:r>
                <a:endParaRPr lang="en-US" sz="3600" b="0" kern="0"/>
              </a:p>
              <a:p>
                <a:pPr marL="583565" marR="5080" indent="-571500" algn="just">
                  <a:lnSpc>
                    <a:spcPct val="130000"/>
                  </a:lnSpc>
                  <a:buFont typeface="Wingdings" panose="05000000000000000000" pitchFamily="2" charset="2"/>
                  <a:buChar char="§"/>
                </a:pPr>
                <a:r>
                  <a:rPr lang="en-US" sz="4000" b="0" kern="0"/>
                  <a:t>Entropy của màu tóc:</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𝑚</m:t>
                        </m:r>
                        <m:r>
                          <a:rPr lang="en-US" sz="3600" b="0" i="1" kern="0" smtClean="0">
                            <a:latin typeface="Cambria Math" panose="02040503050406030204" pitchFamily="18" charset="0"/>
                          </a:rPr>
                          <m:t>à</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ó</m:t>
                        </m:r>
                        <m:r>
                          <a:rPr lang="en-US" sz="3600" b="0" i="1" kern="0" smtClean="0">
                            <a:latin typeface="Cambria Math" panose="02040503050406030204" pitchFamily="18" charset="0"/>
                          </a:rPr>
                          <m:t>𝑐</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i="1" kern="0">
                                <a:latin typeface="Cambria Math" panose="02040503050406030204" pitchFamily="18" charset="0"/>
                              </a:rPr>
                              <m:t>2</m:t>
                            </m:r>
                          </m:num>
                          <m:den>
                            <m:r>
                              <a:rPr lang="en-US" sz="3600" i="1" kern="0">
                                <a:latin typeface="Cambria Math" panose="02040503050406030204" pitchFamily="18" charset="0"/>
                              </a:rPr>
                              <m:t>4</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i="1" kern="0">
                                    <a:latin typeface="Cambria Math" panose="02040503050406030204" pitchFamily="18" charset="0"/>
                                  </a:rPr>
                                  <m:t>2</m:t>
                                </m:r>
                              </m:num>
                              <m:den>
                                <m:r>
                                  <a:rPr lang="en-US" sz="3600" i="1" kern="0">
                                    <a:latin typeface="Cambria Math" panose="02040503050406030204" pitchFamily="18" charset="0"/>
                                  </a:rPr>
                                  <m:t>4</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𝑣</m:t>
                    </m:r>
                    <m:r>
                      <a:rPr lang="en-US" sz="3600" b="0" i="1" kern="0" smtClean="0">
                        <a:latin typeface="Cambria Math" panose="02040503050406030204" pitchFamily="18" charset="0"/>
                      </a:rPr>
                      <m:t>à</m:t>
                    </m:r>
                    <m:r>
                      <a:rPr lang="en-US" sz="3600" b="0" i="1" kern="0" smtClean="0">
                        <a:latin typeface="Cambria Math" panose="02040503050406030204" pitchFamily="18" charset="0"/>
                      </a:rPr>
                      <m:t>𝑛𝑔</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𝑛</m:t>
                    </m:r>
                    <m:r>
                      <a:rPr lang="en-US" sz="3600" b="0" i="1" kern="0" smtClean="0">
                        <a:latin typeface="Cambria Math" panose="02040503050406030204" pitchFamily="18" charset="0"/>
                      </a:rPr>
                      <m:t>â</m:t>
                    </m:r>
                    <m:r>
                      <a:rPr lang="en-US" sz="3600" b="0" i="1" kern="0" smtClean="0">
                        <a:latin typeface="Cambria Math" panose="02040503050406030204" pitchFamily="18" charset="0"/>
                      </a:rPr>
                      <m:t>𝑢</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up>
                        </m:sSubSup>
                      </m:e>
                    </m:d>
                    <m:r>
                      <a:rPr lang="en-US" sz="3600" b="0" i="1" kern="0" smtClean="0">
                        <a:latin typeface="Cambria Math" panose="02040503050406030204" pitchFamily="18" charset="0"/>
                      </a:rPr>
                      <m:t>:đỏ</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626640"/>
              </a:xfrm>
              <a:prstGeom prst="rect">
                <a:avLst/>
              </a:prstGeom>
              <a:blipFill>
                <a:blip r:embed="rId3"/>
                <a:stretch>
                  <a:fillRect l="-1622" t="-320" b="-111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4495801"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𝑚</m:t>
                          </m:r>
                          <m:r>
                            <a:rPr lang="en-US" sz="4000" b="0" i="1" kern="0" smtClean="0">
                              <a:latin typeface="Cambria Math" panose="02040503050406030204" pitchFamily="18" charset="0"/>
                            </a:rPr>
                            <m:t>à</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𝑡</m:t>
                          </m:r>
                          <m:r>
                            <a:rPr lang="en-US" sz="4000" b="0" i="1" kern="0" smtClean="0">
                              <a:latin typeface="Cambria Math" panose="02040503050406030204" pitchFamily="18" charset="0"/>
                            </a:rPr>
                            <m:t>ó</m:t>
                          </m:r>
                          <m:r>
                            <a:rPr lang="en-US" sz="4000" b="0" i="1" kern="0" smtClean="0">
                              <a:latin typeface="Cambria Math" panose="02040503050406030204" pitchFamily="18" charset="0"/>
                            </a:rPr>
                            <m:t>𝑐</m:t>
                          </m:r>
                        </m:e>
                      </m:d>
                      <m:r>
                        <a:rPr lang="en-US" sz="4000" b="0" i="1" kern="0" smtClean="0">
                          <a:latin typeface="Cambria Math" panose="02040503050406030204" pitchFamily="18" charset="0"/>
                        </a:rPr>
                        <m:t>=0.5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4495801"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9122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6266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chiều cao (cao, trung bình, thấp)</a:t>
                </a:r>
              </a:p>
              <a:p>
                <a:pPr marL="1497965" marR="5080" lvl="2" indent="-571500" algn="just">
                  <a:lnSpc>
                    <a:spcPct val="130000"/>
                  </a:lnSpc>
                  <a:buFont typeface="Wingdings" panose="05000000000000000000" pitchFamily="2" charset="2"/>
                  <a:buChar char="§"/>
                </a:pPr>
                <a:r>
                  <a:rPr lang="en-US" sz="3600" b="0" kern="0"/>
                  <a:t>Cao: 0/2 (nám) +2/2 (không)</a:t>
                </a:r>
              </a:p>
              <a:p>
                <a:pPr marL="1497965" marR="5080" lvl="2" indent="-571500" algn="just">
                  <a:lnSpc>
                    <a:spcPct val="130000"/>
                  </a:lnSpc>
                  <a:buFont typeface="Wingdings" panose="05000000000000000000" pitchFamily="2" charset="2"/>
                  <a:buChar char="§"/>
                </a:pPr>
                <a:r>
                  <a:rPr lang="en-US" sz="3600" kern="0"/>
                  <a:t>TB: 2/3(nám) + 1/3 (không)</a:t>
                </a:r>
              </a:p>
              <a:p>
                <a:pPr marL="1497965" marR="5080" lvl="2" indent="-571500" algn="just">
                  <a:lnSpc>
                    <a:spcPct val="130000"/>
                  </a:lnSpc>
                  <a:buFont typeface="Wingdings" panose="05000000000000000000" pitchFamily="2" charset="2"/>
                  <a:buChar char="§"/>
                </a:pPr>
                <a:r>
                  <a:rPr lang="en-US" sz="3600" kern="0"/>
                  <a:t>Thấp: 1/3 (nám) + 2/3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chiều cao</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𝑐h𝑖</m:t>
                        </m:r>
                        <m:r>
                          <a:rPr lang="en-US" sz="3600" b="0" i="1" kern="0" smtClean="0">
                            <a:latin typeface="Cambria Math" panose="02040503050406030204" pitchFamily="18" charset="0"/>
                          </a:rPr>
                          <m:t>ề</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𝑐𝑎𝑜</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i="1" kern="0">
                                <a:latin typeface="Cambria Math" panose="02040503050406030204" pitchFamily="18" charset="0"/>
                              </a:rPr>
                              <m:t>2</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i="1" kern="0">
                                    <a:latin typeface="Cambria Math" panose="02040503050406030204" pitchFamily="18" charset="0"/>
                                  </a:rPr>
                                  <m:t>2</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𝑐𝑎𝑜</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𝑡𝑟𝑢𝑛𝑔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r>
                      <a:rPr lang="en-US" sz="3600" b="0" i="1" kern="0" smtClean="0">
                        <a:latin typeface="Cambria Math" panose="02040503050406030204" pitchFamily="18" charset="0"/>
                      </a:rPr>
                      <m:t>ì</m:t>
                    </m:r>
                    <m:r>
                      <a:rPr lang="en-US" sz="3600" b="0" i="1" kern="0" smtClean="0">
                        <a:latin typeface="Cambria Math" panose="02040503050406030204" pitchFamily="18" charset="0"/>
                      </a:rPr>
                      <m:t>𝑛h</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626640"/>
              </a:xfrm>
              <a:prstGeom prst="rect">
                <a:avLst/>
              </a:prstGeom>
              <a:blipFill>
                <a:blip r:embed="rId3"/>
                <a:stretch>
                  <a:fillRect l="-1622" t="-320" b="-119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𝑐h𝑖</m:t>
                          </m:r>
                          <m:r>
                            <a:rPr lang="en-US" sz="4000" b="0" i="1" kern="0" smtClean="0">
                              <a:latin typeface="Cambria Math" panose="02040503050406030204" pitchFamily="18" charset="0"/>
                            </a:rPr>
                            <m:t>ề</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𝑐𝑎𝑜</m:t>
                          </m:r>
                        </m:e>
                      </m:d>
                      <m:r>
                        <a:rPr lang="en-US" sz="4000" b="0" i="1" kern="0" smtClean="0">
                          <a:latin typeface="Cambria Math" panose="02040503050406030204" pitchFamily="18" charset="0"/>
                        </a:rPr>
                        <m:t>=0.69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5961736"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3046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6266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cân nặng (nhẹ, trung bình, nặng)</a:t>
                </a:r>
              </a:p>
              <a:p>
                <a:pPr marL="1497965" marR="5080" lvl="2" indent="-571500" algn="just">
                  <a:lnSpc>
                    <a:spcPct val="130000"/>
                  </a:lnSpc>
                  <a:buFont typeface="Wingdings" panose="05000000000000000000" pitchFamily="2" charset="2"/>
                  <a:buChar char="§"/>
                </a:pPr>
                <a:r>
                  <a:rPr lang="en-US" sz="3600" b="0" kern="0"/>
                  <a:t>Nhẹ: 1/2 (nám) +1/2 (không)</a:t>
                </a:r>
              </a:p>
              <a:p>
                <a:pPr marL="1497965" marR="5080" lvl="2" indent="-571500" algn="just">
                  <a:lnSpc>
                    <a:spcPct val="130000"/>
                  </a:lnSpc>
                  <a:buFont typeface="Wingdings" panose="05000000000000000000" pitchFamily="2" charset="2"/>
                  <a:buChar char="§"/>
                </a:pPr>
                <a:r>
                  <a:rPr lang="en-US" sz="3600" kern="0"/>
                  <a:t>TB: 1/3(nám) + 2/3 (không)</a:t>
                </a:r>
              </a:p>
              <a:p>
                <a:pPr marL="1497965" marR="5080" lvl="2" indent="-571500" algn="just">
                  <a:lnSpc>
                    <a:spcPct val="130000"/>
                  </a:lnSpc>
                  <a:buFont typeface="Wingdings" panose="05000000000000000000" pitchFamily="2" charset="2"/>
                  <a:buChar char="§"/>
                </a:pPr>
                <a:r>
                  <a:rPr lang="en-US" sz="3600" kern="0"/>
                  <a:t>Nặng: 1/3 (nám) + 2/3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cân nặng</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𝑛h</m:t>
                    </m:r>
                    <m:r>
                      <a:rPr lang="en-US" sz="3600" b="0" i="1" kern="0" smtClean="0">
                        <a:latin typeface="Cambria Math" panose="02040503050406030204" pitchFamily="18" charset="0"/>
                      </a:rPr>
                      <m:t>ẹ</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𝑡𝑟𝑢𝑛𝑔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r>
                      <a:rPr lang="en-US" sz="3600" b="0" i="1" kern="0" smtClean="0">
                        <a:latin typeface="Cambria Math" panose="02040503050406030204" pitchFamily="18" charset="0"/>
                      </a:rPr>
                      <m:t>ì</m:t>
                    </m:r>
                    <m:r>
                      <a:rPr lang="en-US" sz="3600" b="0" i="1" kern="0" smtClean="0">
                        <a:latin typeface="Cambria Math" panose="02040503050406030204" pitchFamily="18" charset="0"/>
                      </a:rPr>
                      <m:t>𝑛h</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626640"/>
              </a:xfrm>
              <a:prstGeom prst="rect">
                <a:avLst/>
              </a:prstGeom>
              <a:blipFill>
                <a:blip r:embed="rId3"/>
                <a:stretch>
                  <a:fillRect l="-1622" t="-320" b="-111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m:t>
                          </m:r>
                          <m:r>
                            <a:rPr lang="en-US" sz="4000" b="0" i="1" kern="0" smtClean="0">
                              <a:latin typeface="Cambria Math" panose="02040503050406030204" pitchFamily="18" charset="0"/>
                            </a:rPr>
                            <m:t>â</m:t>
                          </m:r>
                          <m:r>
                            <a:rPr lang="en-US" sz="4000" b="0" i="1" kern="0" smtClean="0">
                              <a:latin typeface="Cambria Math" panose="02040503050406030204" pitchFamily="18" charset="0"/>
                            </a:rPr>
                            <m:t>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𝑛</m:t>
                          </m:r>
                          <m:r>
                            <a:rPr lang="en-US" sz="4000" b="0" i="1" kern="0" smtClean="0">
                              <a:latin typeface="Cambria Math" panose="02040503050406030204" pitchFamily="18" charset="0"/>
                            </a:rPr>
                            <m:t>ặ</m:t>
                          </m:r>
                          <m:r>
                            <a:rPr lang="en-US" sz="4000" b="0" i="1" kern="0" smtClean="0">
                              <a:latin typeface="Cambria Math" panose="02040503050406030204" pitchFamily="18" charset="0"/>
                            </a:rPr>
                            <m:t>𝑛𝑔</m:t>
                          </m:r>
                        </m:e>
                      </m:d>
                      <m:r>
                        <a:rPr lang="en-US" sz="4000" b="0" i="1" kern="0" smtClean="0">
                          <a:latin typeface="Cambria Math" panose="02040503050406030204" pitchFamily="18" charset="0"/>
                        </a:rPr>
                        <m:t>=0.94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5961736"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8088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55884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dùng kem (có, không)</a:t>
                </a:r>
              </a:p>
              <a:p>
                <a:pPr marL="1497965" marR="5080" lvl="2" indent="-571500" algn="just">
                  <a:lnSpc>
                    <a:spcPct val="130000"/>
                  </a:lnSpc>
                  <a:buFont typeface="Wingdings" panose="05000000000000000000" pitchFamily="2" charset="2"/>
                  <a:buChar char="§"/>
                </a:pPr>
                <a:r>
                  <a:rPr lang="en-US" sz="3600" b="0" kern="0"/>
                  <a:t>Có: 0/3 (nám) +3/3 (không)</a:t>
                </a:r>
              </a:p>
              <a:p>
                <a:pPr marL="1497965" marR="5080" lvl="2" indent="-571500" algn="just">
                  <a:lnSpc>
                    <a:spcPct val="130000"/>
                  </a:lnSpc>
                  <a:buFont typeface="Wingdings" panose="05000000000000000000" pitchFamily="2" charset="2"/>
                  <a:buChar char="§"/>
                </a:pPr>
                <a:r>
                  <a:rPr lang="en-US" sz="3600" kern="0"/>
                  <a:t>Không: 3/5 (nám) + 2/5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dùng kem</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𝑑</m:t>
                        </m:r>
                        <m:r>
                          <a:rPr lang="en-US" sz="3600" b="0" i="1" kern="0" smtClean="0">
                            <a:latin typeface="Cambria Math" panose="02040503050406030204" pitchFamily="18" charset="0"/>
                          </a:rPr>
                          <m:t>ù</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𝑘𝑒𝑚</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𝑐</m:t>
                    </m:r>
                    <m:r>
                      <a:rPr lang="en-US" sz="3600" b="0" i="1" kern="0" smtClean="0">
                        <a:latin typeface="Cambria Math" panose="02040503050406030204" pitchFamily="18" charset="0"/>
                      </a:rPr>
                      <m:t>ó</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5</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5</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5</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5</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5</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𝑘h</m:t>
                    </m:r>
                    <m:r>
                      <a:rPr lang="en-US" sz="3600" b="0" i="1" kern="0" smtClean="0">
                        <a:latin typeface="Cambria Math" panose="02040503050406030204" pitchFamily="18" charset="0"/>
                      </a:rPr>
                      <m:t>ô</m:t>
                    </m:r>
                    <m:r>
                      <a:rPr lang="en-US" sz="3600" b="0" i="1" kern="0" smtClean="0">
                        <a:latin typeface="Cambria Math" panose="02040503050406030204" pitchFamily="18" charset="0"/>
                      </a:rPr>
                      <m:t>𝑛𝑔</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5588453"/>
              </a:xfrm>
              <a:prstGeom prst="rect">
                <a:avLst/>
              </a:prstGeom>
              <a:blipFill>
                <a:blip r:embed="rId3"/>
                <a:stretch>
                  <a:fillRect l="-1622" t="-436" b="-1963"/>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𝑑</m:t>
                          </m:r>
                          <m:r>
                            <a:rPr lang="en-US" sz="4000" b="0" i="1" kern="0" smtClean="0">
                              <a:latin typeface="Cambria Math" panose="02040503050406030204" pitchFamily="18" charset="0"/>
                            </a:rPr>
                            <m:t>ù</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𝑘𝑒𝑚</m:t>
                          </m:r>
                        </m:e>
                      </m:d>
                      <m:r>
                        <a:rPr lang="en-US" sz="4000" b="0" i="1" kern="0" smtClean="0">
                          <a:latin typeface="Cambria Math" panose="02040503050406030204" pitchFamily="18" charset="0"/>
                        </a:rPr>
                        <m:t>=0.61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5961736"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3408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15880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0" kern="0"/>
                  <a:t>Ta thấy:</a:t>
                </a:r>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𝑚</m:t>
                        </m:r>
                        <m:r>
                          <a:rPr lang="en-US" sz="3600" b="0" i="1" kern="0" smtClean="0">
                            <a:latin typeface="Cambria Math" panose="02040503050406030204" pitchFamily="18" charset="0"/>
                          </a:rPr>
                          <m:t>à</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ó</m:t>
                        </m:r>
                        <m:r>
                          <a:rPr lang="en-US" sz="3600" b="0" i="1" kern="0" smtClean="0">
                            <a:latin typeface="Cambria Math" panose="02040503050406030204" pitchFamily="18" charset="0"/>
                          </a:rPr>
                          <m:t>𝑐</m:t>
                        </m:r>
                      </m:e>
                    </m:d>
                    <m:r>
                      <a:rPr lang="en-US" sz="3600" b="0" i="1" kern="0" smtClean="0">
                        <a:latin typeface="Cambria Math" panose="02040503050406030204" pitchFamily="18" charset="0"/>
                      </a:rPr>
                      <m:t>=0.5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𝑐h𝑖</m:t>
                        </m:r>
                        <m:r>
                          <a:rPr lang="en-US" sz="3600" b="0" i="1" kern="0" smtClean="0">
                            <a:latin typeface="Cambria Math" panose="02040503050406030204" pitchFamily="18" charset="0"/>
                          </a:rPr>
                          <m:t>ề</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𝑐𝑎𝑜</m:t>
                        </m:r>
                      </m:e>
                    </m:d>
                    <m:r>
                      <a:rPr lang="en-US" sz="3600" b="0" i="1" kern="0" smtClean="0">
                        <a:latin typeface="Cambria Math" panose="02040503050406030204" pitchFamily="18" charset="0"/>
                      </a:rPr>
                      <m:t>=0.69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e>
                    </m:d>
                    <m:r>
                      <a:rPr lang="en-US" sz="3600" b="0" i="1" kern="0" smtClean="0">
                        <a:latin typeface="Cambria Math" panose="02040503050406030204" pitchFamily="18" charset="0"/>
                      </a:rPr>
                      <m:t>=0.94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𝑑</m:t>
                        </m:r>
                        <m:r>
                          <a:rPr lang="en-US" sz="3600" b="0" i="1" kern="0" smtClean="0">
                            <a:latin typeface="Cambria Math" panose="02040503050406030204" pitchFamily="18" charset="0"/>
                          </a:rPr>
                          <m:t>ù</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𝑘𝑒𝑚</m:t>
                        </m:r>
                      </m:e>
                    </m:d>
                    <m:r>
                      <a:rPr lang="en-US" sz="3600" b="0" i="1" kern="0" smtClean="0">
                        <a:latin typeface="Cambria Math" panose="02040503050406030204" pitchFamily="18" charset="0"/>
                      </a:rPr>
                      <m:t>=0.61 </m:t>
                    </m:r>
                  </m:oMath>
                </a14:m>
                <a:endParaRPr lang="en-US" sz="3600"/>
              </a:p>
              <a:p>
                <a:pPr marL="583565" marR="5080" indent="-571500" algn="just">
                  <a:lnSpc>
                    <a:spcPct val="130000"/>
                  </a:lnSpc>
                  <a:buFont typeface="Wingdings" panose="05000000000000000000" pitchFamily="2" charset="2"/>
                  <a:buChar char="§"/>
                </a:pPr>
                <a:r>
                  <a:rPr lang="en-US" sz="4000" b="0" kern="0"/>
                  <a:t>Từ đó, ta chọn màu tóc để phân hoạch</a:t>
                </a:r>
              </a:p>
              <a:p>
                <a:pPr marL="583565" marR="5080" indent="-571500" algn="just">
                  <a:lnSpc>
                    <a:spcPct val="130000"/>
                  </a:lnSpc>
                  <a:buFont typeface="Wingdings" panose="05000000000000000000" pitchFamily="2" charset="2"/>
                  <a:buChar char="§"/>
                </a:pPr>
                <a:r>
                  <a:rPr lang="en-US" sz="4000" kern="0"/>
                  <a:t>Sau khi phân hoạch ta thấy còn  màu vàng</a:t>
                </a:r>
              </a:p>
              <a:p>
                <a:pPr marL="12065" marR="5080" algn="just">
                  <a:lnSpc>
                    <a:spcPct val="130000"/>
                  </a:lnSpc>
                </a:pPr>
                <a:r>
                  <a:rPr lang="en-US" sz="4000" b="0" kern="0"/>
                  <a:t>	 chứa </a:t>
                </a:r>
                <a:r>
                  <a:rPr lang="en-US" sz="4000" kern="0"/>
                  <a:t>lẫn lộn bị nám và không bị nám.</a:t>
                </a:r>
              </a:p>
              <a:p>
                <a:pPr marL="583565" marR="5080" indent="-571500" algn="just">
                  <a:lnSpc>
                    <a:spcPct val="130000"/>
                  </a:lnSpc>
                  <a:buFont typeface="Wingdings" panose="05000000000000000000" pitchFamily="2" charset="2"/>
                  <a:buChar char="§"/>
                </a:pPr>
                <a:r>
                  <a:rPr lang="en-US" sz="4000" b="0" kern="0"/>
                  <a:t>Tiếp </a:t>
                </a:r>
                <a:r>
                  <a:rPr lang="en-US" sz="4000" kern="0"/>
                  <a:t>tục phân hoạch cho tập này.</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158802"/>
              </a:xfrm>
              <a:prstGeom prst="rect">
                <a:avLst/>
              </a:prstGeom>
              <a:blipFill>
                <a:blip r:embed="rId3"/>
                <a:stretch>
                  <a:fillRect l="-1622" t="-396" b="-415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810402358"/>
              </p:ext>
            </p:extLst>
          </p:nvPr>
        </p:nvGraphicFramePr>
        <p:xfrm>
          <a:off x="11410156" y="26797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6" name="Picture 5">
            <a:extLst>
              <a:ext uri="{FF2B5EF4-FFF2-40B4-BE49-F238E27FC236}">
                <a16:creationId xmlns:a16="http://schemas.microsoft.com/office/drawing/2014/main" id="{FD3B8984-EE78-618F-4D23-F96700D3BC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5956" y="6830359"/>
            <a:ext cx="5428336" cy="1979746"/>
          </a:xfrm>
          <a:prstGeom prst="rect">
            <a:avLst/>
          </a:prstGeom>
        </p:spPr>
      </p:pic>
    </p:spTree>
    <p:extLst>
      <p:ext uri="{BB962C8B-B14F-4D97-AF65-F5344CB8AC3E}">
        <p14:creationId xmlns:p14="http://schemas.microsoft.com/office/powerpoint/2010/main" val="2138044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6266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chiều cao (cao, trung bình, thấp)</a:t>
                </a:r>
              </a:p>
              <a:p>
                <a:pPr marL="1497965" marR="5080" lvl="2" indent="-571500" algn="just">
                  <a:lnSpc>
                    <a:spcPct val="130000"/>
                  </a:lnSpc>
                  <a:buFont typeface="Wingdings" panose="05000000000000000000" pitchFamily="2" charset="2"/>
                  <a:buChar char="§"/>
                </a:pPr>
                <a:r>
                  <a:rPr lang="en-US" sz="3600" b="0" kern="0"/>
                  <a:t>Cao: 0/1 (nám) +1/1 (không)</a:t>
                </a:r>
              </a:p>
              <a:p>
                <a:pPr marL="1497965" marR="5080" lvl="2" indent="-571500" algn="just">
                  <a:lnSpc>
                    <a:spcPct val="130000"/>
                  </a:lnSpc>
                  <a:buFont typeface="Wingdings" panose="05000000000000000000" pitchFamily="2" charset="2"/>
                  <a:buChar char="§"/>
                </a:pPr>
                <a:r>
                  <a:rPr lang="en-US" sz="3600" kern="0"/>
                  <a:t>TB: 1/1 (nám) + 0/1 (không)</a:t>
                </a:r>
              </a:p>
              <a:p>
                <a:pPr marL="1497965" marR="5080" lvl="2" indent="-571500" algn="just">
                  <a:lnSpc>
                    <a:spcPct val="130000"/>
                  </a:lnSpc>
                  <a:buFont typeface="Wingdings" panose="05000000000000000000" pitchFamily="2" charset="2"/>
                  <a:buChar char="§"/>
                </a:pPr>
                <a:r>
                  <a:rPr lang="en-US" sz="3600" kern="0"/>
                  <a:t>Thấp: 1/2 (nám) + 1/2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chiều cao</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𝑐h𝑖</m:t>
                        </m:r>
                        <m:r>
                          <a:rPr lang="en-US" sz="3600" b="0" i="1" kern="0" smtClean="0">
                            <a:latin typeface="Cambria Math" panose="02040503050406030204" pitchFamily="18" charset="0"/>
                          </a:rPr>
                          <m:t>ề</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𝑐𝑎𝑜</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𝑐𝑎𝑜</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𝑡𝑟𝑢𝑛𝑔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r>
                      <a:rPr lang="en-US" sz="3600" b="0" i="1" kern="0" smtClean="0">
                        <a:latin typeface="Cambria Math" panose="02040503050406030204" pitchFamily="18" charset="0"/>
                      </a:rPr>
                      <m:t>ì</m:t>
                    </m:r>
                    <m:r>
                      <a:rPr lang="en-US" sz="3600" b="0" i="1" kern="0" smtClean="0">
                        <a:latin typeface="Cambria Math" panose="02040503050406030204" pitchFamily="18" charset="0"/>
                      </a:rPr>
                      <m:t>𝑛h</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626640"/>
              </a:xfrm>
              <a:prstGeom prst="rect">
                <a:avLst/>
              </a:prstGeom>
              <a:blipFill>
                <a:blip r:embed="rId3"/>
                <a:stretch>
                  <a:fillRect l="-1622" t="-320" b="-87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490053211"/>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𝑐h𝑖</m:t>
                          </m:r>
                          <m:r>
                            <a:rPr lang="en-US" sz="4000" b="0" i="1" kern="0" smtClean="0">
                              <a:latin typeface="Cambria Math" panose="02040503050406030204" pitchFamily="18" charset="0"/>
                            </a:rPr>
                            <m:t>ề</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𝑐𝑎𝑜</m:t>
                          </m:r>
                        </m:e>
                      </m:d>
                      <m:r>
                        <a:rPr lang="en-US" sz="4000" b="0" i="1" kern="0" smtClean="0">
                          <a:latin typeface="Cambria Math" panose="02040503050406030204" pitchFamily="18" charset="0"/>
                        </a:rPr>
                        <m:t>=0.5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5961736"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68836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55814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cân nặng (nhẹ, trung bình, nặng)</a:t>
                </a:r>
              </a:p>
              <a:p>
                <a:pPr marL="1497965" marR="5080" lvl="2" indent="-571500" algn="just">
                  <a:lnSpc>
                    <a:spcPct val="130000"/>
                  </a:lnSpc>
                  <a:buFont typeface="Wingdings" panose="05000000000000000000" pitchFamily="2" charset="2"/>
                  <a:buChar char="§"/>
                </a:pPr>
                <a:r>
                  <a:rPr lang="en-US" sz="3600" b="0" kern="0"/>
                  <a:t>Nhẹ: 1/2 (nám) +1/2 (không)</a:t>
                </a:r>
              </a:p>
              <a:p>
                <a:pPr marL="1497965" marR="5080" lvl="2" indent="-571500" algn="just">
                  <a:lnSpc>
                    <a:spcPct val="130000"/>
                  </a:lnSpc>
                  <a:buFont typeface="Wingdings" panose="05000000000000000000" pitchFamily="2" charset="2"/>
                  <a:buChar char="§"/>
                </a:pPr>
                <a:r>
                  <a:rPr lang="en-US" sz="3600" kern="0"/>
                  <a:t>TB: 1/2(nám) + 1/2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cân nặng</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𝑛h</m:t>
                    </m:r>
                    <m:r>
                      <a:rPr lang="en-US" sz="3600" b="0" i="1" kern="0" smtClean="0">
                        <a:latin typeface="Cambria Math" panose="02040503050406030204" pitchFamily="18" charset="0"/>
                      </a:rPr>
                      <m:t>ẹ</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𝑡𝑟𝑢𝑛𝑔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r>
                      <a:rPr lang="en-US" sz="3600" b="0" i="1" kern="0" smtClean="0">
                        <a:latin typeface="Cambria Math" panose="02040503050406030204" pitchFamily="18" charset="0"/>
                      </a:rPr>
                      <m:t>ì</m:t>
                    </m:r>
                    <m:r>
                      <a:rPr lang="en-US" sz="3600" b="0" i="1" kern="0" smtClean="0">
                        <a:latin typeface="Cambria Math" panose="02040503050406030204" pitchFamily="18" charset="0"/>
                      </a:rPr>
                      <m:t>𝑛h</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5581400"/>
              </a:xfrm>
              <a:prstGeom prst="rect">
                <a:avLst/>
              </a:prstGeom>
              <a:blipFill>
                <a:blip r:embed="rId3"/>
                <a:stretch>
                  <a:fillRect l="-1622" t="-437" b="-1747"/>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50283" y="6565900"/>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m:t>
                          </m:r>
                          <m:r>
                            <a:rPr lang="en-US" sz="4000" b="0" i="1" kern="0" smtClean="0">
                              <a:latin typeface="Cambria Math" panose="02040503050406030204" pitchFamily="18" charset="0"/>
                            </a:rPr>
                            <m:t>â</m:t>
                          </m:r>
                          <m:r>
                            <a:rPr lang="en-US" sz="4000" b="0" i="1" kern="0" smtClean="0">
                              <a:latin typeface="Cambria Math" panose="02040503050406030204" pitchFamily="18" charset="0"/>
                            </a:rPr>
                            <m:t>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𝑛</m:t>
                          </m:r>
                          <m:r>
                            <a:rPr lang="en-US" sz="4000" b="0" i="1" kern="0" smtClean="0">
                              <a:latin typeface="Cambria Math" panose="02040503050406030204" pitchFamily="18" charset="0"/>
                            </a:rPr>
                            <m:t>ặ</m:t>
                          </m:r>
                          <m:r>
                            <a:rPr lang="en-US" sz="4000" b="0" i="1" kern="0" smtClean="0">
                              <a:latin typeface="Cambria Math" panose="02040503050406030204" pitchFamily="18" charset="0"/>
                            </a:rPr>
                            <m:t>𝑛𝑔</m:t>
                          </m:r>
                        </m:e>
                      </m:d>
                      <m:r>
                        <a:rPr lang="en-US" sz="4000" b="0" i="1" kern="0" smtClean="0">
                          <a:latin typeface="Cambria Math" panose="02040503050406030204" pitchFamily="18" charset="0"/>
                        </a:rPr>
                        <m:t>=1.0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50283" y="6565900"/>
                <a:ext cx="5961736" cy="707886"/>
              </a:xfrm>
              <a:prstGeom prst="rect">
                <a:avLst/>
              </a:prstGeom>
              <a:blipFill>
                <a:blip r:embed="rId4"/>
                <a:stretch>
                  <a:fillRect/>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68C434B8-483A-50FD-9DF4-B37E334C86FE}"/>
              </a:ext>
            </a:extLst>
          </p:cNvPr>
          <p:cNvGraphicFramePr>
            <a:graphicFrameLocks noGrp="1"/>
          </p:cNvGraphicFramePr>
          <p:nvPr>
            <p:extLst>
              <p:ext uri="{D42A27DB-BD31-4B8C-83A1-F6EECF244321}">
                <p14:modId xmlns:p14="http://schemas.microsoft.com/office/powerpoint/2010/main" val="3882396199"/>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822390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55884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dùng kem (có, không)</a:t>
                </a:r>
              </a:p>
              <a:p>
                <a:pPr marL="1497965" marR="5080" lvl="2" indent="-571500" algn="just">
                  <a:lnSpc>
                    <a:spcPct val="130000"/>
                  </a:lnSpc>
                  <a:buFont typeface="Wingdings" panose="05000000000000000000" pitchFamily="2" charset="2"/>
                  <a:buChar char="§"/>
                </a:pPr>
                <a:r>
                  <a:rPr lang="en-US" sz="3600" b="0" kern="0"/>
                  <a:t>Có: 0/2 (nám) +2/2 (không)</a:t>
                </a:r>
              </a:p>
              <a:p>
                <a:pPr marL="1497965" marR="5080" lvl="2" indent="-571500" algn="just">
                  <a:lnSpc>
                    <a:spcPct val="130000"/>
                  </a:lnSpc>
                  <a:buFont typeface="Wingdings" panose="05000000000000000000" pitchFamily="2" charset="2"/>
                  <a:buChar char="§"/>
                </a:pPr>
                <a:r>
                  <a:rPr lang="en-US" sz="3600" kern="0"/>
                  <a:t>Không: 2/2 (nám) + 0/2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dùng kem</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𝑑</m:t>
                        </m:r>
                        <m:r>
                          <a:rPr lang="en-US" sz="3600" b="0" i="1" kern="0" smtClean="0">
                            <a:latin typeface="Cambria Math" panose="02040503050406030204" pitchFamily="18" charset="0"/>
                          </a:rPr>
                          <m:t>ù</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𝑘𝑒𝑚</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𝑐</m:t>
                    </m:r>
                    <m:r>
                      <a:rPr lang="en-US" sz="3600" b="0" i="1" kern="0" smtClean="0">
                        <a:latin typeface="Cambria Math" panose="02040503050406030204" pitchFamily="18" charset="0"/>
                      </a:rPr>
                      <m:t>ó</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𝑘h</m:t>
                    </m:r>
                    <m:r>
                      <a:rPr lang="en-US" sz="3600" b="0" i="1" kern="0" smtClean="0">
                        <a:latin typeface="Cambria Math" panose="02040503050406030204" pitchFamily="18" charset="0"/>
                      </a:rPr>
                      <m:t>ô</m:t>
                    </m:r>
                    <m:r>
                      <a:rPr lang="en-US" sz="3600" b="0" i="1" kern="0" smtClean="0">
                        <a:latin typeface="Cambria Math" panose="02040503050406030204" pitchFamily="18" charset="0"/>
                      </a:rPr>
                      <m:t>𝑛𝑔</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5588453"/>
              </a:xfrm>
              <a:prstGeom prst="rect">
                <a:avLst/>
              </a:prstGeom>
              <a:blipFill>
                <a:blip r:embed="rId3"/>
                <a:stretch>
                  <a:fillRect l="-1622" t="-436" b="-1745"/>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28512" y="6221254"/>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𝑑</m:t>
                          </m:r>
                          <m:r>
                            <a:rPr lang="en-US" sz="4000" b="0" i="1" kern="0" smtClean="0">
                              <a:latin typeface="Cambria Math" panose="02040503050406030204" pitchFamily="18" charset="0"/>
                            </a:rPr>
                            <m:t>ù</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𝑘𝑒𝑚</m:t>
                          </m:r>
                        </m:e>
                      </m:d>
                      <m:r>
                        <a:rPr lang="en-US" sz="4000" b="0" i="1" kern="0" smtClean="0">
                          <a:latin typeface="Cambria Math" panose="02040503050406030204" pitchFamily="18" charset="0"/>
                        </a:rPr>
                        <m:t>=0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28512" y="6221254"/>
                <a:ext cx="5961736" cy="707886"/>
              </a:xfrm>
              <a:prstGeom prst="rect">
                <a:avLst/>
              </a:prstGeom>
              <a:blipFill>
                <a:blip r:embed="rId4"/>
                <a:stretch>
                  <a:fillRect/>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F3213D85-F995-5840-5481-AA7C5711C9C0}"/>
              </a:ext>
            </a:extLst>
          </p:cNvPr>
          <p:cNvGraphicFramePr>
            <a:graphicFrameLocks noGrp="1"/>
          </p:cNvGraphicFramePr>
          <p:nvPr>
            <p:extLst>
              <p:ext uri="{D42A27DB-BD31-4B8C-83A1-F6EECF244321}">
                <p14:modId xmlns:p14="http://schemas.microsoft.com/office/powerpoint/2010/main" val="1208054909"/>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4292798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480458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0" kern="0"/>
                  <a:t>Ta thấy:</a:t>
                </a:r>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𝑐h𝑖</m:t>
                        </m:r>
                        <m:r>
                          <a:rPr lang="en-US" sz="3600" b="0" i="1" kern="0" smtClean="0">
                            <a:latin typeface="Cambria Math" panose="02040503050406030204" pitchFamily="18" charset="0"/>
                          </a:rPr>
                          <m:t>ề</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𝑐𝑎𝑜</m:t>
                        </m:r>
                      </m:e>
                    </m:d>
                    <m:r>
                      <a:rPr lang="en-US" sz="3600" b="0" i="1" kern="0" smtClean="0">
                        <a:latin typeface="Cambria Math" panose="02040503050406030204" pitchFamily="18" charset="0"/>
                      </a:rPr>
                      <m:t>=0.5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e>
                    </m:d>
                    <m:r>
                      <a:rPr lang="en-US" sz="3600" b="0" i="1" kern="0" smtClean="0">
                        <a:latin typeface="Cambria Math" panose="02040503050406030204" pitchFamily="18" charset="0"/>
                      </a:rPr>
                      <m:t>=1.0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𝑑</m:t>
                        </m:r>
                        <m:r>
                          <a:rPr lang="en-US" sz="3600" b="0" i="1" kern="0" smtClean="0">
                            <a:latin typeface="Cambria Math" panose="02040503050406030204" pitchFamily="18" charset="0"/>
                          </a:rPr>
                          <m:t>ù</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𝑘𝑒𝑚</m:t>
                        </m:r>
                      </m:e>
                    </m:d>
                    <m:r>
                      <a:rPr lang="en-US" sz="3600" b="0" i="1" kern="0" smtClean="0">
                        <a:latin typeface="Cambria Math" panose="02040503050406030204" pitchFamily="18" charset="0"/>
                      </a:rPr>
                      <m:t>=0.0 </m:t>
                    </m:r>
                  </m:oMath>
                </a14:m>
                <a:endParaRPr lang="en-US" sz="3600"/>
              </a:p>
              <a:p>
                <a:pPr marL="583565" marR="5080" indent="-571500" algn="just">
                  <a:lnSpc>
                    <a:spcPct val="130000"/>
                  </a:lnSpc>
                  <a:buFont typeface="Wingdings" panose="05000000000000000000" pitchFamily="2" charset="2"/>
                  <a:buChar char="§"/>
                </a:pPr>
                <a:r>
                  <a:rPr lang="en-US" sz="4000" b="0" kern="0"/>
                  <a:t>Từ đó, ta chọn dùng kem để phân hoạch</a:t>
                </a:r>
              </a:p>
              <a:p>
                <a:pPr marL="583565" marR="5080" indent="-571500" algn="just">
                  <a:lnSpc>
                    <a:spcPct val="130000"/>
                  </a:lnSpc>
                  <a:buFont typeface="Wingdings" panose="05000000000000000000" pitchFamily="2" charset="2"/>
                  <a:buChar char="§"/>
                </a:pPr>
                <a:r>
                  <a:rPr lang="en-US" sz="4000" kern="0"/>
                  <a:t>Sau khi phân hoạch ta không còn thuộc</a:t>
                </a:r>
              </a:p>
              <a:p>
                <a:pPr marL="12065" marR="5080" algn="just">
                  <a:lnSpc>
                    <a:spcPct val="130000"/>
                  </a:lnSpc>
                </a:pPr>
                <a:r>
                  <a:rPr lang="en-US" sz="4000" b="0" kern="0"/>
                  <a:t>	 tính để phân hoạch nữa. KẾT THÚC</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4804585"/>
              </a:xfrm>
              <a:prstGeom prst="rect">
                <a:avLst/>
              </a:prstGeom>
              <a:blipFill>
                <a:blip r:embed="rId3"/>
                <a:stretch>
                  <a:fillRect l="-1622" t="-508" b="-5584"/>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7" name="Table 6">
            <a:extLst>
              <a:ext uri="{FF2B5EF4-FFF2-40B4-BE49-F238E27FC236}">
                <a16:creationId xmlns:a16="http://schemas.microsoft.com/office/drawing/2014/main" id="{763E4A1C-9BC0-DD8C-09A8-A6C3DB2268E4}"/>
              </a:ext>
            </a:extLst>
          </p:cNvPr>
          <p:cNvGraphicFramePr>
            <a:graphicFrameLocks noGrp="1"/>
          </p:cNvGraphicFramePr>
          <p:nvPr>
            <p:extLst>
              <p:ext uri="{D42A27DB-BD31-4B8C-83A1-F6EECF244321}">
                <p14:modId xmlns:p14="http://schemas.microsoft.com/office/powerpoint/2010/main" val="2118154692"/>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9" name="Picture 8">
            <a:extLst>
              <a:ext uri="{FF2B5EF4-FFF2-40B4-BE49-F238E27FC236}">
                <a16:creationId xmlns:a16="http://schemas.microsoft.com/office/drawing/2014/main" id="{115512CB-4718-DB51-EFB4-998EE6C44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73332" y="5253502"/>
            <a:ext cx="6313392" cy="2302998"/>
          </a:xfrm>
          <a:prstGeom prst="rect">
            <a:avLst/>
          </a:prstGeom>
        </p:spPr>
      </p:pic>
    </p:spTree>
    <p:extLst>
      <p:ext uri="{BB962C8B-B14F-4D97-AF65-F5344CB8AC3E}">
        <p14:creationId xmlns:p14="http://schemas.microsoft.com/office/powerpoint/2010/main" val="1617922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spc="-5">
                <a:cs typeface="Source Sans Pro Light"/>
              </a:rPr>
              <a:t>Học bằng quy nạp: </a:t>
            </a:r>
            <a:r>
              <a:rPr lang="en-US" sz="4000" spc="-5">
                <a:cs typeface="Source Sans Pro Light"/>
              </a:rPr>
              <a:t>Hệ thống được cung cấp một tập các ví dụ và kết luận được rút ra từng ví dụ. Hệ liên tục lọc ra các luật và quan hệ nhằm xử lý từng ví dụ mới.</a:t>
            </a:r>
          </a:p>
          <a:p>
            <a:pPr marL="583565" marR="5080" indent="-571500" algn="just">
              <a:lnSpc>
                <a:spcPct val="130000"/>
              </a:lnSpc>
              <a:buFont typeface="Wingdings" panose="05000000000000000000" pitchFamily="2" charset="2"/>
              <a:buChar char="§"/>
            </a:pPr>
            <a:r>
              <a:rPr lang="en-US" sz="4000" b="1" spc="-5"/>
              <a:t>Học bằng tương tự: </a:t>
            </a:r>
            <a:r>
              <a:rPr lang="en-US" sz="4000" spc="-5"/>
              <a:t>Hệ thống được cung cấp đáp ứng đúng cho các tác vụ tương tự nhưng không giống nhau. Hệ thống cần làm thích ứng đáp ứng trước đó nhằm tạo ra một luật mới có khả năng áp dụng cho tình huống mới.</a:t>
            </a:r>
            <a:endParaRPr lang="en-US" sz="3600" spc="-5"/>
          </a:p>
          <a:p>
            <a:pPr marL="583565" marR="5080" indent="-571500" algn="just">
              <a:lnSpc>
                <a:spcPct val="130000"/>
              </a:lnSpc>
              <a:buFont typeface="Wingdings" panose="05000000000000000000" pitchFamily="2" charset="2"/>
              <a:buChar char="§"/>
            </a:pPr>
            <a:r>
              <a:rPr lang="en-US" sz="4000" b="1" spc="-5"/>
              <a:t>Học dựa trên giải thích: </a:t>
            </a:r>
            <a:r>
              <a:rPr lang="en-US" sz="4000" spc="-5"/>
              <a:t>Hệ thống phân tích tập các lời giải ví dụ nhằm ấn định khả năng đúng/sai và tạo ra các giải thích dùng để hướng dẫn cách giải bài toán trong tương lai.</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Các hình thức học</a:t>
            </a:r>
          </a:p>
        </p:txBody>
      </p:sp>
    </p:spTree>
    <p:extLst>
      <p:ext uri="{BB962C8B-B14F-4D97-AF65-F5344CB8AC3E}">
        <p14:creationId xmlns:p14="http://schemas.microsoft.com/office/powerpoint/2010/main" val="2891217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138922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Ví dụ 2: Xây dựng cây định danh bằng giải thuật độ đo hỗn loạn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 (ID3)</a:t>
            </a:r>
          </a:p>
        </p:txBody>
      </p:sp>
      <p:graphicFrame>
        <p:nvGraphicFramePr>
          <p:cNvPr id="5" name="Table 5">
            <a:extLst>
              <a:ext uri="{FF2B5EF4-FFF2-40B4-BE49-F238E27FC236}">
                <a16:creationId xmlns:a16="http://schemas.microsoft.com/office/drawing/2014/main" id="{8587C195-CBA0-ECD9-7EE8-5D0DDF6A1FDD}"/>
              </a:ext>
            </a:extLst>
          </p:cNvPr>
          <p:cNvGraphicFramePr>
            <a:graphicFrameLocks noGrp="1"/>
          </p:cNvGraphicFramePr>
          <p:nvPr>
            <p:extLst>
              <p:ext uri="{D42A27DB-BD31-4B8C-83A1-F6EECF244321}">
                <p14:modId xmlns:p14="http://schemas.microsoft.com/office/powerpoint/2010/main" val="2971065627"/>
              </p:ext>
            </p:extLst>
          </p:nvPr>
        </p:nvGraphicFramePr>
        <p:xfrm>
          <a:off x="6718045" y="4165745"/>
          <a:ext cx="11245311" cy="6054522"/>
        </p:xfrm>
        <a:graphic>
          <a:graphicData uri="http://schemas.openxmlformats.org/drawingml/2006/table">
            <a:tbl>
              <a:tblPr firstRow="1" bandRow="1">
                <a:tableStyleId>{5C22544A-7EE6-4342-B048-85BDC9FD1C3A}</a:tableStyleId>
              </a:tblPr>
              <a:tblGrid>
                <a:gridCol w="1221105">
                  <a:extLst>
                    <a:ext uri="{9D8B030D-6E8A-4147-A177-3AD203B41FA5}">
                      <a16:colId xmlns:a16="http://schemas.microsoft.com/office/drawing/2014/main" val="365167445"/>
                    </a:ext>
                  </a:extLst>
                </a:gridCol>
                <a:gridCol w="2403196">
                  <a:extLst>
                    <a:ext uri="{9D8B030D-6E8A-4147-A177-3AD203B41FA5}">
                      <a16:colId xmlns:a16="http://schemas.microsoft.com/office/drawing/2014/main" val="2629635813"/>
                    </a:ext>
                  </a:extLst>
                </a:gridCol>
                <a:gridCol w="2635568">
                  <a:extLst>
                    <a:ext uri="{9D8B030D-6E8A-4147-A177-3AD203B41FA5}">
                      <a16:colId xmlns:a16="http://schemas.microsoft.com/office/drawing/2014/main" val="2354896819"/>
                    </a:ext>
                  </a:extLst>
                </a:gridCol>
                <a:gridCol w="2181824">
                  <a:extLst>
                    <a:ext uri="{9D8B030D-6E8A-4147-A177-3AD203B41FA5}">
                      <a16:colId xmlns:a16="http://schemas.microsoft.com/office/drawing/2014/main" val="3223017324"/>
                    </a:ext>
                  </a:extLst>
                </a:gridCol>
                <a:gridCol w="2803618">
                  <a:extLst>
                    <a:ext uri="{9D8B030D-6E8A-4147-A177-3AD203B41FA5}">
                      <a16:colId xmlns:a16="http://schemas.microsoft.com/office/drawing/2014/main" val="1651939309"/>
                    </a:ext>
                  </a:extLst>
                </a:gridCol>
              </a:tblGrid>
              <a:tr h="786981">
                <a:tc>
                  <a:txBody>
                    <a:bodyPr/>
                    <a:lstStyle/>
                    <a:p>
                      <a:r>
                        <a:rPr lang="en-US" sz="3600"/>
                        <a:t>STT</a:t>
                      </a:r>
                    </a:p>
                  </a:txBody>
                  <a:tcPr/>
                </a:tc>
                <a:tc>
                  <a:txBody>
                    <a:bodyPr/>
                    <a:lstStyle/>
                    <a:p>
                      <a:r>
                        <a:rPr lang="en-US" sz="3600"/>
                        <a:t>Trời</a:t>
                      </a:r>
                    </a:p>
                  </a:txBody>
                  <a:tcPr/>
                </a:tc>
                <a:tc>
                  <a:txBody>
                    <a:bodyPr/>
                    <a:lstStyle/>
                    <a:p>
                      <a:r>
                        <a:rPr lang="en-US" sz="3600"/>
                        <a:t>Áp suất</a:t>
                      </a:r>
                    </a:p>
                  </a:txBody>
                  <a:tcPr/>
                </a:tc>
                <a:tc>
                  <a:txBody>
                    <a:bodyPr/>
                    <a:lstStyle/>
                    <a:p>
                      <a:r>
                        <a:rPr lang="en-US" sz="3600"/>
                        <a:t>Gió</a:t>
                      </a:r>
                    </a:p>
                  </a:txBody>
                  <a:tcPr/>
                </a:tc>
                <a:tc>
                  <a:txBody>
                    <a:bodyPr/>
                    <a:lstStyle/>
                    <a:p>
                      <a:r>
                        <a:rPr lang="en-US" sz="3600"/>
                        <a:t>Kết quả</a:t>
                      </a:r>
                    </a:p>
                  </a:txBody>
                  <a:tcPr/>
                </a:tc>
                <a:extLst>
                  <a:ext uri="{0D108BD9-81ED-4DB2-BD59-A6C34878D82A}">
                    <a16:rowId xmlns:a16="http://schemas.microsoft.com/office/drawing/2014/main" val="2160092706"/>
                  </a:ext>
                </a:extLst>
              </a:tr>
              <a:tr h="613406">
                <a:tc>
                  <a:txBody>
                    <a:bodyPr/>
                    <a:lstStyle/>
                    <a:p>
                      <a:r>
                        <a:rPr lang="en-US" sz="3600"/>
                        <a:t>1</a:t>
                      </a:r>
                    </a:p>
                  </a:txBody>
                  <a:tcPr/>
                </a:tc>
                <a:tc>
                  <a:txBody>
                    <a:bodyPr/>
                    <a:lstStyle/>
                    <a:p>
                      <a:r>
                        <a:rPr lang="en-US" sz="3600"/>
                        <a:t>Trong</a:t>
                      </a:r>
                    </a:p>
                  </a:txBody>
                  <a:tcPr/>
                </a:tc>
                <a:tc>
                  <a:txBody>
                    <a:bodyPr/>
                    <a:lstStyle/>
                    <a:p>
                      <a:r>
                        <a:rPr lang="en-US" sz="3600"/>
                        <a:t>Cao</a:t>
                      </a:r>
                    </a:p>
                  </a:txBody>
                  <a:tcPr/>
                </a:tc>
                <a:tc>
                  <a:txBody>
                    <a:bodyPr/>
                    <a:lstStyle/>
                    <a:p>
                      <a:r>
                        <a:rPr lang="en-US" sz="3600"/>
                        <a:t>Bắc</a:t>
                      </a:r>
                    </a:p>
                  </a:txBody>
                  <a:tcPr/>
                </a:tc>
                <a:tc>
                  <a:txBody>
                    <a:bodyPr/>
                    <a:lstStyle/>
                    <a:p>
                      <a:r>
                        <a:rPr lang="en-US" sz="3600"/>
                        <a:t>Không mưa</a:t>
                      </a:r>
                    </a:p>
                  </a:txBody>
                  <a:tcPr/>
                </a:tc>
                <a:extLst>
                  <a:ext uri="{0D108BD9-81ED-4DB2-BD59-A6C34878D82A}">
                    <a16:rowId xmlns:a16="http://schemas.microsoft.com/office/drawing/2014/main" val="574054749"/>
                  </a:ext>
                </a:extLst>
              </a:tr>
              <a:tr h="613406">
                <a:tc>
                  <a:txBody>
                    <a:bodyPr/>
                    <a:lstStyle/>
                    <a:p>
                      <a:r>
                        <a:rPr lang="en-US" sz="3600"/>
                        <a:t>2</a:t>
                      </a:r>
                    </a:p>
                  </a:txBody>
                  <a:tcPr/>
                </a:tc>
                <a:tc>
                  <a:txBody>
                    <a:bodyPr/>
                    <a:lstStyle/>
                    <a:p>
                      <a:r>
                        <a:rPr lang="en-US" sz="3600"/>
                        <a:t>Mây</a:t>
                      </a:r>
                    </a:p>
                  </a:txBody>
                  <a:tcPr/>
                </a:tc>
                <a:tc>
                  <a:txBody>
                    <a:bodyPr/>
                    <a:lstStyle/>
                    <a:p>
                      <a:r>
                        <a:rPr lang="en-US" sz="3600"/>
                        <a:t>Cao</a:t>
                      </a:r>
                    </a:p>
                  </a:txBody>
                  <a:tcPr/>
                </a:tc>
                <a:tc>
                  <a:txBody>
                    <a:bodyPr/>
                    <a:lstStyle/>
                    <a:p>
                      <a:r>
                        <a:rPr lang="en-US" sz="3600"/>
                        <a:t>Nam</a:t>
                      </a:r>
                    </a:p>
                  </a:txBody>
                  <a:tcPr/>
                </a:tc>
                <a:tc>
                  <a:txBody>
                    <a:bodyPr/>
                    <a:lstStyle/>
                    <a:p>
                      <a:r>
                        <a:rPr lang="en-US" sz="3600"/>
                        <a:t>Mưa</a:t>
                      </a:r>
                    </a:p>
                  </a:txBody>
                  <a:tcPr/>
                </a:tc>
                <a:extLst>
                  <a:ext uri="{0D108BD9-81ED-4DB2-BD59-A6C34878D82A}">
                    <a16:rowId xmlns:a16="http://schemas.microsoft.com/office/drawing/2014/main" val="3073760113"/>
                  </a:ext>
                </a:extLst>
              </a:tr>
              <a:tr h="613406">
                <a:tc>
                  <a:txBody>
                    <a:bodyPr/>
                    <a:lstStyle/>
                    <a:p>
                      <a:r>
                        <a:rPr lang="en-US" sz="3600"/>
                        <a:t>3</a:t>
                      </a:r>
                    </a:p>
                  </a:txBody>
                  <a:tcPr/>
                </a:tc>
                <a:tc>
                  <a:txBody>
                    <a:bodyPr/>
                    <a:lstStyle/>
                    <a:p>
                      <a:r>
                        <a:rPr lang="en-US" sz="3600"/>
                        <a:t>Mây</a:t>
                      </a:r>
                    </a:p>
                  </a:txBody>
                  <a:tcPr/>
                </a:tc>
                <a:tc>
                  <a:txBody>
                    <a:bodyPr/>
                    <a:lstStyle/>
                    <a:p>
                      <a:r>
                        <a:rPr lang="en-US" sz="36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3911475653"/>
                  </a:ext>
                </a:extLst>
              </a:tr>
              <a:tr h="613406">
                <a:tc>
                  <a:txBody>
                    <a:bodyPr/>
                    <a:lstStyle/>
                    <a:p>
                      <a:r>
                        <a:rPr lang="en-US" sz="3600"/>
                        <a:t>4</a:t>
                      </a:r>
                    </a:p>
                  </a:txBody>
                  <a:tcPr/>
                </a:tc>
                <a:tc>
                  <a:txBody>
                    <a:bodyPr/>
                    <a:lstStyle/>
                    <a:p>
                      <a:r>
                        <a:rPr lang="en-US" sz="3600"/>
                        <a:t>Trong</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Không mưa</a:t>
                      </a:r>
                    </a:p>
                  </a:txBody>
                  <a:tcPr/>
                </a:tc>
                <a:extLst>
                  <a:ext uri="{0D108BD9-81ED-4DB2-BD59-A6C34878D82A}">
                    <a16:rowId xmlns:a16="http://schemas.microsoft.com/office/drawing/2014/main" val="1148718299"/>
                  </a:ext>
                </a:extLst>
              </a:tr>
              <a:tr h="613406">
                <a:tc>
                  <a:txBody>
                    <a:bodyPr/>
                    <a:lstStyle/>
                    <a:p>
                      <a:r>
                        <a:rPr lang="en-US" sz="3600"/>
                        <a:t>5</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534546303"/>
                  </a:ext>
                </a:extLst>
              </a:tr>
              <a:tr h="613406">
                <a:tc>
                  <a:txBody>
                    <a:bodyPr/>
                    <a:lstStyle/>
                    <a:p>
                      <a:r>
                        <a:rPr lang="en-US" sz="3600"/>
                        <a:t>6</a:t>
                      </a:r>
                    </a:p>
                  </a:txBody>
                  <a:tcPr/>
                </a:tc>
                <a:tc>
                  <a:txBody>
                    <a:bodyPr/>
                    <a:lstStyle/>
                    <a:p>
                      <a:r>
                        <a:rPr lang="en-US" sz="3600"/>
                        <a:t>Mây</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65291067"/>
                  </a:ext>
                </a:extLst>
              </a:tr>
              <a:tr h="613406">
                <a:tc>
                  <a:txBody>
                    <a:bodyPr/>
                    <a:lstStyle/>
                    <a:p>
                      <a:r>
                        <a:rPr lang="en-US" sz="3600"/>
                        <a:t>7</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3219602654"/>
                  </a:ext>
                </a:extLst>
              </a:tr>
              <a:tr h="786981">
                <a:tc>
                  <a:txBody>
                    <a:bodyPr/>
                    <a:lstStyle/>
                    <a:p>
                      <a:r>
                        <a:rPr lang="en-US" sz="3600"/>
                        <a:t>8</a:t>
                      </a:r>
                    </a:p>
                  </a:txBody>
                  <a:tcPr/>
                </a:tc>
                <a:tc>
                  <a:txBody>
                    <a:bodyPr/>
                    <a:lstStyle/>
                    <a:p>
                      <a:r>
                        <a:rPr lang="en-US" sz="3600"/>
                        <a:t>Trong</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2578027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595313" y="2465110"/>
            <a:ext cx="16916400" cy="12363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Ví dụ 2: Xây dựng cây định danh bằng giải thuật độ đo hỗn loạn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 (ID3)</a:t>
            </a:r>
          </a:p>
        </p:txBody>
      </p:sp>
      <p:graphicFrame>
        <p:nvGraphicFramePr>
          <p:cNvPr id="6" name="Table 5">
            <a:extLst>
              <a:ext uri="{FF2B5EF4-FFF2-40B4-BE49-F238E27FC236}">
                <a16:creationId xmlns:a16="http://schemas.microsoft.com/office/drawing/2014/main" id="{0A739C9C-F215-2B04-6BD5-202BD0109FAA}"/>
              </a:ext>
            </a:extLst>
          </p:cNvPr>
          <p:cNvGraphicFramePr>
            <a:graphicFrameLocks noGrp="1"/>
          </p:cNvGraphicFramePr>
          <p:nvPr>
            <p:extLst>
              <p:ext uri="{D42A27DB-BD31-4B8C-83A1-F6EECF244321}">
                <p14:modId xmlns:p14="http://schemas.microsoft.com/office/powerpoint/2010/main" val="2489796914"/>
              </p:ext>
            </p:extLst>
          </p:nvPr>
        </p:nvGraphicFramePr>
        <p:xfrm>
          <a:off x="12476956" y="3266130"/>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tx1"/>
                          </a:solidFill>
                        </a:rPr>
                        <a:t>1</a:t>
                      </a:r>
                    </a:p>
                  </a:txBody>
                  <a:tcPr/>
                </a:tc>
                <a:tc>
                  <a:txBody>
                    <a:bodyPr/>
                    <a:lstStyle/>
                    <a:p>
                      <a:r>
                        <a:rPr lang="en-US" sz="2000">
                          <a:solidFill>
                            <a:schemeClr val="tx1"/>
                          </a:solidFill>
                        </a:rPr>
                        <a:t>Trong</a:t>
                      </a:r>
                    </a:p>
                  </a:txBody>
                  <a:tcPr/>
                </a:tc>
                <a:tc>
                  <a:txBody>
                    <a:bodyPr/>
                    <a:lstStyle/>
                    <a:p>
                      <a:r>
                        <a:rPr lang="en-US" sz="2000">
                          <a:solidFill>
                            <a:schemeClr val="tx1"/>
                          </a:solidFill>
                        </a:rPr>
                        <a:t>Cao</a:t>
                      </a:r>
                    </a:p>
                  </a:txBody>
                  <a:tcPr/>
                </a:tc>
                <a:tc>
                  <a:txBody>
                    <a:bodyPr/>
                    <a:lstStyle/>
                    <a:p>
                      <a:r>
                        <a:rPr lang="en-US" sz="2000">
                          <a:solidFill>
                            <a:schemeClr val="tx1"/>
                          </a:solidFill>
                        </a:rPr>
                        <a:t>Bắc</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solidFill>
                            <a:schemeClr val="tx1"/>
                          </a:solidFill>
                        </a:rPr>
                        <a:t>4</a:t>
                      </a:r>
                    </a:p>
                  </a:txBody>
                  <a:tcPr/>
                </a:tc>
                <a:tc>
                  <a:txBody>
                    <a:bodyPr/>
                    <a:lstStyle/>
                    <a:p>
                      <a:r>
                        <a:rPr lang="en-US" sz="2000">
                          <a:solidFill>
                            <a:schemeClr val="tx1"/>
                          </a:solidFill>
                        </a:rPr>
                        <a:t>Trong</a:t>
                      </a:r>
                    </a:p>
                  </a:txBody>
                  <a:tcPr/>
                </a:tc>
                <a:tc>
                  <a:txBody>
                    <a:bodyPr/>
                    <a:lstStyle/>
                    <a:p>
                      <a:r>
                        <a:rPr lang="en-US" sz="2000">
                          <a:solidFill>
                            <a:schemeClr val="tx1"/>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Be Vietnam Pro"/>
                          <a:ea typeface="+mn-ea"/>
                          <a:cs typeface="+mn-cs"/>
                        </a:rPr>
                        <a:t>Bắc</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3275899034"/>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450852">
                <a:tc>
                  <a:txBody>
                    <a:bodyPr/>
                    <a:lstStyle/>
                    <a:p>
                      <a:pPr algn="ctr"/>
                      <a:r>
                        <a:rPr lang="en-US" sz="2000">
                          <a:solidFill>
                            <a:schemeClr val="tx1"/>
                          </a:solidFill>
                        </a:rPr>
                        <a:t>8</a:t>
                      </a:r>
                    </a:p>
                  </a:txBody>
                  <a:tcPr/>
                </a:tc>
                <a:tc>
                  <a:txBody>
                    <a:bodyPr/>
                    <a:lstStyle/>
                    <a:p>
                      <a:r>
                        <a:rPr lang="en-US" sz="2000">
                          <a:solidFill>
                            <a:schemeClr val="tx1"/>
                          </a:solidFill>
                        </a:rPr>
                        <a:t>Trong</a:t>
                      </a:r>
                    </a:p>
                  </a:txBody>
                  <a:tcPr/>
                </a:tc>
                <a:tc>
                  <a:txBody>
                    <a:bodyPr/>
                    <a:lstStyle/>
                    <a:p>
                      <a:r>
                        <a:rPr lang="en-US" sz="2000">
                          <a:solidFill>
                            <a:schemeClr val="tx1"/>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Be Vietnam Pro"/>
                          <a:ea typeface="+mn-ea"/>
                          <a:cs typeface="+mn-cs"/>
                        </a:rPr>
                        <a:t>Nam</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2938923692"/>
                  </a:ext>
                </a:extLst>
              </a:tr>
            </a:tbl>
          </a:graphicData>
        </a:graphic>
      </p:graphicFrame>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233FED78-C95D-3CF1-FBB1-7D26114AE2F7}"/>
                  </a:ext>
                </a:extLst>
              </p:cNvPr>
              <p:cNvSpPr txBox="1"/>
              <p:nvPr/>
            </p:nvSpPr>
            <p:spPr>
              <a:xfrm>
                <a:off x="589757" y="3898900"/>
                <a:ext cx="11887200" cy="27127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Xét thuộc tính: trời (trong=3,mây=5)</a:t>
                </a:r>
              </a:p>
              <a:p>
                <a:pPr marL="1040765" marR="5080" lvl="1" indent="-571500" algn="just">
                  <a:lnSpc>
                    <a:spcPct val="130000"/>
                  </a:lnSpc>
                  <a:buFont typeface="Wingdings" pitchFamily="2" charset="2"/>
                  <a:buChar char="ü"/>
                </a:pPr>
                <a14:m>
                  <m:oMath xmlns:m="http://schemas.openxmlformats.org/officeDocument/2006/math">
                    <m:r>
                      <m:rPr>
                        <m:nor/>
                      </m:rPr>
                      <a:rPr lang="en-US" sz="2400" kern="0"/>
                      <m:t>Tr</m:t>
                    </m:r>
                    <m:r>
                      <m:rPr>
                        <m:nor/>
                      </m:rPr>
                      <a:rPr lang="en-US" sz="2400" kern="0"/>
                      <m:t>ờ</m:t>
                    </m:r>
                    <m:r>
                      <m:rPr>
                        <m:nor/>
                      </m:rPr>
                      <a:rPr lang="en-US" sz="2400" kern="0"/>
                      <m:t>i</m:t>
                    </m:r>
                    <m:r>
                      <m:rPr>
                        <m:nor/>
                      </m:rPr>
                      <a:rPr lang="en-US" sz="2400" kern="0"/>
                      <m:t>=</m:t>
                    </m:r>
                    <m:r>
                      <m:rPr>
                        <m:nor/>
                      </m:rPr>
                      <a:rPr lang="en-US" sz="2400" kern="0"/>
                      <m:t>trong</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3</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3</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kern="0"/>
                      <m:t> </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m:rPr>
                        <m:nor/>
                      </m:rPr>
                      <a:rPr lang="en-US" sz="2400" kern="0"/>
                      <m:t>Tr</m:t>
                    </m:r>
                    <m:r>
                      <m:rPr>
                        <m:nor/>
                      </m:rPr>
                      <a:rPr lang="en-US" sz="2400" kern="0"/>
                      <m:t>ờ</m:t>
                    </m:r>
                    <m:r>
                      <m:rPr>
                        <m:nor/>
                      </m:rPr>
                      <a:rPr lang="en-US" sz="2400" kern="0"/>
                      <m:t>i</m:t>
                    </m:r>
                    <m:r>
                      <m:rPr>
                        <m:nor/>
                      </m:rPr>
                      <a:rPr lang="en-US" sz="2400" kern="0"/>
                      <m:t>=</m:t>
                    </m:r>
                    <m:r>
                      <m:rPr>
                        <m:nor/>
                      </m:rPr>
                      <a:rPr lang="en-US" sz="2400" b="0" i="0" kern="0"/>
                      <m:t>m</m:t>
                    </m:r>
                    <m:r>
                      <a:rPr lang="en-US" sz="2400" b="0" i="1" kern="0">
                        <a:latin typeface="Cambria Math" panose="02040503050406030204" pitchFamily="18" charset="0"/>
                      </a:rPr>
                      <m:t>â</m:t>
                    </m:r>
                    <m:r>
                      <m:rPr>
                        <m:sty m:val="p"/>
                      </m:rPr>
                      <a:rPr lang="en-US" sz="2400" b="0" i="1" kern="0">
                        <a:latin typeface="Cambria Math" panose="02040503050406030204" pitchFamily="18" charset="0"/>
                      </a:rPr>
                      <m:t>y</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5</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4</m:t>
                        </m:r>
                      </m:num>
                      <m:den>
                        <m:r>
                          <a:rPr lang="en-US" sz="2400" b="0" i="1" kern="0">
                            <a:latin typeface="Cambria Math" panose="02040503050406030204" pitchFamily="18" charset="0"/>
                          </a:rPr>
                          <m:t>5</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a:rPr lang="en-US" sz="2400" b="0" i="1" kern="0">
                        <a:latin typeface="Cambria Math" panose="02040503050406030204" pitchFamily="18" charset="0"/>
                      </a:rPr>
                      <m:t>𝐸</m:t>
                    </m:r>
                    <m:d>
                      <m:dPr>
                        <m:ctrlPr>
                          <a:rPr lang="en-US" sz="2400" b="0" i="1" kern="0">
                            <a:latin typeface="Cambria Math" panose="02040503050406030204" pitchFamily="18" charset="0"/>
                          </a:rPr>
                        </m:ctrlPr>
                      </m:dPr>
                      <m:e>
                        <m:r>
                          <a:rPr lang="en-US" sz="2400" b="0" i="1" kern="0">
                            <a:latin typeface="Cambria Math" panose="02040503050406030204" pitchFamily="18" charset="0"/>
                          </a:rPr>
                          <m:t>𝑡𝑟</m:t>
                        </m:r>
                        <m:r>
                          <a:rPr lang="en-US" sz="2400" b="0" i="1" kern="0">
                            <a:latin typeface="Cambria Math" panose="02040503050406030204" pitchFamily="18" charset="0"/>
                          </a:rPr>
                          <m:t>ờ</m:t>
                        </m:r>
                        <m:r>
                          <m:rPr>
                            <m:sty m:val="p"/>
                          </m:rPr>
                          <a:rPr lang="en-US" sz="2400" b="0" i="1" kern="0">
                            <a:latin typeface="Cambria Math" panose="02040503050406030204" pitchFamily="18" charset="0"/>
                          </a:rPr>
                          <m:t>i</m:t>
                        </m:r>
                      </m:e>
                    </m:d>
                    <m:r>
                      <a:rPr lang="en-US" sz="2400" b="0" i="0"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8</m:t>
                        </m:r>
                      </m:den>
                    </m:f>
                    <m:r>
                      <a:rPr lang="en-US" sz="2400" b="0" i="1" kern="0">
                        <a:latin typeface="Cambria Math" panose="02040503050406030204" pitchFamily="18" charset="0"/>
                      </a:rPr>
                      <m:t>∗</m:t>
                    </m:r>
                    <m:d>
                      <m:dPr>
                        <m:ctrlPr>
                          <a:rPr lang="en-US" sz="2400" b="0" i="1" kern="0">
                            <a:latin typeface="Cambria Math" panose="02040503050406030204" pitchFamily="18" charset="0"/>
                          </a:rPr>
                        </m:ctrlPr>
                      </m:dPr>
                      <m:e>
                        <m:f>
                          <m:fPr>
                            <m:ctrlPr>
                              <a:rPr lang="en-US" sz="2400" b="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3</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3</m:t>
                                </m:r>
                              </m:den>
                            </m:f>
                          </m:sup>
                        </m:sSubSup>
                        <m:r>
                          <a:rPr lang="en-US" sz="2400" b="0" i="1"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3</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3</m:t>
                                </m:r>
                              </m:den>
                            </m:f>
                          </m:sup>
                        </m:sSubSup>
                      </m:e>
                    </m:d>
                    <m:r>
                      <a:rPr lang="en-US" sz="2400" b="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5</m:t>
                        </m:r>
                      </m:num>
                      <m:den>
                        <m:r>
                          <a:rPr lang="en-US" sz="2400" i="1" kern="0">
                            <a:latin typeface="Cambria Math" panose="02040503050406030204" pitchFamily="18" charset="0"/>
                          </a:rPr>
                          <m:t>8</m:t>
                        </m:r>
                      </m:den>
                    </m:f>
                    <m:r>
                      <a:rPr lang="en-US" sz="2400" i="1" kern="0">
                        <a:latin typeface="Cambria Math" panose="02040503050406030204" pitchFamily="18" charset="0"/>
                      </a:rPr>
                      <m:t>∗</m:t>
                    </m:r>
                    <m:d>
                      <m:dPr>
                        <m:ctrlPr>
                          <a:rPr lang="en-US" sz="2400" i="1" kern="0">
                            <a:latin typeface="Cambria Math" panose="02040503050406030204" pitchFamily="18" charset="0"/>
                          </a:rPr>
                        </m:ctrlPr>
                      </m:dPr>
                      <m:e>
                        <m:f>
                          <m:fPr>
                            <m:ctrlPr>
                              <a:rPr lang="en-US" sz="2400" i="1" kern="0">
                                <a:latin typeface="Cambria Math" panose="02040503050406030204" pitchFamily="18" charset="0"/>
                              </a:rPr>
                            </m:ctrlPr>
                          </m:fPr>
                          <m:num>
                            <m:r>
                              <a:rPr lang="en-US" sz="2400" i="1" kern="0">
                                <a:latin typeface="Cambria Math" panose="02040503050406030204" pitchFamily="18" charset="0"/>
                              </a:rPr>
                              <m:t>−</m:t>
                            </m:r>
                            <m:r>
                              <a:rPr lang="en-US" sz="2400" b="0" i="1" kern="0">
                                <a:latin typeface="Cambria Math" panose="02040503050406030204" pitchFamily="18" charset="0"/>
                              </a:rPr>
                              <m:t>1</m:t>
                            </m:r>
                          </m:num>
                          <m:den>
                            <m:r>
                              <a:rPr lang="en-US" sz="2400" b="0" i="1" kern="0">
                                <a:latin typeface="Cambria Math" panose="02040503050406030204" pitchFamily="18" charset="0"/>
                              </a:rPr>
                              <m:t>5</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5</m:t>
                                </m:r>
                              </m:den>
                            </m:f>
                          </m:sup>
                        </m:sSubSup>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4</m:t>
                            </m:r>
                          </m:num>
                          <m:den>
                            <m:r>
                              <a:rPr lang="en-US" sz="2400" b="0" i="1" kern="0">
                                <a:latin typeface="Cambria Math" panose="02040503050406030204" pitchFamily="18" charset="0"/>
                              </a:rPr>
                              <m:t>5</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4</m:t>
                                </m:r>
                              </m:num>
                              <m:den>
                                <m:r>
                                  <a:rPr lang="en-US" sz="2400" b="0" i="1" kern="0">
                                    <a:latin typeface="Cambria Math" panose="02040503050406030204" pitchFamily="18" charset="0"/>
                                  </a:rPr>
                                  <m:t>5</m:t>
                                </m:r>
                              </m:den>
                            </m:f>
                          </m:sup>
                        </m:sSubSup>
                      </m:e>
                    </m:d>
                    <m:r>
                      <a:rPr lang="en-US" sz="2400" b="0" i="1" kern="0">
                        <a:latin typeface="Cambria Math" panose="02040503050406030204" pitchFamily="18" charset="0"/>
                      </a:rPr>
                      <m:t>=0+0.451=0.451</m:t>
                    </m:r>
                  </m:oMath>
                </a14:m>
                <a:endParaRPr lang="en-US" sz="2400" kern="0"/>
              </a:p>
            </p:txBody>
          </p:sp>
        </mc:Choice>
        <mc:Fallback xmlns="">
          <p:sp>
            <p:nvSpPr>
              <p:cNvPr id="7" name="object 20">
                <a:extLst>
                  <a:ext uri="{FF2B5EF4-FFF2-40B4-BE49-F238E27FC236}">
                    <a16:creationId xmlns:a16="http://schemas.microsoft.com/office/drawing/2014/main" id="{233FED78-C95D-3CF1-FBB1-7D26114AE2F7}"/>
                  </a:ext>
                </a:extLst>
              </p:cNvPr>
              <p:cNvSpPr txBox="1">
                <a:spLocks noRot="1" noChangeAspect="1" noMove="1" noResize="1" noEditPoints="1" noAdjustHandles="1" noChangeArrowheads="1" noChangeShapeType="1" noTextEdit="1"/>
              </p:cNvSpPr>
              <p:nvPr/>
            </p:nvSpPr>
            <p:spPr>
              <a:xfrm>
                <a:off x="589757" y="3898900"/>
                <a:ext cx="11887200" cy="2712730"/>
              </a:xfrm>
              <a:prstGeom prst="rect">
                <a:avLst/>
              </a:prstGeom>
              <a:blipFill>
                <a:blip r:embed="rId3"/>
                <a:stretch>
                  <a:fillRect l="-1814" t="-935" r="-534" b="-14486"/>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EA251611-D75F-7422-3679-489B0CB7B1B0}"/>
                  </a:ext>
                </a:extLst>
              </p:cNvPr>
              <p:cNvSpPr txBox="1"/>
              <p:nvPr/>
            </p:nvSpPr>
            <p:spPr>
              <a:xfrm>
                <a:off x="589754" y="6809120"/>
                <a:ext cx="17983202" cy="338535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Xét thuộc tính: áp suất (cao=4,trung bình=1, thấp=3)</a:t>
                </a:r>
              </a:p>
              <a:p>
                <a:pPr marL="1040765" marR="5080" lvl="1" indent="-571500" algn="just">
                  <a:lnSpc>
                    <a:spcPct val="130000"/>
                  </a:lnSpc>
                  <a:buFont typeface="Wingdings" pitchFamily="2" charset="2"/>
                  <a:buChar char="ü"/>
                </a:pPr>
                <a14:m>
                  <m:oMath xmlns:m="http://schemas.openxmlformats.org/officeDocument/2006/math">
                    <m:r>
                      <m:rPr>
                        <m:nor/>
                      </m:rPr>
                      <a:rPr lang="en-US" sz="2400" kern="0">
                        <a:latin typeface="Cambria Math" panose="02040503050406030204" pitchFamily="18" charset="0"/>
                      </a:rPr>
                      <m:t>Á</m:t>
                    </m:r>
                    <m:r>
                      <m:rPr>
                        <m:nor/>
                      </m:rPr>
                      <a:rPr lang="en-US" sz="2400" kern="0">
                        <a:latin typeface="Cambria Math" panose="02040503050406030204" pitchFamily="18" charset="0"/>
                      </a:rPr>
                      <m:t>p</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su</m:t>
                    </m:r>
                    <m:r>
                      <a:rPr lang="en-US" sz="2400" b="0" i="1" kern="0">
                        <a:latin typeface="Cambria Math" panose="02040503050406030204" pitchFamily="18" charset="0"/>
                      </a:rPr>
                      <m:t>ấ</m:t>
                    </m:r>
                    <m:r>
                      <m:rPr>
                        <m:sty m:val="p"/>
                      </m:rPr>
                      <a:rPr lang="en-US" sz="2400" b="0" i="1" kern="0">
                        <a:latin typeface="Cambria Math" panose="02040503050406030204" pitchFamily="18" charset="0"/>
                      </a:rPr>
                      <m:t>t</m:t>
                    </m:r>
                    <m:r>
                      <m:rPr>
                        <m:nor/>
                      </m:rPr>
                      <a:rPr lang="en-US" sz="2400" kern="0"/>
                      <m:t>=</m:t>
                    </m:r>
                    <m:r>
                      <m:rPr>
                        <m:nor/>
                      </m:rPr>
                      <a:rPr lang="en-US" sz="2400" b="0" i="0" kern="0"/>
                      <m:t>cao</m:t>
                    </m:r>
                    <m:r>
                      <m:rPr>
                        <m:nor/>
                      </m:rPr>
                      <a:rPr lang="en-US" sz="2400" kern="0"/>
                      <m:t>:</m:t>
                    </m:r>
                    <m:r>
                      <m:rPr>
                        <m:nor/>
                      </m:rPr>
                      <a:rPr lang="en-US" sz="2400" b="0" i="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4</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4</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kern="0"/>
                      <m:t> </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m:rPr>
                        <m:nor/>
                      </m:rPr>
                      <a:rPr lang="en-US" sz="2400" kern="0">
                        <a:latin typeface="Cambria Math" panose="02040503050406030204" pitchFamily="18" charset="0"/>
                      </a:rPr>
                      <m:t>Á</m:t>
                    </m:r>
                    <m:r>
                      <m:rPr>
                        <m:nor/>
                      </m:rPr>
                      <a:rPr lang="en-US" sz="2400" kern="0">
                        <a:latin typeface="Cambria Math" panose="02040503050406030204" pitchFamily="18" charset="0"/>
                      </a:rPr>
                      <m:t>p</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su</m:t>
                    </m:r>
                    <m:r>
                      <a:rPr lang="en-US" sz="2400" b="0" i="1" kern="0">
                        <a:latin typeface="Cambria Math" panose="02040503050406030204" pitchFamily="18" charset="0"/>
                      </a:rPr>
                      <m:t>ấ</m:t>
                    </m:r>
                    <m:r>
                      <m:rPr>
                        <m:sty m:val="p"/>
                      </m:rPr>
                      <a:rPr lang="en-US" sz="2400" b="0" i="1" kern="0">
                        <a:latin typeface="Cambria Math" panose="02040503050406030204" pitchFamily="18" charset="0"/>
                      </a:rPr>
                      <m:t>t</m:t>
                    </m:r>
                    <m:r>
                      <m:rPr>
                        <m:nor/>
                      </m:rPr>
                      <a:rPr lang="en-US" sz="2400" kern="0"/>
                      <m:t>=</m:t>
                    </m:r>
                    <m:r>
                      <a:rPr lang="en-US" sz="2400" b="0" i="1" kern="0">
                        <a:latin typeface="Cambria Math" panose="02040503050406030204" pitchFamily="18" charset="0"/>
                      </a:rPr>
                      <m:t>𝑡𝑟𝑢𝑛</m:t>
                    </m:r>
                    <m:r>
                      <m:rPr>
                        <m:nor/>
                      </m:rPr>
                      <a:rPr lang="en-US" sz="2400" b="0" i="0" kern="0">
                        <a:latin typeface="Cambria Math" panose="02040503050406030204" pitchFamily="18" charset="0"/>
                      </a:rPr>
                      <m:t>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b</m:t>
                    </m:r>
                    <m:r>
                      <a:rPr lang="en-US" sz="2400" b="0" i="1" kern="0">
                        <a:latin typeface="Cambria Math" panose="02040503050406030204" pitchFamily="18" charset="0"/>
                      </a:rPr>
                      <m:t>ì</m:t>
                    </m:r>
                    <m:r>
                      <m:rPr>
                        <m:sty m:val="p"/>
                      </m:rPr>
                      <a:rPr lang="en-US" sz="2400" b="0" i="1" kern="0">
                        <a:latin typeface="Cambria Math" panose="02040503050406030204" pitchFamily="18" charset="0"/>
                      </a:rPr>
                      <m:t>nh</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1</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1</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m:rPr>
                        <m:nor/>
                      </m:rPr>
                      <a:rPr lang="en-US" sz="2400" kern="0">
                        <a:latin typeface="Cambria Math" panose="02040503050406030204" pitchFamily="18" charset="0"/>
                      </a:rPr>
                      <m:t>Á</m:t>
                    </m:r>
                    <m:r>
                      <m:rPr>
                        <m:nor/>
                      </m:rPr>
                      <a:rPr lang="en-US" sz="2400" kern="0">
                        <a:latin typeface="Cambria Math" panose="02040503050406030204" pitchFamily="18" charset="0"/>
                      </a:rPr>
                      <m:t>p</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su</m:t>
                    </m:r>
                    <m:r>
                      <a:rPr lang="en-US" sz="2400" b="0" i="1" kern="0">
                        <a:latin typeface="Cambria Math" panose="02040503050406030204" pitchFamily="18" charset="0"/>
                      </a:rPr>
                      <m:t>ấ</m:t>
                    </m:r>
                    <m:r>
                      <m:rPr>
                        <m:sty m:val="p"/>
                      </m:rPr>
                      <a:rPr lang="en-US" sz="2400" b="0" i="1" kern="0">
                        <a:latin typeface="Cambria Math" panose="02040503050406030204" pitchFamily="18" charset="0"/>
                      </a:rPr>
                      <m:t>t</m:t>
                    </m:r>
                    <m:r>
                      <m:rPr>
                        <m:nor/>
                      </m:rPr>
                      <a:rPr lang="en-US" sz="2400" kern="0"/>
                      <m:t>=</m:t>
                    </m:r>
                    <m:r>
                      <a:rPr lang="en-US" sz="2400" b="0" i="1" kern="0">
                        <a:latin typeface="Cambria Math" panose="02040503050406030204" pitchFamily="18" charset="0"/>
                      </a:rPr>
                      <m:t>𝑡h</m:t>
                    </m:r>
                    <m:r>
                      <m:rPr>
                        <m:nor/>
                      </m:rPr>
                      <a:rPr lang="en-US" sz="2400" kern="0">
                        <a:latin typeface="Cambria Math" panose="02040503050406030204" pitchFamily="18" charset="0"/>
                      </a:rPr>
                      <m:t>ấ</m:t>
                    </m:r>
                    <m:r>
                      <m:rPr>
                        <m:nor/>
                      </m:rPr>
                      <a:rPr lang="en-US" sz="2400" kern="0">
                        <a:latin typeface="Cambria Math" panose="02040503050406030204" pitchFamily="18" charset="0"/>
                      </a:rPr>
                      <m:t>p</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3</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3</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a:rPr lang="en-US" sz="2400" b="0" i="1" kern="0">
                        <a:latin typeface="Cambria Math" panose="02040503050406030204" pitchFamily="18" charset="0"/>
                      </a:rPr>
                      <m:t>𝐸</m:t>
                    </m:r>
                    <m:d>
                      <m:dPr>
                        <m:ctrlPr>
                          <a:rPr lang="en-US" sz="2400" b="0" i="1" kern="0">
                            <a:latin typeface="Cambria Math" panose="02040503050406030204" pitchFamily="18" charset="0"/>
                          </a:rPr>
                        </m:ctrlPr>
                      </m:dPr>
                      <m:e>
                        <m:r>
                          <a:rPr lang="en-US" sz="2400" kern="0">
                            <a:latin typeface="Cambria Math" panose="02040503050406030204" pitchFamily="18" charset="0"/>
                          </a:rPr>
                          <m:t>á</m:t>
                        </m:r>
                        <m:r>
                          <m:rPr>
                            <m:sty m:val="p"/>
                          </m:rPr>
                          <a:rPr lang="en-US" sz="2400" kern="0">
                            <a:latin typeface="Cambria Math" panose="02040503050406030204" pitchFamily="18" charset="0"/>
                          </a:rPr>
                          <m:t>p</m:t>
                        </m:r>
                        <m:r>
                          <a:rPr lang="en-US" sz="2400" b="0" i="0" kern="0">
                            <a:latin typeface="Cambria Math" panose="02040503050406030204" pitchFamily="18" charset="0"/>
                          </a:rPr>
                          <m:t> </m:t>
                        </m:r>
                        <m:r>
                          <m:rPr>
                            <m:sty m:val="p"/>
                          </m:rPr>
                          <a:rPr lang="en-US" sz="2400" b="0" i="0" kern="0">
                            <a:latin typeface="Cambria Math" panose="02040503050406030204" pitchFamily="18" charset="0"/>
                          </a:rPr>
                          <m:t>su</m:t>
                        </m:r>
                        <m:r>
                          <a:rPr lang="en-US" sz="2400" b="0" i="1" kern="0">
                            <a:latin typeface="Cambria Math" panose="02040503050406030204" pitchFamily="18" charset="0"/>
                          </a:rPr>
                          <m:t>ấ</m:t>
                        </m:r>
                        <m:r>
                          <m:rPr>
                            <m:sty m:val="p"/>
                          </m:rPr>
                          <a:rPr lang="en-US" sz="2400" b="0" i="1" kern="0">
                            <a:latin typeface="Cambria Math" panose="02040503050406030204" pitchFamily="18" charset="0"/>
                          </a:rPr>
                          <m:t>t</m:t>
                        </m:r>
                      </m:e>
                    </m:d>
                    <m:r>
                      <a:rPr lang="en-US" sz="2400" b="0" i="0"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4</m:t>
                        </m:r>
                      </m:num>
                      <m:den>
                        <m:r>
                          <a:rPr lang="en-US" sz="2400" b="0" i="1" kern="0">
                            <a:latin typeface="Cambria Math" panose="02040503050406030204" pitchFamily="18" charset="0"/>
                          </a:rPr>
                          <m:t>8</m:t>
                        </m:r>
                      </m:den>
                    </m:f>
                    <m:r>
                      <a:rPr lang="en-US" sz="2400" b="0" i="1" kern="0">
                        <a:latin typeface="Cambria Math" panose="02040503050406030204" pitchFamily="18" charset="0"/>
                      </a:rPr>
                      <m:t>∗</m:t>
                    </m:r>
                    <m:d>
                      <m:dPr>
                        <m:ctrlPr>
                          <a:rPr lang="en-US" sz="2400" b="0" i="1" kern="0">
                            <a:latin typeface="Cambria Math" panose="02040503050406030204" pitchFamily="18" charset="0"/>
                          </a:rPr>
                        </m:ctrlPr>
                      </m:dPr>
                      <m:e>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4</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4</m:t>
                                </m:r>
                              </m:den>
                            </m:f>
                          </m:sup>
                        </m:sSubSup>
                        <m:r>
                          <a:rPr lang="en-US" sz="2400" b="0" i="1"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4</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4</m:t>
                                </m:r>
                              </m:den>
                            </m:f>
                          </m:sup>
                        </m:sSubSup>
                      </m:e>
                    </m:d>
                    <m:r>
                      <a:rPr lang="en-US" sz="2400" b="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1</m:t>
                        </m:r>
                      </m:num>
                      <m:den>
                        <m:r>
                          <a:rPr lang="en-US" sz="2400" i="1" kern="0">
                            <a:latin typeface="Cambria Math" panose="02040503050406030204" pitchFamily="18" charset="0"/>
                          </a:rPr>
                          <m:t>8</m:t>
                        </m:r>
                      </m:den>
                    </m:f>
                    <m:r>
                      <a:rPr lang="en-US" sz="2400" i="1" kern="0">
                        <a:latin typeface="Cambria Math" panose="02040503050406030204" pitchFamily="18" charset="0"/>
                      </a:rPr>
                      <m:t>∗</m:t>
                    </m:r>
                    <m:d>
                      <m:dPr>
                        <m:ctrlPr>
                          <a:rPr lang="en-US" sz="2400" i="1" kern="0">
                            <a:latin typeface="Cambria Math" panose="02040503050406030204" pitchFamily="18" charset="0"/>
                          </a:rPr>
                        </m:ctrlPr>
                      </m:dPr>
                      <m:e>
                        <m:f>
                          <m:fPr>
                            <m:ctrlPr>
                              <a:rPr lang="en-US" sz="2400" i="1" kern="0">
                                <a:latin typeface="Cambria Math" panose="02040503050406030204" pitchFamily="18" charset="0"/>
                              </a:rPr>
                            </m:ctrlPr>
                          </m:fPr>
                          <m:num>
                            <m:r>
                              <a:rPr lang="en-US" sz="2400" i="1" kern="0">
                                <a:latin typeface="Cambria Math" panose="02040503050406030204" pitchFamily="18" charset="0"/>
                              </a:rPr>
                              <m:t>−</m:t>
                            </m:r>
                            <m:r>
                              <a:rPr lang="en-US" sz="2400" b="0" i="1" kern="0">
                                <a:latin typeface="Cambria Math" panose="02040503050406030204" pitchFamily="18" charset="0"/>
                              </a:rPr>
                              <m:t>0</m:t>
                            </m:r>
                          </m:num>
                          <m:den>
                            <m:r>
                              <a:rPr lang="en-US" sz="2400" b="0" i="1" kern="0">
                                <a:latin typeface="Cambria Math" panose="02040503050406030204" pitchFamily="18" charset="0"/>
                              </a:rPr>
                              <m:t>1</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1</m:t>
                                </m:r>
                              </m:den>
                            </m:f>
                          </m:sup>
                        </m:sSubSup>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1</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1</m:t>
                                </m:r>
                              </m:den>
                            </m:f>
                          </m:sup>
                        </m:sSubSup>
                      </m:e>
                    </m:d>
                  </m:oMath>
                </a14:m>
                <a:r>
                  <a:rPr lang="en-US" sz="2400" kern="0"/>
                  <a:t> </a:t>
                </a:r>
                <a14:m>
                  <m:oMath xmlns:m="http://schemas.openxmlformats.org/officeDocument/2006/math">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3</m:t>
                        </m:r>
                      </m:num>
                      <m:den>
                        <m:r>
                          <a:rPr lang="en-US" sz="2400" i="1" kern="0">
                            <a:latin typeface="Cambria Math" panose="02040503050406030204" pitchFamily="18" charset="0"/>
                          </a:rPr>
                          <m:t>8</m:t>
                        </m:r>
                      </m:den>
                    </m:f>
                    <m:r>
                      <a:rPr lang="en-US" sz="2400" i="1" kern="0">
                        <a:latin typeface="Cambria Math" panose="02040503050406030204" pitchFamily="18" charset="0"/>
                      </a:rPr>
                      <m:t>∗</m:t>
                    </m:r>
                    <m:d>
                      <m:dPr>
                        <m:ctrlPr>
                          <a:rPr lang="en-US" sz="2400" i="1" kern="0">
                            <a:latin typeface="Cambria Math" panose="02040503050406030204" pitchFamily="18" charset="0"/>
                          </a:rPr>
                        </m:ctrlPr>
                      </m:dPr>
                      <m:e>
                        <m:f>
                          <m:fPr>
                            <m:ctrlPr>
                              <a:rPr lang="en-US" sz="2400" i="1" kern="0">
                                <a:latin typeface="Cambria Math" panose="02040503050406030204" pitchFamily="18" charset="0"/>
                              </a:rPr>
                            </m:ctrlPr>
                          </m:fPr>
                          <m:num>
                            <m:r>
                              <a:rPr lang="en-US" sz="2400" i="1" kern="0">
                                <a:latin typeface="Cambria Math" panose="02040503050406030204" pitchFamily="18" charset="0"/>
                              </a:rPr>
                              <m:t>−</m:t>
                            </m:r>
                            <m:r>
                              <a:rPr lang="en-US" sz="2400" b="0" i="1" kern="0">
                                <a:latin typeface="Cambria Math" panose="02040503050406030204" pitchFamily="18" charset="0"/>
                              </a:rPr>
                              <m:t>2</m:t>
                            </m:r>
                          </m:num>
                          <m:den>
                            <m:r>
                              <a:rPr lang="en-US" sz="2400" b="0" i="1" kern="0">
                                <a:latin typeface="Cambria Math" panose="02040503050406030204" pitchFamily="18" charset="0"/>
                              </a:rPr>
                              <m:t>3</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3</m:t>
                                </m:r>
                              </m:den>
                            </m:f>
                          </m:sup>
                        </m:sSubSup>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i="1" kern="0">
                                <a:latin typeface="Cambria Math" panose="02040503050406030204" pitchFamily="18" charset="0"/>
                              </a:rPr>
                              <m:t>1</m:t>
                            </m:r>
                          </m:num>
                          <m:den>
                            <m:r>
                              <a:rPr lang="en-US" sz="2400" b="0" i="1" kern="0">
                                <a:latin typeface="Cambria Math" panose="02040503050406030204" pitchFamily="18" charset="0"/>
                              </a:rPr>
                              <m:t>3</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i="1" kern="0">
                                    <a:latin typeface="Cambria Math" panose="02040503050406030204" pitchFamily="18" charset="0"/>
                                  </a:rPr>
                                  <m:t>1</m:t>
                                </m:r>
                              </m:num>
                              <m:den>
                                <m:r>
                                  <a:rPr lang="en-US" sz="2400" b="0" i="1" kern="0">
                                    <a:latin typeface="Cambria Math" panose="02040503050406030204" pitchFamily="18" charset="0"/>
                                  </a:rPr>
                                  <m:t>3</m:t>
                                </m:r>
                              </m:den>
                            </m:f>
                          </m:sup>
                        </m:sSubSup>
                      </m:e>
                    </m:d>
                    <m:r>
                      <a:rPr lang="en-US" sz="2400" b="0" i="1" kern="0">
                        <a:latin typeface="Cambria Math" panose="02040503050406030204" pitchFamily="18" charset="0"/>
                      </a:rPr>
                      <m:t>=0.5+0+0.344=0.844</m:t>
                    </m:r>
                  </m:oMath>
                </a14:m>
                <a:endParaRPr lang="en-US" sz="2400" kern="0"/>
              </a:p>
            </p:txBody>
          </p:sp>
        </mc:Choice>
        <mc:Fallback xmlns="">
          <p:sp>
            <p:nvSpPr>
              <p:cNvPr id="8" name="object 20">
                <a:extLst>
                  <a:ext uri="{FF2B5EF4-FFF2-40B4-BE49-F238E27FC236}">
                    <a16:creationId xmlns:a16="http://schemas.microsoft.com/office/drawing/2014/main" id="{EA251611-D75F-7422-3679-489B0CB7B1B0}"/>
                  </a:ext>
                </a:extLst>
              </p:cNvPr>
              <p:cNvSpPr txBox="1">
                <a:spLocks noRot="1" noChangeAspect="1" noMove="1" noResize="1" noEditPoints="1" noAdjustHandles="1" noChangeArrowheads="1" noChangeShapeType="1" noTextEdit="1"/>
              </p:cNvSpPr>
              <p:nvPr/>
            </p:nvSpPr>
            <p:spPr>
              <a:xfrm>
                <a:off x="589754" y="6809120"/>
                <a:ext cx="17983202" cy="3385350"/>
              </a:xfrm>
              <a:prstGeom prst="rect">
                <a:avLst/>
              </a:prstGeom>
              <a:blipFill>
                <a:blip r:embed="rId4"/>
                <a:stretch>
                  <a:fillRect l="-1200" t="-749" b="-11236"/>
                </a:stretch>
              </a:blipFill>
            </p:spPr>
            <p:txBody>
              <a:bodyPr/>
              <a:lstStyle/>
              <a:p>
                <a:r>
                  <a:rPr lang="en-VN">
                    <a:noFill/>
                  </a:rPr>
                  <a:t> </a:t>
                </a:r>
              </a:p>
            </p:txBody>
          </p:sp>
        </mc:Fallback>
      </mc:AlternateContent>
    </p:spTree>
    <p:extLst>
      <p:ext uri="{BB962C8B-B14F-4D97-AF65-F5344CB8AC3E}">
        <p14:creationId xmlns:p14="http://schemas.microsoft.com/office/powerpoint/2010/main" val="2475759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595313" y="2465110"/>
            <a:ext cx="16916400" cy="12363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Ví dụ 2: Xây dựng cây định danh bằng giải thuật độ đo hỗn loạn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 (ID3)</a:t>
            </a:r>
          </a:p>
        </p:txBody>
      </p:sp>
      <p:graphicFrame>
        <p:nvGraphicFramePr>
          <p:cNvPr id="6" name="Table 5">
            <a:extLst>
              <a:ext uri="{FF2B5EF4-FFF2-40B4-BE49-F238E27FC236}">
                <a16:creationId xmlns:a16="http://schemas.microsoft.com/office/drawing/2014/main" id="{0A739C9C-F215-2B04-6BD5-202BD0109FAA}"/>
              </a:ext>
            </a:extLst>
          </p:cNvPr>
          <p:cNvGraphicFramePr>
            <a:graphicFrameLocks noGrp="1"/>
          </p:cNvGraphicFramePr>
          <p:nvPr/>
        </p:nvGraphicFramePr>
        <p:xfrm>
          <a:off x="12476956" y="3266130"/>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tx1"/>
                          </a:solidFill>
                        </a:rPr>
                        <a:t>1</a:t>
                      </a:r>
                    </a:p>
                  </a:txBody>
                  <a:tcPr/>
                </a:tc>
                <a:tc>
                  <a:txBody>
                    <a:bodyPr/>
                    <a:lstStyle/>
                    <a:p>
                      <a:r>
                        <a:rPr lang="en-US" sz="2000">
                          <a:solidFill>
                            <a:schemeClr val="tx1"/>
                          </a:solidFill>
                        </a:rPr>
                        <a:t>Trong</a:t>
                      </a:r>
                    </a:p>
                  </a:txBody>
                  <a:tcPr/>
                </a:tc>
                <a:tc>
                  <a:txBody>
                    <a:bodyPr/>
                    <a:lstStyle/>
                    <a:p>
                      <a:r>
                        <a:rPr lang="en-US" sz="2000">
                          <a:solidFill>
                            <a:schemeClr val="tx1"/>
                          </a:solidFill>
                        </a:rPr>
                        <a:t>Cao</a:t>
                      </a:r>
                    </a:p>
                  </a:txBody>
                  <a:tcPr/>
                </a:tc>
                <a:tc>
                  <a:txBody>
                    <a:bodyPr/>
                    <a:lstStyle/>
                    <a:p>
                      <a:r>
                        <a:rPr lang="en-US" sz="2000">
                          <a:solidFill>
                            <a:schemeClr val="tx1"/>
                          </a:solidFill>
                        </a:rPr>
                        <a:t>Bắc</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solidFill>
                            <a:schemeClr val="tx1"/>
                          </a:solidFill>
                        </a:rPr>
                        <a:t>4</a:t>
                      </a:r>
                    </a:p>
                  </a:txBody>
                  <a:tcPr/>
                </a:tc>
                <a:tc>
                  <a:txBody>
                    <a:bodyPr/>
                    <a:lstStyle/>
                    <a:p>
                      <a:r>
                        <a:rPr lang="en-US" sz="2000">
                          <a:solidFill>
                            <a:schemeClr val="tx1"/>
                          </a:solidFill>
                        </a:rPr>
                        <a:t>Trong</a:t>
                      </a:r>
                    </a:p>
                  </a:txBody>
                  <a:tcPr/>
                </a:tc>
                <a:tc>
                  <a:txBody>
                    <a:bodyPr/>
                    <a:lstStyle/>
                    <a:p>
                      <a:r>
                        <a:rPr lang="en-US" sz="2000">
                          <a:solidFill>
                            <a:schemeClr val="tx1"/>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Be Vietnam Pro"/>
                          <a:ea typeface="+mn-ea"/>
                          <a:cs typeface="+mn-cs"/>
                        </a:rPr>
                        <a:t>Bắc</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3275899034"/>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450852">
                <a:tc>
                  <a:txBody>
                    <a:bodyPr/>
                    <a:lstStyle/>
                    <a:p>
                      <a:pPr algn="ctr"/>
                      <a:r>
                        <a:rPr lang="en-US" sz="2000">
                          <a:solidFill>
                            <a:schemeClr val="tx1"/>
                          </a:solidFill>
                        </a:rPr>
                        <a:t>8</a:t>
                      </a:r>
                    </a:p>
                  </a:txBody>
                  <a:tcPr/>
                </a:tc>
                <a:tc>
                  <a:txBody>
                    <a:bodyPr/>
                    <a:lstStyle/>
                    <a:p>
                      <a:r>
                        <a:rPr lang="en-US" sz="2000">
                          <a:solidFill>
                            <a:schemeClr val="tx1"/>
                          </a:solidFill>
                        </a:rPr>
                        <a:t>Trong</a:t>
                      </a:r>
                    </a:p>
                  </a:txBody>
                  <a:tcPr/>
                </a:tc>
                <a:tc>
                  <a:txBody>
                    <a:bodyPr/>
                    <a:lstStyle/>
                    <a:p>
                      <a:r>
                        <a:rPr lang="en-US" sz="2000">
                          <a:solidFill>
                            <a:schemeClr val="tx1"/>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Be Vietnam Pro"/>
                          <a:ea typeface="+mn-ea"/>
                          <a:cs typeface="+mn-cs"/>
                        </a:rPr>
                        <a:t>Nam</a:t>
                      </a:r>
                    </a:p>
                  </a:txBody>
                  <a:tcPr/>
                </a:tc>
                <a:tc>
                  <a:txBody>
                    <a:bodyPr/>
                    <a:lstStyle/>
                    <a:p>
                      <a:r>
                        <a:rPr lang="en-US" sz="2000">
                          <a:solidFill>
                            <a:schemeClr val="tx1"/>
                          </a:solidFill>
                        </a:rPr>
                        <a:t>Không mưa</a:t>
                      </a:r>
                    </a:p>
                  </a:txBody>
                  <a:tcPr/>
                </a:tc>
                <a:extLst>
                  <a:ext uri="{0D108BD9-81ED-4DB2-BD59-A6C34878D82A}">
                    <a16:rowId xmlns:a16="http://schemas.microsoft.com/office/drawing/2014/main" val="2938923692"/>
                  </a:ext>
                </a:extLst>
              </a:tr>
            </a:tbl>
          </a:graphicData>
        </a:graphic>
      </p:graphicFrame>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233FED78-C95D-3CF1-FBB1-7D26114AE2F7}"/>
                  </a:ext>
                </a:extLst>
              </p:cNvPr>
              <p:cNvSpPr txBox="1"/>
              <p:nvPr/>
            </p:nvSpPr>
            <p:spPr>
              <a:xfrm>
                <a:off x="589757" y="3898900"/>
                <a:ext cx="11887200" cy="31970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Xét thuộc tính: gió (nam=3,bắc=5)</a:t>
                </a:r>
              </a:p>
              <a:p>
                <a:pPr marL="1040765" marR="5080" lvl="1" indent="-571500" algn="just">
                  <a:lnSpc>
                    <a:spcPct val="130000"/>
                  </a:lnSpc>
                  <a:buFont typeface="Wingdings" pitchFamily="2" charset="2"/>
                  <a:buChar char="ü"/>
                </a:pPr>
                <a14:m>
                  <m:oMath xmlns:m="http://schemas.openxmlformats.org/officeDocument/2006/math">
                    <m:r>
                      <m:rPr>
                        <m:nor/>
                      </m:rPr>
                      <a:rPr lang="en-US" sz="2400" b="0" i="0" kern="0"/>
                      <m:t>Gi</m:t>
                    </m:r>
                    <m:r>
                      <m:rPr>
                        <m:nor/>
                      </m:rPr>
                      <a:rPr lang="en-US" sz="2400" b="0" i="0" kern="0"/>
                      <m:t>ó=</m:t>
                    </m:r>
                    <m:r>
                      <m:rPr>
                        <m:nor/>
                      </m:rPr>
                      <a:rPr lang="en-US" sz="2400" b="0" i="0" kern="0"/>
                      <m:t>nam</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3</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3</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kern="0"/>
                      <m:t> </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m:rPr>
                        <m:nor/>
                      </m:rPr>
                      <a:rPr lang="en-US" sz="2400" b="0" i="0" kern="0"/>
                      <m:t>Gi</m:t>
                    </m:r>
                    <m:r>
                      <m:rPr>
                        <m:nor/>
                      </m:rPr>
                      <a:rPr lang="en-US" sz="2400" b="0" i="0" kern="0"/>
                      <m:t>ó=</m:t>
                    </m:r>
                    <m:r>
                      <m:rPr>
                        <m:nor/>
                      </m:rPr>
                      <a:rPr lang="en-US" sz="2400" b="0" i="0" kern="0"/>
                      <m:t>b</m:t>
                    </m:r>
                    <m:r>
                      <a:rPr lang="en-US" sz="2400" b="0" i="1" kern="0">
                        <a:latin typeface="Cambria Math" panose="02040503050406030204" pitchFamily="18" charset="0"/>
                      </a:rPr>
                      <m:t>ắ</m:t>
                    </m:r>
                    <m:r>
                      <m:rPr>
                        <m:sty m:val="p"/>
                      </m:rPr>
                      <a:rPr lang="en-US" sz="2400" b="0" i="1" kern="0">
                        <a:latin typeface="Cambria Math" panose="02040503050406030204" pitchFamily="18" charset="0"/>
                      </a:rPr>
                      <m:t>c</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5</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5</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a:rPr lang="en-US" sz="2400" b="0" i="1" kern="0">
                        <a:latin typeface="Cambria Math" panose="02040503050406030204" pitchFamily="18" charset="0"/>
                      </a:rPr>
                      <m:t>𝐸</m:t>
                    </m:r>
                    <m:d>
                      <m:dPr>
                        <m:ctrlPr>
                          <a:rPr lang="en-US" sz="2400" b="0" i="1" kern="0">
                            <a:latin typeface="Cambria Math" panose="02040503050406030204" pitchFamily="18" charset="0"/>
                          </a:rPr>
                        </m:ctrlPr>
                      </m:dPr>
                      <m:e>
                        <m:r>
                          <a:rPr lang="en-US" sz="2400" b="0" i="1" kern="0">
                            <a:latin typeface="Cambria Math" panose="02040503050406030204" pitchFamily="18" charset="0"/>
                          </a:rPr>
                          <m:t>𝐺𝑖</m:t>
                        </m:r>
                        <m:r>
                          <a:rPr lang="en-US" sz="2400" b="0" i="1" kern="0">
                            <a:latin typeface="Cambria Math" panose="02040503050406030204" pitchFamily="18" charset="0"/>
                          </a:rPr>
                          <m:t>ó</m:t>
                        </m:r>
                      </m:e>
                    </m:d>
                    <m:r>
                      <a:rPr lang="en-US" sz="2400" b="0" i="0"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8</m:t>
                        </m:r>
                      </m:den>
                    </m:f>
                    <m:r>
                      <a:rPr lang="en-US" sz="2400" b="0" i="1" kern="0">
                        <a:latin typeface="Cambria Math" panose="02040503050406030204" pitchFamily="18" charset="0"/>
                      </a:rPr>
                      <m:t>∗</m:t>
                    </m:r>
                    <m:d>
                      <m:dPr>
                        <m:ctrlPr>
                          <a:rPr lang="en-US" sz="2400" b="0" i="1" kern="0">
                            <a:latin typeface="Cambria Math" panose="02040503050406030204" pitchFamily="18" charset="0"/>
                          </a:rPr>
                        </m:ctrlPr>
                      </m:dPr>
                      <m:e>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3</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3</m:t>
                                </m:r>
                              </m:den>
                            </m:f>
                          </m:sup>
                        </m:sSubSup>
                        <m:r>
                          <a:rPr lang="en-US" sz="2400" b="0" i="1"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3</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3</m:t>
                                </m:r>
                              </m:den>
                            </m:f>
                          </m:sup>
                        </m:sSubSup>
                      </m:e>
                    </m:d>
                    <m:r>
                      <a:rPr lang="en-US" sz="2400" b="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5</m:t>
                        </m:r>
                      </m:num>
                      <m:den>
                        <m:r>
                          <a:rPr lang="en-US" sz="2400" i="1" kern="0">
                            <a:latin typeface="Cambria Math" panose="02040503050406030204" pitchFamily="18" charset="0"/>
                          </a:rPr>
                          <m:t>8</m:t>
                        </m:r>
                      </m:den>
                    </m:f>
                    <m:r>
                      <a:rPr lang="en-US" sz="2400" i="1" kern="0">
                        <a:latin typeface="Cambria Math" panose="02040503050406030204" pitchFamily="18" charset="0"/>
                      </a:rPr>
                      <m:t>∗</m:t>
                    </m:r>
                    <m:d>
                      <m:dPr>
                        <m:ctrlPr>
                          <a:rPr lang="en-US" sz="2400" i="1" kern="0">
                            <a:latin typeface="Cambria Math" panose="02040503050406030204" pitchFamily="18" charset="0"/>
                          </a:rPr>
                        </m:ctrlPr>
                      </m:dPr>
                      <m:e>
                        <m:f>
                          <m:fPr>
                            <m:ctrlPr>
                              <a:rPr lang="en-US" sz="2400" i="1" kern="0">
                                <a:latin typeface="Cambria Math" panose="02040503050406030204" pitchFamily="18" charset="0"/>
                              </a:rPr>
                            </m:ctrlPr>
                          </m:fPr>
                          <m:num>
                            <m:r>
                              <a:rPr lang="en-US" sz="2400" i="1" kern="0">
                                <a:latin typeface="Cambria Math" panose="02040503050406030204" pitchFamily="18" charset="0"/>
                              </a:rPr>
                              <m:t>−</m:t>
                            </m:r>
                            <m:r>
                              <a:rPr lang="en-US" sz="2400" b="0" i="1" kern="0">
                                <a:latin typeface="Cambria Math" panose="02040503050406030204" pitchFamily="18" charset="0"/>
                              </a:rPr>
                              <m:t>2</m:t>
                            </m:r>
                          </m:num>
                          <m:den>
                            <m:r>
                              <a:rPr lang="en-US" sz="2400" b="0" i="1" kern="0">
                                <a:latin typeface="Cambria Math" panose="02040503050406030204" pitchFamily="18" charset="0"/>
                              </a:rPr>
                              <m:t>5</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5</m:t>
                                </m:r>
                              </m:den>
                            </m:f>
                          </m:sup>
                        </m:sSubSup>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5</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5</m:t>
                                </m:r>
                              </m:den>
                            </m:f>
                          </m:sup>
                        </m:sSubSup>
                      </m:e>
                    </m:d>
                  </m:oMath>
                </a14:m>
                <a:endParaRPr lang="en-US" sz="2400" b="0" i="1" kern="0">
                  <a:latin typeface="Cambria Math" panose="02040503050406030204" pitchFamily="18" charset="0"/>
                </a:endParaRPr>
              </a:p>
              <a:p>
                <a:pPr marL="1040765" marR="5080" lvl="1" indent="-571500" algn="just">
                  <a:lnSpc>
                    <a:spcPct val="130000"/>
                  </a:lnSpc>
                  <a:buFont typeface="Wingdings" pitchFamily="2" charset="2"/>
                  <a:buChar char="ü"/>
                </a:pPr>
                <a14:m>
                  <m:oMath xmlns:m="http://schemas.openxmlformats.org/officeDocument/2006/math">
                    <m:r>
                      <a:rPr lang="en-US" sz="2400" b="0" i="1" kern="0">
                        <a:latin typeface="Cambria Math" panose="02040503050406030204" pitchFamily="18" charset="0"/>
                      </a:rPr>
                      <m:t>𝐸</m:t>
                    </m:r>
                    <m:r>
                      <a:rPr lang="en-US" sz="2400" b="0" i="1" kern="0">
                        <a:latin typeface="Cambria Math" panose="02040503050406030204" pitchFamily="18" charset="0"/>
                      </a:rPr>
                      <m:t>(</m:t>
                    </m:r>
                    <m:r>
                      <a:rPr lang="en-US" sz="2400" b="0" i="1" kern="0">
                        <a:latin typeface="Cambria Math" panose="02040503050406030204" pitchFamily="18" charset="0"/>
                      </a:rPr>
                      <m:t>𝐺𝑖</m:t>
                    </m:r>
                    <m:r>
                      <a:rPr lang="en-US" sz="2400" b="0" i="1" kern="0">
                        <a:latin typeface="Cambria Math" panose="02040503050406030204" pitchFamily="18" charset="0"/>
                      </a:rPr>
                      <m:t>ó)=0.344+0.607=0.951</m:t>
                    </m:r>
                  </m:oMath>
                </a14:m>
                <a:endParaRPr lang="en-US" sz="2400" kern="0"/>
              </a:p>
            </p:txBody>
          </p:sp>
        </mc:Choice>
        <mc:Fallback xmlns="">
          <p:sp>
            <p:nvSpPr>
              <p:cNvPr id="7" name="object 20">
                <a:extLst>
                  <a:ext uri="{FF2B5EF4-FFF2-40B4-BE49-F238E27FC236}">
                    <a16:creationId xmlns:a16="http://schemas.microsoft.com/office/drawing/2014/main" id="{233FED78-C95D-3CF1-FBB1-7D26114AE2F7}"/>
                  </a:ext>
                </a:extLst>
              </p:cNvPr>
              <p:cNvSpPr txBox="1">
                <a:spLocks noRot="1" noChangeAspect="1" noMove="1" noResize="1" noEditPoints="1" noAdjustHandles="1" noChangeArrowheads="1" noChangeShapeType="1" noTextEdit="1"/>
              </p:cNvSpPr>
              <p:nvPr/>
            </p:nvSpPr>
            <p:spPr>
              <a:xfrm>
                <a:off x="589757" y="3898900"/>
                <a:ext cx="11887200" cy="3197094"/>
              </a:xfrm>
              <a:prstGeom prst="rect">
                <a:avLst/>
              </a:prstGeom>
              <a:blipFill>
                <a:blip r:embed="rId3"/>
                <a:stretch>
                  <a:fillRect l="-1814" t="-794" b="-3968"/>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EA251611-D75F-7422-3679-489B0CB7B1B0}"/>
                  </a:ext>
                </a:extLst>
              </p:cNvPr>
              <p:cNvSpPr txBox="1"/>
              <p:nvPr/>
            </p:nvSpPr>
            <p:spPr>
              <a:xfrm>
                <a:off x="589754" y="7150499"/>
                <a:ext cx="10210802" cy="24533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Ta có:</a:t>
                </a:r>
              </a:p>
              <a:p>
                <a:pPr marL="583565" marR="5080" indent="-571500" algn="just">
                  <a:lnSpc>
                    <a:spcPct val="130000"/>
                  </a:lnSpc>
                  <a:buFont typeface="Wingdings" panose="05000000000000000000" pitchFamily="2" charset="2"/>
                  <a:buChar char="§"/>
                </a:pPr>
                <a14:m>
                  <m:oMath xmlns:m="http://schemas.openxmlformats.org/officeDocument/2006/math">
                    <m:r>
                      <a:rPr lang="en-US" sz="3200" b="0" i="1" kern="0">
                        <a:latin typeface="Cambria Math" panose="02040503050406030204" pitchFamily="18" charset="0"/>
                      </a:rPr>
                      <m:t>𝐸</m:t>
                    </m:r>
                    <m:d>
                      <m:dPr>
                        <m:ctrlPr>
                          <a:rPr lang="en-US" sz="3200" b="0" i="1" kern="0">
                            <a:latin typeface="Cambria Math" panose="02040503050406030204" pitchFamily="18" charset="0"/>
                          </a:rPr>
                        </m:ctrlPr>
                      </m:dPr>
                      <m:e>
                        <m:r>
                          <a:rPr lang="en-US" sz="3200" b="0" i="1" kern="0">
                            <a:latin typeface="Cambria Math" panose="02040503050406030204" pitchFamily="18" charset="0"/>
                          </a:rPr>
                          <m:t>𝑇𝑟</m:t>
                        </m:r>
                        <m:r>
                          <a:rPr lang="en-US" sz="3200" b="0" i="1" kern="0">
                            <a:latin typeface="Cambria Math" panose="02040503050406030204" pitchFamily="18" charset="0"/>
                          </a:rPr>
                          <m:t>ờ</m:t>
                        </m:r>
                        <m:r>
                          <m:rPr>
                            <m:sty m:val="p"/>
                          </m:rPr>
                          <a:rPr lang="en-US" sz="3200" b="0" i="1" kern="0">
                            <a:latin typeface="Cambria Math" panose="02040503050406030204" pitchFamily="18" charset="0"/>
                          </a:rPr>
                          <m:t>i</m:t>
                        </m:r>
                      </m:e>
                    </m:d>
                    <m:r>
                      <a:rPr lang="en-US" sz="3200" b="0" i="1" kern="0">
                        <a:latin typeface="Cambria Math" panose="02040503050406030204" pitchFamily="18" charset="0"/>
                      </a:rPr>
                      <m:t>=0.451,  </m:t>
                    </m:r>
                    <m:r>
                      <a:rPr lang="en-US" sz="3200" b="0" i="1" kern="0">
                        <a:latin typeface="Cambria Math" panose="02040503050406030204" pitchFamily="18" charset="0"/>
                      </a:rPr>
                      <m:t>𝐸</m:t>
                    </m:r>
                    <m:d>
                      <m:dPr>
                        <m:ctrlPr>
                          <a:rPr lang="en-US" sz="3200" b="0" i="1" kern="0">
                            <a:latin typeface="Cambria Math" panose="02040503050406030204" pitchFamily="18" charset="0"/>
                          </a:rPr>
                        </m:ctrlPr>
                      </m:dPr>
                      <m:e>
                        <m:r>
                          <a:rPr lang="en-US" sz="3200" b="0" i="1" kern="0">
                            <a:latin typeface="Cambria Math" panose="02040503050406030204" pitchFamily="18" charset="0"/>
                          </a:rPr>
                          <m:t>Á</m:t>
                        </m:r>
                        <m:r>
                          <a:rPr lang="en-US" sz="3200" b="0" i="1" kern="0">
                            <a:latin typeface="Cambria Math" panose="02040503050406030204" pitchFamily="18" charset="0"/>
                          </a:rPr>
                          <m:t>𝑝</m:t>
                        </m:r>
                        <m:r>
                          <a:rPr lang="en-US" sz="3200" b="0" i="1" kern="0">
                            <a:latin typeface="Cambria Math" panose="02040503050406030204" pitchFamily="18" charset="0"/>
                          </a:rPr>
                          <m:t> </m:t>
                        </m:r>
                        <m:r>
                          <a:rPr lang="en-US" sz="3200" b="0" i="1" kern="0">
                            <a:latin typeface="Cambria Math" panose="02040503050406030204" pitchFamily="18" charset="0"/>
                          </a:rPr>
                          <m:t>𝑠𝑢</m:t>
                        </m:r>
                        <m:r>
                          <a:rPr lang="en-US" sz="3200" b="0" i="1" kern="0">
                            <a:latin typeface="Cambria Math" panose="02040503050406030204" pitchFamily="18" charset="0"/>
                          </a:rPr>
                          <m:t>ấ</m:t>
                        </m:r>
                        <m:r>
                          <m:rPr>
                            <m:sty m:val="p"/>
                          </m:rPr>
                          <a:rPr lang="en-US" sz="3200" b="0" i="1" kern="0">
                            <a:latin typeface="Cambria Math" panose="02040503050406030204" pitchFamily="18" charset="0"/>
                          </a:rPr>
                          <m:t>t</m:t>
                        </m:r>
                      </m:e>
                    </m:d>
                    <m:r>
                      <a:rPr lang="en-US" sz="3200" b="0" i="1" kern="0">
                        <a:latin typeface="Cambria Math" panose="02040503050406030204" pitchFamily="18" charset="0"/>
                      </a:rPr>
                      <m:t>=0.844, </m:t>
                    </m:r>
                    <m:r>
                      <a:rPr lang="en-US" sz="3200" b="0" i="1" kern="0">
                        <a:latin typeface="Cambria Math" panose="02040503050406030204" pitchFamily="18" charset="0"/>
                      </a:rPr>
                      <m:t>𝐸</m:t>
                    </m:r>
                    <m:d>
                      <m:dPr>
                        <m:ctrlPr>
                          <a:rPr lang="en-US" sz="3200" b="0" i="1" kern="0">
                            <a:latin typeface="Cambria Math" panose="02040503050406030204" pitchFamily="18" charset="0"/>
                          </a:rPr>
                        </m:ctrlPr>
                      </m:dPr>
                      <m:e>
                        <m:r>
                          <a:rPr lang="en-US" sz="3200" b="0" i="1" kern="0">
                            <a:latin typeface="Cambria Math" panose="02040503050406030204" pitchFamily="18" charset="0"/>
                          </a:rPr>
                          <m:t>𝐺𝑖</m:t>
                        </m:r>
                        <m:r>
                          <a:rPr lang="en-US" sz="3200" b="0" i="1" kern="0">
                            <a:latin typeface="Cambria Math" panose="02040503050406030204" pitchFamily="18" charset="0"/>
                          </a:rPr>
                          <m:t>ó</m:t>
                        </m:r>
                      </m:e>
                    </m:d>
                    <m:r>
                      <a:rPr lang="en-US" sz="3200" b="0" i="1" kern="0">
                        <a:latin typeface="Cambria Math" panose="02040503050406030204" pitchFamily="18" charset="0"/>
                      </a:rPr>
                      <m:t>=0.961</m:t>
                    </m:r>
                  </m:oMath>
                </a14:m>
                <a:endParaRPr lang="en-US" sz="3200" b="0" kern="0"/>
              </a:p>
              <a:p>
                <a:pPr marL="583565" marR="5080" indent="-571500" algn="just">
                  <a:lnSpc>
                    <a:spcPct val="130000"/>
                  </a:lnSpc>
                  <a:buFont typeface="Wingdings" panose="05000000000000000000" pitchFamily="2" charset="2"/>
                  <a:buChar char="§"/>
                </a:pPr>
                <a:r>
                  <a:rPr lang="en-US" sz="3200" kern="0"/>
                  <a:t>Chọn thuộc tính là trời để phân hoạch.</a:t>
                </a:r>
              </a:p>
              <a:p>
                <a:pPr marL="583565" marR="5080" indent="-571500" algn="just">
                  <a:lnSpc>
                    <a:spcPct val="130000"/>
                  </a:lnSpc>
                  <a:buFont typeface="Wingdings" panose="05000000000000000000" pitchFamily="2" charset="2"/>
                  <a:buChar char="§"/>
                </a:pPr>
                <a:endParaRPr lang="en-US" sz="2400" kern="0"/>
              </a:p>
            </p:txBody>
          </p:sp>
        </mc:Choice>
        <mc:Fallback xmlns="">
          <p:sp>
            <p:nvSpPr>
              <p:cNvPr id="8" name="object 20">
                <a:extLst>
                  <a:ext uri="{FF2B5EF4-FFF2-40B4-BE49-F238E27FC236}">
                    <a16:creationId xmlns:a16="http://schemas.microsoft.com/office/drawing/2014/main" id="{EA251611-D75F-7422-3679-489B0CB7B1B0}"/>
                  </a:ext>
                </a:extLst>
              </p:cNvPr>
              <p:cNvSpPr txBox="1">
                <a:spLocks noRot="1" noChangeAspect="1" noMove="1" noResize="1" noEditPoints="1" noAdjustHandles="1" noChangeArrowheads="1" noChangeShapeType="1" noTextEdit="1"/>
              </p:cNvSpPr>
              <p:nvPr/>
            </p:nvSpPr>
            <p:spPr>
              <a:xfrm>
                <a:off x="589754" y="7150499"/>
                <a:ext cx="10210802" cy="2453300"/>
              </a:xfrm>
              <a:prstGeom prst="rect">
                <a:avLst/>
              </a:prstGeom>
              <a:blipFill>
                <a:blip r:embed="rId4"/>
                <a:stretch>
                  <a:fillRect l="-2112" t="-1036" r="-621"/>
                </a:stretch>
              </a:blipFill>
            </p:spPr>
            <p:txBody>
              <a:bodyPr/>
              <a:lstStyle/>
              <a:p>
                <a:r>
                  <a:rPr lang="en-VN">
                    <a:noFill/>
                  </a:rPr>
                  <a:t> </a:t>
                </a:r>
              </a:p>
            </p:txBody>
          </p:sp>
        </mc:Fallback>
      </mc:AlternateContent>
      <p:sp>
        <p:nvSpPr>
          <p:cNvPr id="9" name="Oval 8">
            <a:extLst>
              <a:ext uri="{FF2B5EF4-FFF2-40B4-BE49-F238E27FC236}">
                <a16:creationId xmlns:a16="http://schemas.microsoft.com/office/drawing/2014/main" id="{02B27479-7D06-810F-6C24-467FB5EA6945}"/>
              </a:ext>
            </a:extLst>
          </p:cNvPr>
          <p:cNvSpPr/>
          <p:nvPr/>
        </p:nvSpPr>
        <p:spPr>
          <a:xfrm>
            <a:off x="15448756" y="7707034"/>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3200"/>
              <a:t>Trời</a:t>
            </a:r>
          </a:p>
        </p:txBody>
      </p:sp>
      <p:cxnSp>
        <p:nvCxnSpPr>
          <p:cNvPr id="10" name="Straight Arrow Connector 9">
            <a:extLst>
              <a:ext uri="{FF2B5EF4-FFF2-40B4-BE49-F238E27FC236}">
                <a16:creationId xmlns:a16="http://schemas.microsoft.com/office/drawing/2014/main" id="{C73A0E9E-E2C3-16D5-F0FD-0FF0037F4380}"/>
              </a:ext>
            </a:extLst>
          </p:cNvPr>
          <p:cNvCxnSpPr>
            <a:cxnSpLocks/>
            <a:stCxn id="9" idx="3"/>
          </p:cNvCxnSpPr>
          <p:nvPr/>
        </p:nvCxnSpPr>
        <p:spPr>
          <a:xfrm flipH="1">
            <a:off x="14381956" y="8487523"/>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82EBE5-8572-0E5A-0D13-B9802564324F}"/>
              </a:ext>
            </a:extLst>
          </p:cNvPr>
          <p:cNvSpPr txBox="1"/>
          <p:nvPr/>
        </p:nvSpPr>
        <p:spPr>
          <a:xfrm>
            <a:off x="14077156" y="8271623"/>
            <a:ext cx="1143000" cy="523220"/>
          </a:xfrm>
          <a:prstGeom prst="rect">
            <a:avLst/>
          </a:prstGeom>
          <a:noFill/>
        </p:spPr>
        <p:txBody>
          <a:bodyPr wrap="square" rtlCol="0">
            <a:spAutoFit/>
          </a:bodyPr>
          <a:lstStyle/>
          <a:p>
            <a:r>
              <a:rPr lang="en-VN" sz="2800"/>
              <a:t>trong</a:t>
            </a:r>
          </a:p>
        </p:txBody>
      </p:sp>
      <p:sp>
        <p:nvSpPr>
          <p:cNvPr id="12" name="TextBox 11">
            <a:extLst>
              <a:ext uri="{FF2B5EF4-FFF2-40B4-BE49-F238E27FC236}">
                <a16:creationId xmlns:a16="http://schemas.microsoft.com/office/drawing/2014/main" id="{3A8E1DDB-E39A-ADAF-2972-BC9362559313}"/>
              </a:ext>
            </a:extLst>
          </p:cNvPr>
          <p:cNvSpPr txBox="1"/>
          <p:nvPr/>
        </p:nvSpPr>
        <p:spPr>
          <a:xfrm>
            <a:off x="12900662" y="9268170"/>
            <a:ext cx="2485917" cy="523220"/>
          </a:xfrm>
          <a:prstGeom prst="rect">
            <a:avLst/>
          </a:prstGeom>
          <a:noFill/>
        </p:spPr>
        <p:txBody>
          <a:bodyPr wrap="square" rtlCol="0">
            <a:spAutoFit/>
          </a:bodyPr>
          <a:lstStyle/>
          <a:p>
            <a:r>
              <a:rPr lang="en-VN" sz="2800"/>
              <a:t>{không mưa}</a:t>
            </a:r>
          </a:p>
        </p:txBody>
      </p:sp>
    </p:spTree>
    <p:extLst>
      <p:ext uri="{BB962C8B-B14F-4D97-AF65-F5344CB8AC3E}">
        <p14:creationId xmlns:p14="http://schemas.microsoft.com/office/powerpoint/2010/main" val="40509840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595313" y="2465110"/>
            <a:ext cx="16916400" cy="12363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Ví dụ 2: Xây dựng cây định danh bằng giải thuật độ đo hỗn loạn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 (ID3)</a:t>
            </a:r>
          </a:p>
        </p:txBody>
      </p:sp>
      <p:sp>
        <p:nvSpPr>
          <p:cNvPr id="9" name="Oval 8">
            <a:extLst>
              <a:ext uri="{FF2B5EF4-FFF2-40B4-BE49-F238E27FC236}">
                <a16:creationId xmlns:a16="http://schemas.microsoft.com/office/drawing/2014/main" id="{02B27479-7D06-810F-6C24-467FB5EA6945}"/>
              </a:ext>
            </a:extLst>
          </p:cNvPr>
          <p:cNvSpPr/>
          <p:nvPr/>
        </p:nvSpPr>
        <p:spPr>
          <a:xfrm>
            <a:off x="15448756" y="7707034"/>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3200"/>
              <a:t>Trời</a:t>
            </a:r>
          </a:p>
        </p:txBody>
      </p:sp>
      <p:cxnSp>
        <p:nvCxnSpPr>
          <p:cNvPr id="10" name="Straight Arrow Connector 9">
            <a:extLst>
              <a:ext uri="{FF2B5EF4-FFF2-40B4-BE49-F238E27FC236}">
                <a16:creationId xmlns:a16="http://schemas.microsoft.com/office/drawing/2014/main" id="{C73A0E9E-E2C3-16D5-F0FD-0FF0037F4380}"/>
              </a:ext>
            </a:extLst>
          </p:cNvPr>
          <p:cNvCxnSpPr>
            <a:cxnSpLocks/>
            <a:stCxn id="9" idx="3"/>
          </p:cNvCxnSpPr>
          <p:nvPr/>
        </p:nvCxnSpPr>
        <p:spPr>
          <a:xfrm flipH="1">
            <a:off x="14381956" y="8487523"/>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82EBE5-8572-0E5A-0D13-B9802564324F}"/>
              </a:ext>
            </a:extLst>
          </p:cNvPr>
          <p:cNvSpPr txBox="1"/>
          <p:nvPr/>
        </p:nvSpPr>
        <p:spPr>
          <a:xfrm>
            <a:off x="14077156" y="8271623"/>
            <a:ext cx="1143000" cy="523220"/>
          </a:xfrm>
          <a:prstGeom prst="rect">
            <a:avLst/>
          </a:prstGeom>
          <a:noFill/>
        </p:spPr>
        <p:txBody>
          <a:bodyPr wrap="square" rtlCol="0">
            <a:spAutoFit/>
          </a:bodyPr>
          <a:lstStyle/>
          <a:p>
            <a:r>
              <a:rPr lang="en-VN" sz="2800"/>
              <a:t>trong</a:t>
            </a:r>
          </a:p>
        </p:txBody>
      </p:sp>
      <p:sp>
        <p:nvSpPr>
          <p:cNvPr id="12" name="TextBox 11">
            <a:extLst>
              <a:ext uri="{FF2B5EF4-FFF2-40B4-BE49-F238E27FC236}">
                <a16:creationId xmlns:a16="http://schemas.microsoft.com/office/drawing/2014/main" id="{3A8E1DDB-E39A-ADAF-2972-BC9362559313}"/>
              </a:ext>
            </a:extLst>
          </p:cNvPr>
          <p:cNvSpPr txBox="1"/>
          <p:nvPr/>
        </p:nvSpPr>
        <p:spPr>
          <a:xfrm>
            <a:off x="12900662" y="9268170"/>
            <a:ext cx="2485917" cy="523220"/>
          </a:xfrm>
          <a:prstGeom prst="rect">
            <a:avLst/>
          </a:prstGeom>
          <a:noFill/>
        </p:spPr>
        <p:txBody>
          <a:bodyPr wrap="square" rtlCol="0">
            <a:spAutoFit/>
          </a:bodyPr>
          <a:lstStyle/>
          <a:p>
            <a:r>
              <a:rPr lang="en-VN" sz="2800"/>
              <a:t>{không mưa}</a:t>
            </a:r>
          </a:p>
        </p:txBody>
      </p:sp>
      <p:graphicFrame>
        <p:nvGraphicFramePr>
          <p:cNvPr id="5" name="Table 5">
            <a:extLst>
              <a:ext uri="{FF2B5EF4-FFF2-40B4-BE49-F238E27FC236}">
                <a16:creationId xmlns:a16="http://schemas.microsoft.com/office/drawing/2014/main" id="{DAF2C50B-483F-224E-09A5-4270FBBC4D43}"/>
              </a:ext>
            </a:extLst>
          </p:cNvPr>
          <p:cNvGraphicFramePr>
            <a:graphicFrameLocks noGrp="1"/>
          </p:cNvGraphicFramePr>
          <p:nvPr/>
        </p:nvGraphicFramePr>
        <p:xfrm>
          <a:off x="12261249" y="3214394"/>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bg1">
                              <a:lumMod val="85000"/>
                            </a:schemeClr>
                          </a:solidFill>
                        </a:rPr>
                        <a:t>1</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r>
                        <a:rPr lang="en-US" sz="2000">
                          <a:solidFill>
                            <a:schemeClr val="bg1">
                              <a:lumMod val="85000"/>
                            </a:schemeClr>
                          </a:solidFill>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solidFill>
                            <a:schemeClr val="bg1">
                              <a:lumMod val="85000"/>
                            </a:schemeClr>
                          </a:solidFill>
                        </a:rPr>
                        <a:t>4</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3298804574"/>
                  </a:ext>
                </a:extLst>
              </a:tr>
              <a:tr h="450852">
                <a:tc>
                  <a:txBody>
                    <a:bodyPr/>
                    <a:lstStyle/>
                    <a:p>
                      <a:pPr algn="ctr"/>
                      <a:r>
                        <a:rPr lang="en-US" sz="2000">
                          <a:solidFill>
                            <a:schemeClr val="bg1">
                              <a:lumMod val="85000"/>
                            </a:schemeClr>
                          </a:solidFill>
                        </a:rPr>
                        <a:t>8</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Nam</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2951218406"/>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bl>
          </a:graphicData>
        </a:graphic>
      </p:graphicFrame>
      <mc:AlternateContent xmlns:mc="http://schemas.openxmlformats.org/markup-compatibility/2006" xmlns:a14="http://schemas.microsoft.com/office/drawing/2010/main">
        <mc:Choice Requires="a14">
          <p:sp>
            <p:nvSpPr>
              <p:cNvPr id="13" name="object 20">
                <a:extLst>
                  <a:ext uri="{FF2B5EF4-FFF2-40B4-BE49-F238E27FC236}">
                    <a16:creationId xmlns:a16="http://schemas.microsoft.com/office/drawing/2014/main" id="{6EBD47C0-8A2A-55A1-D021-4D27F4C3206A}"/>
                  </a:ext>
                </a:extLst>
              </p:cNvPr>
              <p:cNvSpPr txBox="1"/>
              <p:nvPr/>
            </p:nvSpPr>
            <p:spPr>
              <a:xfrm>
                <a:off x="589754" y="3765149"/>
                <a:ext cx="11671495" cy="507036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Xét thuộc tính: áp suất (cao=4,trung bình=1, thấp=3)</a:t>
                </a:r>
              </a:p>
              <a:p>
                <a:pPr marL="1040765" marR="5080" lvl="1" indent="-571500" algn="just">
                  <a:lnSpc>
                    <a:spcPct val="130000"/>
                  </a:lnSpc>
                  <a:buFont typeface="Wingdings" pitchFamily="2" charset="2"/>
                  <a:buChar char="ü"/>
                </a:pPr>
                <a14:m>
                  <m:oMath xmlns:m="http://schemas.openxmlformats.org/officeDocument/2006/math">
                    <m:r>
                      <m:rPr>
                        <m:nor/>
                      </m:rPr>
                      <a:rPr lang="en-US" sz="2400" kern="0">
                        <a:latin typeface="Cambria Math" panose="02040503050406030204" pitchFamily="18" charset="0"/>
                      </a:rPr>
                      <m:t>Á</m:t>
                    </m:r>
                    <m:r>
                      <m:rPr>
                        <m:nor/>
                      </m:rPr>
                      <a:rPr lang="en-US" sz="2400" kern="0">
                        <a:latin typeface="Cambria Math" panose="02040503050406030204" pitchFamily="18" charset="0"/>
                      </a:rPr>
                      <m:t>p</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su</m:t>
                    </m:r>
                    <m:r>
                      <a:rPr lang="en-US" sz="2400" b="0" i="1" kern="0">
                        <a:latin typeface="Cambria Math" panose="02040503050406030204" pitchFamily="18" charset="0"/>
                      </a:rPr>
                      <m:t>ấ</m:t>
                    </m:r>
                    <m:r>
                      <m:rPr>
                        <m:sty m:val="p"/>
                      </m:rPr>
                      <a:rPr lang="en-US" sz="2400" b="0" i="1" kern="0">
                        <a:latin typeface="Cambria Math" panose="02040503050406030204" pitchFamily="18" charset="0"/>
                      </a:rPr>
                      <m:t>t</m:t>
                    </m:r>
                    <m:r>
                      <m:rPr>
                        <m:nor/>
                      </m:rPr>
                      <a:rPr lang="en-US" sz="2400" kern="0"/>
                      <m:t>=</m:t>
                    </m:r>
                    <m:r>
                      <m:rPr>
                        <m:nor/>
                      </m:rPr>
                      <a:rPr lang="en-US" sz="2400" b="0" i="0" kern="0"/>
                      <m:t>cao</m:t>
                    </m:r>
                    <m:r>
                      <m:rPr>
                        <m:nor/>
                      </m:rPr>
                      <a:rPr lang="en-US" sz="2400" kern="0"/>
                      <m:t>:</m:t>
                    </m:r>
                    <m:r>
                      <m:rPr>
                        <m:nor/>
                      </m:rPr>
                      <a:rPr lang="en-US" sz="2400" b="0" i="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2</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2</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kern="0"/>
                      <m:t> </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m:rPr>
                        <m:nor/>
                      </m:rPr>
                      <a:rPr lang="en-US" sz="2400" kern="0">
                        <a:latin typeface="Cambria Math" panose="02040503050406030204" pitchFamily="18" charset="0"/>
                      </a:rPr>
                      <m:t>Á</m:t>
                    </m:r>
                    <m:r>
                      <m:rPr>
                        <m:nor/>
                      </m:rPr>
                      <a:rPr lang="en-US" sz="2400" kern="0">
                        <a:latin typeface="Cambria Math" panose="02040503050406030204" pitchFamily="18" charset="0"/>
                      </a:rPr>
                      <m:t>p</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su</m:t>
                    </m:r>
                    <m:r>
                      <a:rPr lang="en-US" sz="2400" b="0" i="1" kern="0">
                        <a:latin typeface="Cambria Math" panose="02040503050406030204" pitchFamily="18" charset="0"/>
                      </a:rPr>
                      <m:t>ấ</m:t>
                    </m:r>
                    <m:r>
                      <m:rPr>
                        <m:sty m:val="p"/>
                      </m:rPr>
                      <a:rPr lang="en-US" sz="2400" b="0" i="1" kern="0">
                        <a:latin typeface="Cambria Math" panose="02040503050406030204" pitchFamily="18" charset="0"/>
                      </a:rPr>
                      <m:t>t</m:t>
                    </m:r>
                    <m:r>
                      <m:rPr>
                        <m:nor/>
                      </m:rPr>
                      <a:rPr lang="en-US" sz="2400" kern="0"/>
                      <m:t>=</m:t>
                    </m:r>
                    <m:r>
                      <a:rPr lang="en-US" sz="2400" b="0" i="1" kern="0">
                        <a:latin typeface="Cambria Math" panose="02040503050406030204" pitchFamily="18" charset="0"/>
                      </a:rPr>
                      <m:t>𝑡𝑟𝑢𝑛</m:t>
                    </m:r>
                    <m:r>
                      <m:rPr>
                        <m:nor/>
                      </m:rPr>
                      <a:rPr lang="en-US" sz="2400" b="0" i="0" kern="0">
                        <a:latin typeface="Cambria Math" panose="02040503050406030204" pitchFamily="18" charset="0"/>
                      </a:rPr>
                      <m:t>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b</m:t>
                    </m:r>
                    <m:r>
                      <a:rPr lang="en-US" sz="2400" b="0" i="1" kern="0">
                        <a:latin typeface="Cambria Math" panose="02040503050406030204" pitchFamily="18" charset="0"/>
                      </a:rPr>
                      <m:t>ì</m:t>
                    </m:r>
                    <m:r>
                      <m:rPr>
                        <m:sty m:val="p"/>
                      </m:rPr>
                      <a:rPr lang="en-US" sz="2400" b="0" i="1" kern="0">
                        <a:latin typeface="Cambria Math" panose="02040503050406030204" pitchFamily="18" charset="0"/>
                      </a:rPr>
                      <m:t>nh</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1</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1</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m:rPr>
                        <m:nor/>
                      </m:rPr>
                      <a:rPr lang="en-US" sz="2400" kern="0">
                        <a:latin typeface="Cambria Math" panose="02040503050406030204" pitchFamily="18" charset="0"/>
                      </a:rPr>
                      <m:t>Á</m:t>
                    </m:r>
                    <m:r>
                      <m:rPr>
                        <m:nor/>
                      </m:rPr>
                      <a:rPr lang="en-US" sz="2400" kern="0">
                        <a:latin typeface="Cambria Math" panose="02040503050406030204" pitchFamily="18" charset="0"/>
                      </a:rPr>
                      <m:t>p</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su</m:t>
                    </m:r>
                    <m:r>
                      <a:rPr lang="en-US" sz="2400" b="0" i="1" kern="0">
                        <a:latin typeface="Cambria Math" panose="02040503050406030204" pitchFamily="18" charset="0"/>
                      </a:rPr>
                      <m:t>ấ</m:t>
                    </m:r>
                    <m:r>
                      <m:rPr>
                        <m:sty m:val="p"/>
                      </m:rPr>
                      <a:rPr lang="en-US" sz="2400" b="0" i="1" kern="0">
                        <a:latin typeface="Cambria Math" panose="02040503050406030204" pitchFamily="18" charset="0"/>
                      </a:rPr>
                      <m:t>t</m:t>
                    </m:r>
                    <m:r>
                      <m:rPr>
                        <m:nor/>
                      </m:rPr>
                      <a:rPr lang="en-US" sz="2400" kern="0"/>
                      <m:t>=</m:t>
                    </m:r>
                    <m:r>
                      <a:rPr lang="en-US" sz="2400" b="0" i="1" kern="0">
                        <a:latin typeface="Cambria Math" panose="02040503050406030204" pitchFamily="18" charset="0"/>
                      </a:rPr>
                      <m:t>𝑡h</m:t>
                    </m:r>
                    <m:r>
                      <m:rPr>
                        <m:nor/>
                      </m:rPr>
                      <a:rPr lang="en-US" sz="2400" kern="0">
                        <a:latin typeface="Cambria Math" panose="02040503050406030204" pitchFamily="18" charset="0"/>
                      </a:rPr>
                      <m:t>ấ</m:t>
                    </m:r>
                    <m:r>
                      <m:rPr>
                        <m:nor/>
                      </m:rPr>
                      <a:rPr lang="en-US" sz="2400" kern="0">
                        <a:latin typeface="Cambria Math" panose="02040503050406030204" pitchFamily="18" charset="0"/>
                      </a:rPr>
                      <m:t>p</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a:rPr lang="en-US" sz="2400" b="0" i="1" kern="0">
                        <a:latin typeface="Cambria Math" panose="02040503050406030204" pitchFamily="18" charset="0"/>
                      </a:rPr>
                      <m:t>𝐸</m:t>
                    </m:r>
                    <m:d>
                      <m:dPr>
                        <m:ctrlPr>
                          <a:rPr lang="en-US" sz="2400" b="0" i="1" kern="0">
                            <a:latin typeface="Cambria Math" panose="02040503050406030204" pitchFamily="18" charset="0"/>
                          </a:rPr>
                        </m:ctrlPr>
                      </m:dPr>
                      <m:e>
                        <m:r>
                          <a:rPr lang="en-US" sz="2400" kern="0">
                            <a:latin typeface="Cambria Math" panose="02040503050406030204" pitchFamily="18" charset="0"/>
                          </a:rPr>
                          <m:t>á</m:t>
                        </m:r>
                        <m:r>
                          <m:rPr>
                            <m:sty m:val="p"/>
                          </m:rPr>
                          <a:rPr lang="en-US" sz="2400" kern="0">
                            <a:latin typeface="Cambria Math" panose="02040503050406030204" pitchFamily="18" charset="0"/>
                          </a:rPr>
                          <m:t>p</m:t>
                        </m:r>
                        <m:r>
                          <a:rPr lang="en-US" sz="2400" b="0" i="0" kern="0">
                            <a:latin typeface="Cambria Math" panose="02040503050406030204" pitchFamily="18" charset="0"/>
                          </a:rPr>
                          <m:t> </m:t>
                        </m:r>
                        <m:r>
                          <m:rPr>
                            <m:sty m:val="p"/>
                          </m:rPr>
                          <a:rPr lang="en-US" sz="2400" b="0" i="0" kern="0">
                            <a:latin typeface="Cambria Math" panose="02040503050406030204" pitchFamily="18" charset="0"/>
                          </a:rPr>
                          <m:t>su</m:t>
                        </m:r>
                        <m:r>
                          <a:rPr lang="en-US" sz="2400" b="0" i="1" kern="0">
                            <a:latin typeface="Cambria Math" panose="02040503050406030204" pitchFamily="18" charset="0"/>
                          </a:rPr>
                          <m:t>ấ</m:t>
                        </m:r>
                        <m:r>
                          <m:rPr>
                            <m:sty m:val="p"/>
                          </m:rPr>
                          <a:rPr lang="en-US" sz="2400" b="0" i="1" kern="0">
                            <a:latin typeface="Cambria Math" panose="02040503050406030204" pitchFamily="18" charset="0"/>
                          </a:rPr>
                          <m:t>t</m:t>
                        </m:r>
                      </m:e>
                    </m:d>
                    <m:r>
                      <a:rPr lang="en-US" sz="2400" b="0" i="0"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5</m:t>
                        </m:r>
                      </m:den>
                    </m:f>
                    <m:r>
                      <a:rPr lang="en-US" sz="2400" b="0" i="1" kern="0">
                        <a:latin typeface="Cambria Math" panose="02040503050406030204" pitchFamily="18" charset="0"/>
                      </a:rPr>
                      <m:t>∗</m:t>
                    </m:r>
                    <m:d>
                      <m:dPr>
                        <m:ctrlPr>
                          <a:rPr lang="en-US" sz="2400" b="0" i="1" kern="0">
                            <a:latin typeface="Cambria Math" panose="02040503050406030204" pitchFamily="18" charset="0"/>
                          </a:rPr>
                        </m:ctrlPr>
                      </m:dPr>
                      <m:e>
                        <m:f>
                          <m:fPr>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2</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2</m:t>
                                </m:r>
                              </m:den>
                            </m:f>
                          </m:sup>
                        </m:sSubSup>
                        <m:r>
                          <a:rPr lang="en-US" sz="2400" b="0" i="1"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2</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2</m:t>
                                </m:r>
                              </m:den>
                            </m:f>
                          </m:sup>
                        </m:sSubSup>
                      </m:e>
                    </m:d>
                  </m:oMath>
                </a14:m>
                <a:endParaRPr lang="en-US" sz="2400" b="0" i="1" kern="0">
                  <a:latin typeface="Cambria Math" panose="02040503050406030204" pitchFamily="18" charset="0"/>
                </a:endParaRPr>
              </a:p>
              <a:p>
                <a:pPr marL="2540000" marR="5080" lvl="1" algn="just">
                  <a:lnSpc>
                    <a:spcPct val="130000"/>
                  </a:lnSpc>
                </a:pPr>
                <a14:m>
                  <m:oMath xmlns:m="http://schemas.openxmlformats.org/officeDocument/2006/math">
                    <m:r>
                      <a:rPr lang="en-US" sz="2400" b="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5</m:t>
                        </m:r>
                      </m:den>
                    </m:f>
                    <m:r>
                      <a:rPr lang="en-US" sz="2400" i="1" kern="0">
                        <a:latin typeface="Cambria Math" panose="02040503050406030204" pitchFamily="18" charset="0"/>
                      </a:rPr>
                      <m:t>∗</m:t>
                    </m:r>
                    <m:d>
                      <m:dPr>
                        <m:ctrlPr>
                          <a:rPr lang="en-US" sz="2400" i="1" kern="0">
                            <a:latin typeface="Cambria Math" panose="02040503050406030204" pitchFamily="18" charset="0"/>
                          </a:rPr>
                        </m:ctrlPr>
                      </m:dPr>
                      <m:e>
                        <m:f>
                          <m:fPr>
                            <m:ctrlPr>
                              <a:rPr lang="en-US" sz="2400" i="1" kern="0">
                                <a:latin typeface="Cambria Math" panose="02040503050406030204" pitchFamily="18" charset="0"/>
                              </a:rPr>
                            </m:ctrlPr>
                          </m:fPr>
                          <m:num>
                            <m:r>
                              <a:rPr lang="en-US" sz="2400" i="1" kern="0">
                                <a:latin typeface="Cambria Math" panose="02040503050406030204" pitchFamily="18" charset="0"/>
                              </a:rPr>
                              <m:t>−</m:t>
                            </m:r>
                            <m:r>
                              <a:rPr lang="en-US" sz="2400" b="0" i="1" kern="0">
                                <a:latin typeface="Cambria Math" panose="02040503050406030204" pitchFamily="18" charset="0"/>
                              </a:rPr>
                              <m:t>0</m:t>
                            </m:r>
                          </m:num>
                          <m:den>
                            <m:r>
                              <a:rPr lang="en-US" sz="2400" b="0" i="1" kern="0">
                                <a:latin typeface="Cambria Math" panose="02040503050406030204" pitchFamily="18" charset="0"/>
                              </a:rPr>
                              <m:t>1</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1</m:t>
                                </m:r>
                              </m:den>
                            </m:f>
                          </m:sup>
                        </m:sSubSup>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1</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1</m:t>
                                </m:r>
                              </m:den>
                            </m:f>
                          </m:sup>
                        </m:sSubSup>
                      </m:e>
                    </m:d>
                  </m:oMath>
                </a14:m>
                <a:r>
                  <a:rPr lang="en-US" sz="2400" kern="0"/>
                  <a:t> </a:t>
                </a:r>
                <a:endParaRPr lang="en-US" sz="2400" i="1" kern="0">
                  <a:latin typeface="Cambria Math" panose="02040503050406030204" pitchFamily="18" charset="0"/>
                </a:endParaRPr>
              </a:p>
              <a:p>
                <a:pPr marL="2540000" marR="5080" lvl="1" algn="just">
                  <a:lnSpc>
                    <a:spcPct val="130000"/>
                  </a:lnSpc>
                </a:pPr>
                <a14:m>
                  <m:oMathPara xmlns:m="http://schemas.openxmlformats.org/officeDocument/2006/math">
                    <m:oMathParaPr>
                      <m:jc m:val="left"/>
                    </m:oMathParaPr>
                    <m:oMath xmlns:m="http://schemas.openxmlformats.org/officeDocument/2006/math">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5</m:t>
                          </m:r>
                        </m:den>
                      </m:f>
                      <m:r>
                        <a:rPr lang="en-US" sz="2400" i="1" kern="0">
                          <a:latin typeface="Cambria Math" panose="02040503050406030204" pitchFamily="18" charset="0"/>
                        </a:rPr>
                        <m:t>∗</m:t>
                      </m:r>
                      <m:d>
                        <m:dPr>
                          <m:ctrlPr>
                            <a:rPr lang="en-US" sz="2400" i="1" kern="0">
                              <a:latin typeface="Cambria Math" panose="02040503050406030204" pitchFamily="18" charset="0"/>
                            </a:rPr>
                          </m:ctrlPr>
                        </m:dPr>
                        <m:e>
                          <m:f>
                            <m:fPr>
                              <m:ctrlPr>
                                <a:rPr lang="en-US" sz="2400" i="1" kern="0">
                                  <a:latin typeface="Cambria Math" panose="02040503050406030204" pitchFamily="18" charset="0"/>
                                </a:rPr>
                              </m:ctrlPr>
                            </m:fPr>
                            <m:num>
                              <m:r>
                                <a:rPr lang="en-US" sz="2400" i="1" kern="0">
                                  <a:latin typeface="Cambria Math" panose="02040503050406030204" pitchFamily="18" charset="0"/>
                                </a:rPr>
                                <m:t>−</m:t>
                              </m:r>
                              <m:r>
                                <a:rPr lang="en-US" sz="2400" b="0" i="1" kern="0">
                                  <a:latin typeface="Cambria Math" panose="02040503050406030204" pitchFamily="18" charset="0"/>
                                </a:rPr>
                                <m:t>1</m:t>
                              </m:r>
                            </m:num>
                            <m:den>
                              <m:r>
                                <a:rPr lang="en-US" sz="2400" b="0" i="1" kern="0">
                                  <a:latin typeface="Cambria Math" panose="02040503050406030204" pitchFamily="18" charset="0"/>
                                </a:rPr>
                                <m:t>2</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sup>
                          </m:sSubSup>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i="1" kern="0">
                                  <a:latin typeface="Cambria Math" panose="02040503050406030204" pitchFamily="18" charset="0"/>
                                </a:rPr>
                                <m:t>1</m:t>
                              </m:r>
                            </m:num>
                            <m:den>
                              <m:r>
                                <a:rPr lang="en-US" sz="2400" b="0" i="1" kern="0">
                                  <a:latin typeface="Cambria Math" panose="02040503050406030204" pitchFamily="18" charset="0"/>
                                </a:rPr>
                                <m:t>2</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i="1" kern="0">
                                      <a:latin typeface="Cambria Math" panose="02040503050406030204" pitchFamily="18" charset="0"/>
                                    </a:rPr>
                                    <m:t>1</m:t>
                                  </m:r>
                                </m:num>
                                <m:den>
                                  <m:r>
                                    <a:rPr lang="en-US" sz="2400" b="0" i="1" kern="0">
                                      <a:latin typeface="Cambria Math" panose="02040503050406030204" pitchFamily="18" charset="0"/>
                                    </a:rPr>
                                    <m:t>2</m:t>
                                  </m:r>
                                </m:den>
                              </m:f>
                            </m:sup>
                          </m:sSubSup>
                        </m:e>
                      </m:d>
                      <m:r>
                        <a:rPr lang="en-US" sz="2400" b="0" i="1" kern="0">
                          <a:latin typeface="Cambria Math" panose="02040503050406030204" pitchFamily="18" charset="0"/>
                        </a:rPr>
                        <m:t>=0+0+0.4=0.4</m:t>
                      </m:r>
                    </m:oMath>
                  </m:oMathPara>
                </a14:m>
                <a:endParaRPr lang="en-US" sz="2400" kern="0"/>
              </a:p>
            </p:txBody>
          </p:sp>
        </mc:Choice>
        <mc:Fallback xmlns="">
          <p:sp>
            <p:nvSpPr>
              <p:cNvPr id="13" name="object 20">
                <a:extLst>
                  <a:ext uri="{FF2B5EF4-FFF2-40B4-BE49-F238E27FC236}">
                    <a16:creationId xmlns:a16="http://schemas.microsoft.com/office/drawing/2014/main" id="{6EBD47C0-8A2A-55A1-D021-4D27F4C3206A}"/>
                  </a:ext>
                </a:extLst>
              </p:cNvPr>
              <p:cNvSpPr txBox="1">
                <a:spLocks noRot="1" noChangeAspect="1" noMove="1" noResize="1" noEditPoints="1" noAdjustHandles="1" noChangeArrowheads="1" noChangeShapeType="1" noTextEdit="1"/>
              </p:cNvSpPr>
              <p:nvPr/>
            </p:nvSpPr>
            <p:spPr>
              <a:xfrm>
                <a:off x="589754" y="3765149"/>
                <a:ext cx="11671495" cy="5070362"/>
              </a:xfrm>
              <a:prstGeom prst="rect">
                <a:avLst/>
              </a:prstGeom>
              <a:blipFill>
                <a:blip r:embed="rId3"/>
                <a:stretch>
                  <a:fillRect l="-1848" t="-500" b="-9000"/>
                </a:stretch>
              </a:blipFill>
            </p:spPr>
            <p:txBody>
              <a:bodyPr/>
              <a:lstStyle/>
              <a:p>
                <a:r>
                  <a:rPr lang="en-VN">
                    <a:noFill/>
                  </a:rPr>
                  <a:t> </a:t>
                </a:r>
              </a:p>
            </p:txBody>
          </p:sp>
        </mc:Fallback>
      </mc:AlternateContent>
    </p:spTree>
    <p:extLst>
      <p:ext uri="{BB962C8B-B14F-4D97-AF65-F5344CB8AC3E}">
        <p14:creationId xmlns:p14="http://schemas.microsoft.com/office/powerpoint/2010/main" val="2718818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595313" y="2465110"/>
            <a:ext cx="16916400" cy="12363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Ví dụ 2: Xây dựng cây định danh bằng giải thuật độ đo hỗn loạn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 (ID3)</a:t>
            </a:r>
          </a:p>
        </p:txBody>
      </p:sp>
      <p:sp>
        <p:nvSpPr>
          <p:cNvPr id="9" name="Oval 8">
            <a:extLst>
              <a:ext uri="{FF2B5EF4-FFF2-40B4-BE49-F238E27FC236}">
                <a16:creationId xmlns:a16="http://schemas.microsoft.com/office/drawing/2014/main" id="{02B27479-7D06-810F-6C24-467FB5EA6945}"/>
              </a:ext>
            </a:extLst>
          </p:cNvPr>
          <p:cNvSpPr/>
          <p:nvPr/>
        </p:nvSpPr>
        <p:spPr>
          <a:xfrm>
            <a:off x="15448756" y="7707034"/>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3200"/>
              <a:t>Trời</a:t>
            </a:r>
          </a:p>
        </p:txBody>
      </p:sp>
      <p:cxnSp>
        <p:nvCxnSpPr>
          <p:cNvPr id="10" name="Straight Arrow Connector 9">
            <a:extLst>
              <a:ext uri="{FF2B5EF4-FFF2-40B4-BE49-F238E27FC236}">
                <a16:creationId xmlns:a16="http://schemas.microsoft.com/office/drawing/2014/main" id="{C73A0E9E-E2C3-16D5-F0FD-0FF0037F4380}"/>
              </a:ext>
            </a:extLst>
          </p:cNvPr>
          <p:cNvCxnSpPr>
            <a:cxnSpLocks/>
            <a:stCxn id="9" idx="3"/>
          </p:cNvCxnSpPr>
          <p:nvPr/>
        </p:nvCxnSpPr>
        <p:spPr>
          <a:xfrm flipH="1">
            <a:off x="14381956" y="8487523"/>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82EBE5-8572-0E5A-0D13-B9802564324F}"/>
              </a:ext>
            </a:extLst>
          </p:cNvPr>
          <p:cNvSpPr txBox="1"/>
          <p:nvPr/>
        </p:nvSpPr>
        <p:spPr>
          <a:xfrm>
            <a:off x="14077156" y="8271623"/>
            <a:ext cx="1143000" cy="523220"/>
          </a:xfrm>
          <a:prstGeom prst="rect">
            <a:avLst/>
          </a:prstGeom>
          <a:noFill/>
        </p:spPr>
        <p:txBody>
          <a:bodyPr wrap="square" rtlCol="0">
            <a:spAutoFit/>
          </a:bodyPr>
          <a:lstStyle/>
          <a:p>
            <a:r>
              <a:rPr lang="en-VN" sz="2800"/>
              <a:t>trong</a:t>
            </a:r>
          </a:p>
        </p:txBody>
      </p:sp>
      <p:sp>
        <p:nvSpPr>
          <p:cNvPr id="12" name="TextBox 11">
            <a:extLst>
              <a:ext uri="{FF2B5EF4-FFF2-40B4-BE49-F238E27FC236}">
                <a16:creationId xmlns:a16="http://schemas.microsoft.com/office/drawing/2014/main" id="{3A8E1DDB-E39A-ADAF-2972-BC9362559313}"/>
              </a:ext>
            </a:extLst>
          </p:cNvPr>
          <p:cNvSpPr txBox="1"/>
          <p:nvPr/>
        </p:nvSpPr>
        <p:spPr>
          <a:xfrm>
            <a:off x="12900662" y="9268170"/>
            <a:ext cx="2485917" cy="523220"/>
          </a:xfrm>
          <a:prstGeom prst="rect">
            <a:avLst/>
          </a:prstGeom>
          <a:noFill/>
        </p:spPr>
        <p:txBody>
          <a:bodyPr wrap="square" rtlCol="0">
            <a:spAutoFit/>
          </a:bodyPr>
          <a:lstStyle/>
          <a:p>
            <a:r>
              <a:rPr lang="en-VN" sz="2800"/>
              <a:t>{không mưa}</a:t>
            </a:r>
          </a:p>
        </p:txBody>
      </p:sp>
      <p:graphicFrame>
        <p:nvGraphicFramePr>
          <p:cNvPr id="5" name="Table 5">
            <a:extLst>
              <a:ext uri="{FF2B5EF4-FFF2-40B4-BE49-F238E27FC236}">
                <a16:creationId xmlns:a16="http://schemas.microsoft.com/office/drawing/2014/main" id="{DAF2C50B-483F-224E-09A5-4270FBBC4D43}"/>
              </a:ext>
            </a:extLst>
          </p:cNvPr>
          <p:cNvGraphicFramePr>
            <a:graphicFrameLocks noGrp="1"/>
          </p:cNvGraphicFramePr>
          <p:nvPr/>
        </p:nvGraphicFramePr>
        <p:xfrm>
          <a:off x="12261249" y="3214394"/>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bg1">
                              <a:lumMod val="85000"/>
                            </a:schemeClr>
                          </a:solidFill>
                        </a:rPr>
                        <a:t>1</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r>
                        <a:rPr lang="en-US" sz="2000">
                          <a:solidFill>
                            <a:schemeClr val="bg1">
                              <a:lumMod val="85000"/>
                            </a:schemeClr>
                          </a:solidFill>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solidFill>
                            <a:schemeClr val="bg1">
                              <a:lumMod val="85000"/>
                            </a:schemeClr>
                          </a:solidFill>
                        </a:rPr>
                        <a:t>4</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3298804574"/>
                  </a:ext>
                </a:extLst>
              </a:tr>
              <a:tr h="450852">
                <a:tc>
                  <a:txBody>
                    <a:bodyPr/>
                    <a:lstStyle/>
                    <a:p>
                      <a:pPr algn="ctr"/>
                      <a:r>
                        <a:rPr lang="en-US" sz="2000">
                          <a:solidFill>
                            <a:schemeClr val="bg1">
                              <a:lumMod val="85000"/>
                            </a:schemeClr>
                          </a:solidFill>
                        </a:rPr>
                        <a:t>8</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Nam</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2951218406"/>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bl>
          </a:graphicData>
        </a:graphic>
      </p:graphicFrame>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D2D54DA0-976F-53A3-B99F-C69890121112}"/>
                  </a:ext>
                </a:extLst>
              </p:cNvPr>
              <p:cNvSpPr txBox="1"/>
              <p:nvPr/>
            </p:nvSpPr>
            <p:spPr>
              <a:xfrm>
                <a:off x="589757" y="3898900"/>
                <a:ext cx="11887200" cy="31970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Xét thuộc tính: gió (nam=2,bắc=3)</a:t>
                </a:r>
              </a:p>
              <a:p>
                <a:pPr marL="1040765" marR="5080" lvl="1" indent="-571500" algn="just">
                  <a:lnSpc>
                    <a:spcPct val="130000"/>
                  </a:lnSpc>
                  <a:buFont typeface="Wingdings" pitchFamily="2" charset="2"/>
                  <a:buChar char="ü"/>
                </a:pPr>
                <a14:m>
                  <m:oMath xmlns:m="http://schemas.openxmlformats.org/officeDocument/2006/math">
                    <m:r>
                      <m:rPr>
                        <m:nor/>
                      </m:rPr>
                      <a:rPr lang="en-US" sz="2400" b="0" i="0" kern="0"/>
                      <m:t>Gi</m:t>
                    </m:r>
                    <m:r>
                      <m:rPr>
                        <m:nor/>
                      </m:rPr>
                      <a:rPr lang="en-US" sz="2400" b="0" i="0" kern="0"/>
                      <m:t>ó=</m:t>
                    </m:r>
                    <m:r>
                      <m:rPr>
                        <m:nor/>
                      </m:rPr>
                      <a:rPr lang="en-US" sz="2400" b="0" i="0" kern="0"/>
                      <m:t>nam</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kern="0"/>
                      <m:t> </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m:rPr>
                        <m:nor/>
                      </m:rPr>
                      <a:rPr lang="en-US" sz="2400" b="0" i="0" kern="0"/>
                      <m:t>Gi</m:t>
                    </m:r>
                    <m:r>
                      <m:rPr>
                        <m:nor/>
                      </m:rPr>
                      <a:rPr lang="en-US" sz="2400" b="0" i="0" kern="0"/>
                      <m:t>ó=</m:t>
                    </m:r>
                    <m:r>
                      <m:rPr>
                        <m:nor/>
                      </m:rPr>
                      <a:rPr lang="en-US" sz="2400" b="0" i="0" kern="0"/>
                      <m:t>b</m:t>
                    </m:r>
                    <m:r>
                      <a:rPr lang="en-US" sz="2400" b="0" i="1" kern="0">
                        <a:latin typeface="Cambria Math" panose="02040503050406030204" pitchFamily="18" charset="0"/>
                      </a:rPr>
                      <m:t>ắ</m:t>
                    </m:r>
                    <m:r>
                      <m:rPr>
                        <m:sty m:val="p"/>
                      </m:rPr>
                      <a:rPr lang="en-US" sz="2400" b="0" i="1" kern="0">
                        <a:latin typeface="Cambria Math" panose="02040503050406030204" pitchFamily="18" charset="0"/>
                      </a:rPr>
                      <m:t>c</m:t>
                    </m:r>
                    <m:r>
                      <m:rPr>
                        <m:nor/>
                      </m:rPr>
                      <a:rPr lang="en-US" sz="2400" kern="0"/>
                      <m:t>: </m:t>
                    </m:r>
                    <m:f>
                      <m:fPr>
                        <m:ctrlPr>
                          <a:rPr lang="en-US" sz="2400" b="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3</m:t>
                        </m:r>
                      </m:den>
                    </m:f>
                    <m:r>
                      <a:rPr lang="en-US" sz="2400" b="0" i="1" kern="0">
                        <a:latin typeface="Cambria Math" panose="02040503050406030204" pitchFamily="18" charset="0"/>
                      </a:rPr>
                      <m:t>𝑘h</m:t>
                    </m:r>
                    <m:r>
                      <m:rPr>
                        <m:nor/>
                      </m:rPr>
                      <a:rPr lang="en-US" sz="2400" b="0" i="0" kern="0">
                        <a:latin typeface="Cambria Math" panose="02040503050406030204" pitchFamily="18" charset="0"/>
                      </a:rPr>
                      <m:t>ô</m:t>
                    </m:r>
                    <m:r>
                      <m:rPr>
                        <m:nor/>
                      </m:rPr>
                      <a:rPr lang="en-US" sz="2400" b="0" i="0" kern="0">
                        <a:latin typeface="Cambria Math" panose="02040503050406030204" pitchFamily="18" charset="0"/>
                      </a:rPr>
                      <m:t>ng</m:t>
                    </m:r>
                    <m:r>
                      <m:rPr>
                        <m:nor/>
                      </m:rPr>
                      <a:rPr lang="en-US" sz="2400" b="0" i="0" kern="0">
                        <a:latin typeface="Cambria Math" panose="02040503050406030204" pitchFamily="18" charset="0"/>
                      </a:rPr>
                      <m:t> </m:t>
                    </m:r>
                    <m:r>
                      <m:rPr>
                        <m:nor/>
                      </m:rPr>
                      <a:rPr lang="en-US" sz="2400" b="0" i="0" kern="0">
                        <a:latin typeface="Cambria Math" panose="02040503050406030204" pitchFamily="18" charset="0"/>
                      </a:rPr>
                      <m:t>m</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r>
                      <m:rPr>
                        <m:nor/>
                      </m:rPr>
                      <a:rPr lang="en-US" sz="2400" b="0" i="0" kern="0">
                        <a:latin typeface="Cambria Math" panose="02040503050406030204" pitchFamily="18" charset="0"/>
                      </a:rPr>
                      <m:t> + </m:t>
                    </m:r>
                    <m:f>
                      <m:fPr>
                        <m:ctrlPr>
                          <a:rPr lang="en-US" sz="2400" b="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3</m:t>
                        </m:r>
                      </m:den>
                    </m:f>
                    <m:r>
                      <a:rPr lang="en-US" sz="2400" b="0" i="1" kern="0">
                        <a:latin typeface="Cambria Math" panose="02040503050406030204" pitchFamily="18" charset="0"/>
                      </a:rPr>
                      <m:t>𝑚</m:t>
                    </m:r>
                    <m:r>
                      <m:rPr>
                        <m:nor/>
                      </m:rPr>
                      <a:rPr lang="en-US" sz="2400" b="0" i="0" kern="0">
                        <a:latin typeface="Cambria Math" panose="02040503050406030204" pitchFamily="18" charset="0"/>
                      </a:rPr>
                      <m:t>ư</m:t>
                    </m:r>
                    <m:r>
                      <m:rPr>
                        <m:nor/>
                      </m:rPr>
                      <a:rPr lang="en-US" sz="2400" b="0" i="0" kern="0">
                        <a:latin typeface="Cambria Math" panose="02040503050406030204" pitchFamily="18" charset="0"/>
                      </a:rPr>
                      <m:t>a</m:t>
                    </m:r>
                  </m:oMath>
                </a14:m>
                <a:endParaRPr lang="en-US" sz="2400" kern="0"/>
              </a:p>
              <a:p>
                <a:pPr marL="1040765" marR="5080" lvl="1" indent="-571500" algn="just">
                  <a:lnSpc>
                    <a:spcPct val="130000"/>
                  </a:lnSpc>
                  <a:buFont typeface="Wingdings" pitchFamily="2" charset="2"/>
                  <a:buChar char="ü"/>
                </a:pPr>
                <a14:m>
                  <m:oMath xmlns:m="http://schemas.openxmlformats.org/officeDocument/2006/math">
                    <m:r>
                      <a:rPr lang="en-US" sz="2400" b="0" i="1" kern="0">
                        <a:latin typeface="Cambria Math" panose="02040503050406030204" pitchFamily="18" charset="0"/>
                      </a:rPr>
                      <m:t>𝐸</m:t>
                    </m:r>
                    <m:d>
                      <m:dPr>
                        <m:ctrlPr>
                          <a:rPr lang="en-US" sz="2400" b="0" i="1" kern="0">
                            <a:latin typeface="Cambria Math" panose="02040503050406030204" pitchFamily="18" charset="0"/>
                          </a:rPr>
                        </m:ctrlPr>
                      </m:dPr>
                      <m:e>
                        <m:r>
                          <a:rPr lang="en-US" sz="2400" b="0" i="1" kern="0">
                            <a:latin typeface="Cambria Math" panose="02040503050406030204" pitchFamily="18" charset="0"/>
                          </a:rPr>
                          <m:t>𝐺𝑖</m:t>
                        </m:r>
                        <m:r>
                          <a:rPr lang="en-US" sz="2400" b="0" i="1" kern="0">
                            <a:latin typeface="Cambria Math" panose="02040503050406030204" pitchFamily="18" charset="0"/>
                          </a:rPr>
                          <m:t>ó</m:t>
                        </m:r>
                      </m:e>
                    </m:d>
                    <m:r>
                      <a:rPr lang="en-US" sz="2400" b="0" i="0"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2</m:t>
                        </m:r>
                      </m:num>
                      <m:den>
                        <m:r>
                          <a:rPr lang="en-US" sz="2400" b="0" i="1" kern="0">
                            <a:latin typeface="Cambria Math" panose="02040503050406030204" pitchFamily="18" charset="0"/>
                          </a:rPr>
                          <m:t>5</m:t>
                        </m:r>
                      </m:den>
                    </m:f>
                    <m:r>
                      <a:rPr lang="en-US" sz="2400" b="0" i="1" kern="0">
                        <a:latin typeface="Cambria Math" panose="02040503050406030204" pitchFamily="18" charset="0"/>
                      </a:rPr>
                      <m:t>∗</m:t>
                    </m:r>
                    <m:d>
                      <m:dPr>
                        <m:ctrlPr>
                          <a:rPr lang="en-US" sz="2400" b="0" i="1" kern="0">
                            <a:latin typeface="Cambria Math" panose="02040503050406030204" pitchFamily="18" charset="0"/>
                          </a:rPr>
                        </m:ctrlPr>
                      </m:dPr>
                      <m:e>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sup>
                        </m:sSubSup>
                        <m:r>
                          <a:rPr lang="en-US" sz="2400" b="0" i="1" kern="0">
                            <a:latin typeface="Cambria Math" panose="02040503050406030204" pitchFamily="18" charset="0"/>
                          </a:rPr>
                          <m:t>−</m:t>
                        </m:r>
                        <m:f>
                          <m:fPr>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sSubSup>
                          <m:sSubSupPr>
                            <m:ctrlPr>
                              <a:rPr lang="en-US" sz="2400" b="0" i="1" kern="0">
                                <a:latin typeface="Cambria Math" panose="02040503050406030204" pitchFamily="18" charset="0"/>
                              </a:rPr>
                            </m:ctrlPr>
                          </m:sSubSupPr>
                          <m:e>
                            <m:r>
                              <a:rPr lang="en-US" sz="2400" b="0" i="1" kern="0">
                                <a:latin typeface="Cambria Math" panose="02040503050406030204" pitchFamily="18" charset="0"/>
                              </a:rPr>
                              <m:t>𝑙𝑜𝑔</m:t>
                            </m:r>
                          </m:e>
                          <m:sub>
                            <m:r>
                              <a:rPr lang="en-US" sz="2400" b="0" i="1" kern="0">
                                <a:latin typeface="Cambria Math" panose="02040503050406030204" pitchFamily="18" charset="0"/>
                              </a:rPr>
                              <m:t>2</m:t>
                            </m:r>
                          </m:sub>
                          <m:sup>
                            <m:f>
                              <m:fPr>
                                <m:type m:val="skw"/>
                                <m:ctrlPr>
                                  <a:rPr lang="en-US" sz="2400" b="0" i="1" kern="0">
                                    <a:latin typeface="Cambria Math" panose="02040503050406030204" pitchFamily="18" charset="0"/>
                                  </a:rPr>
                                </m:ctrlPr>
                              </m:fPr>
                              <m:num>
                                <m:r>
                                  <a:rPr lang="en-US" sz="2400" b="0" i="1" kern="0">
                                    <a:latin typeface="Cambria Math" panose="02040503050406030204" pitchFamily="18" charset="0"/>
                                  </a:rPr>
                                  <m:t>1</m:t>
                                </m:r>
                              </m:num>
                              <m:den>
                                <m:r>
                                  <a:rPr lang="en-US" sz="2400" b="0" i="1" kern="0">
                                    <a:latin typeface="Cambria Math" panose="02040503050406030204" pitchFamily="18" charset="0"/>
                                  </a:rPr>
                                  <m:t>2</m:t>
                                </m:r>
                              </m:den>
                            </m:f>
                          </m:sup>
                        </m:sSubSup>
                      </m:e>
                    </m:d>
                    <m:r>
                      <a:rPr lang="en-US" sz="2400" b="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5</m:t>
                        </m:r>
                      </m:den>
                    </m:f>
                    <m:r>
                      <a:rPr lang="en-US" sz="2400" i="1" kern="0">
                        <a:latin typeface="Cambria Math" panose="02040503050406030204" pitchFamily="18" charset="0"/>
                      </a:rPr>
                      <m:t>∗</m:t>
                    </m:r>
                    <m:d>
                      <m:dPr>
                        <m:ctrlPr>
                          <a:rPr lang="en-US" sz="2400" i="1" kern="0">
                            <a:latin typeface="Cambria Math" panose="02040503050406030204" pitchFamily="18" charset="0"/>
                          </a:rPr>
                        </m:ctrlPr>
                      </m:dPr>
                      <m:e>
                        <m:f>
                          <m:fPr>
                            <m:ctrlPr>
                              <a:rPr lang="en-US" sz="2400" i="1" kern="0">
                                <a:latin typeface="Cambria Math" panose="02040503050406030204" pitchFamily="18" charset="0"/>
                              </a:rPr>
                            </m:ctrlPr>
                          </m:fPr>
                          <m:num>
                            <m:r>
                              <a:rPr lang="en-US" sz="2400" i="1" kern="0">
                                <a:latin typeface="Cambria Math" panose="02040503050406030204" pitchFamily="18" charset="0"/>
                              </a:rPr>
                              <m:t>−</m:t>
                            </m:r>
                            <m:r>
                              <a:rPr lang="en-US" sz="2400" b="0" i="1" kern="0">
                                <a:latin typeface="Cambria Math" panose="02040503050406030204" pitchFamily="18" charset="0"/>
                              </a:rPr>
                              <m:t>0</m:t>
                            </m:r>
                          </m:num>
                          <m:den>
                            <m:r>
                              <a:rPr lang="en-US" sz="2400" b="0" i="1" kern="0">
                                <a:latin typeface="Cambria Math" panose="02040503050406030204" pitchFamily="18" charset="0"/>
                              </a:rPr>
                              <m:t>3</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0</m:t>
                                </m:r>
                              </m:num>
                              <m:den>
                                <m:r>
                                  <a:rPr lang="en-US" sz="2400" b="0" i="1" kern="0">
                                    <a:latin typeface="Cambria Math" panose="02040503050406030204" pitchFamily="18" charset="0"/>
                                  </a:rPr>
                                  <m:t>3</m:t>
                                </m:r>
                              </m:den>
                            </m:f>
                          </m:sup>
                        </m:sSubSup>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3</m:t>
                            </m:r>
                          </m:den>
                        </m:f>
                        <m:sSubSup>
                          <m:sSubSupPr>
                            <m:ctrlPr>
                              <a:rPr lang="en-US" sz="2400" i="1" kern="0">
                                <a:latin typeface="Cambria Math" panose="02040503050406030204" pitchFamily="18" charset="0"/>
                              </a:rPr>
                            </m:ctrlPr>
                          </m:sSubSupPr>
                          <m:e>
                            <m:r>
                              <a:rPr lang="en-US" sz="2400" i="1" kern="0">
                                <a:latin typeface="Cambria Math" panose="02040503050406030204" pitchFamily="18" charset="0"/>
                              </a:rPr>
                              <m:t>𝑙𝑜𝑔</m:t>
                            </m:r>
                          </m:e>
                          <m:sub>
                            <m:r>
                              <a:rPr lang="en-US" sz="2400" i="1" kern="0">
                                <a:latin typeface="Cambria Math" panose="02040503050406030204" pitchFamily="18" charset="0"/>
                              </a:rPr>
                              <m:t>2</m:t>
                            </m:r>
                          </m:sub>
                          <m:sup>
                            <m:f>
                              <m:fPr>
                                <m:type m:val="skw"/>
                                <m:ctrlPr>
                                  <a:rPr lang="en-US" sz="2400" i="1" kern="0">
                                    <a:latin typeface="Cambria Math" panose="02040503050406030204" pitchFamily="18" charset="0"/>
                                  </a:rPr>
                                </m:ctrlPr>
                              </m:fPr>
                              <m:num>
                                <m:r>
                                  <a:rPr lang="en-US" sz="2400" b="0" i="1" kern="0">
                                    <a:latin typeface="Cambria Math" panose="02040503050406030204" pitchFamily="18" charset="0"/>
                                  </a:rPr>
                                  <m:t>3</m:t>
                                </m:r>
                              </m:num>
                              <m:den>
                                <m:r>
                                  <a:rPr lang="en-US" sz="2400" b="0" i="1" kern="0">
                                    <a:latin typeface="Cambria Math" panose="02040503050406030204" pitchFamily="18" charset="0"/>
                                  </a:rPr>
                                  <m:t>3</m:t>
                                </m:r>
                              </m:den>
                            </m:f>
                          </m:sup>
                        </m:sSubSup>
                      </m:e>
                    </m:d>
                  </m:oMath>
                </a14:m>
                <a:endParaRPr lang="en-US" sz="2400" b="0" i="1" kern="0">
                  <a:latin typeface="Cambria Math" panose="02040503050406030204" pitchFamily="18" charset="0"/>
                </a:endParaRPr>
              </a:p>
              <a:p>
                <a:pPr marL="1040765" marR="5080" lvl="1" indent="-571500" algn="just">
                  <a:lnSpc>
                    <a:spcPct val="130000"/>
                  </a:lnSpc>
                  <a:buFont typeface="Wingdings" pitchFamily="2" charset="2"/>
                  <a:buChar char="ü"/>
                </a:pPr>
                <a14:m>
                  <m:oMath xmlns:m="http://schemas.openxmlformats.org/officeDocument/2006/math">
                    <m:r>
                      <a:rPr lang="en-US" sz="2400" b="0" i="1" kern="0">
                        <a:latin typeface="Cambria Math" panose="02040503050406030204" pitchFamily="18" charset="0"/>
                      </a:rPr>
                      <m:t>𝐸</m:t>
                    </m:r>
                    <m:r>
                      <a:rPr lang="en-US" sz="2400" b="0" i="1" kern="0">
                        <a:latin typeface="Cambria Math" panose="02040503050406030204" pitchFamily="18" charset="0"/>
                      </a:rPr>
                      <m:t>(</m:t>
                    </m:r>
                    <m:r>
                      <a:rPr lang="en-US" sz="2400" b="0" i="1" kern="0">
                        <a:latin typeface="Cambria Math" panose="02040503050406030204" pitchFamily="18" charset="0"/>
                      </a:rPr>
                      <m:t>𝐺𝑖</m:t>
                    </m:r>
                    <m:r>
                      <a:rPr lang="en-US" sz="2400" b="0" i="1" kern="0">
                        <a:latin typeface="Cambria Math" panose="02040503050406030204" pitchFamily="18" charset="0"/>
                      </a:rPr>
                      <m:t>ó)=0.4+0=0.4</m:t>
                    </m:r>
                  </m:oMath>
                </a14:m>
                <a:endParaRPr lang="en-US" sz="2400" kern="0"/>
              </a:p>
            </p:txBody>
          </p:sp>
        </mc:Choice>
        <mc:Fallback xmlns="">
          <p:sp>
            <p:nvSpPr>
              <p:cNvPr id="6" name="object 20">
                <a:extLst>
                  <a:ext uri="{FF2B5EF4-FFF2-40B4-BE49-F238E27FC236}">
                    <a16:creationId xmlns:a16="http://schemas.microsoft.com/office/drawing/2014/main" id="{D2D54DA0-976F-53A3-B99F-C69890121112}"/>
                  </a:ext>
                </a:extLst>
              </p:cNvPr>
              <p:cNvSpPr txBox="1">
                <a:spLocks noRot="1" noChangeAspect="1" noMove="1" noResize="1" noEditPoints="1" noAdjustHandles="1" noChangeArrowheads="1" noChangeShapeType="1" noTextEdit="1"/>
              </p:cNvSpPr>
              <p:nvPr/>
            </p:nvSpPr>
            <p:spPr>
              <a:xfrm>
                <a:off x="589757" y="3898900"/>
                <a:ext cx="11887200" cy="3197094"/>
              </a:xfrm>
              <a:prstGeom prst="rect">
                <a:avLst/>
              </a:prstGeom>
              <a:blipFill>
                <a:blip r:embed="rId3"/>
                <a:stretch>
                  <a:fillRect l="-1814" t="-794" b="-3968"/>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3E5B474B-ADBA-DD5E-51C4-6E0D8395C5AD}"/>
                  </a:ext>
                </a:extLst>
              </p:cNvPr>
              <p:cNvSpPr txBox="1"/>
              <p:nvPr/>
            </p:nvSpPr>
            <p:spPr>
              <a:xfrm>
                <a:off x="589753" y="7150499"/>
                <a:ext cx="11442895" cy="24533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Ta có:</a:t>
                </a:r>
              </a:p>
              <a:p>
                <a:pPr marL="583565" marR="5080" indent="-571500" algn="just">
                  <a:lnSpc>
                    <a:spcPct val="130000"/>
                  </a:lnSpc>
                  <a:buFont typeface="Wingdings" panose="05000000000000000000" pitchFamily="2" charset="2"/>
                  <a:buChar char="§"/>
                </a:pPr>
                <a14:m>
                  <m:oMath xmlns:m="http://schemas.openxmlformats.org/officeDocument/2006/math">
                    <m:r>
                      <a:rPr lang="en-US" sz="3200" b="0" i="1" kern="0">
                        <a:latin typeface="Cambria Math" panose="02040503050406030204" pitchFamily="18" charset="0"/>
                      </a:rPr>
                      <m:t>𝐸</m:t>
                    </m:r>
                    <m:d>
                      <m:dPr>
                        <m:ctrlPr>
                          <a:rPr lang="en-US" sz="3200" b="0" i="1" kern="0">
                            <a:latin typeface="Cambria Math" panose="02040503050406030204" pitchFamily="18" charset="0"/>
                          </a:rPr>
                        </m:ctrlPr>
                      </m:dPr>
                      <m:e>
                        <m:r>
                          <a:rPr lang="en-US" sz="3200" b="0" i="1" kern="0">
                            <a:latin typeface="Cambria Math" panose="02040503050406030204" pitchFamily="18" charset="0"/>
                          </a:rPr>
                          <m:t>Á</m:t>
                        </m:r>
                        <m:r>
                          <a:rPr lang="en-US" sz="3200" b="0" i="1" kern="0">
                            <a:latin typeface="Cambria Math" panose="02040503050406030204" pitchFamily="18" charset="0"/>
                          </a:rPr>
                          <m:t>𝑝</m:t>
                        </m:r>
                        <m:r>
                          <a:rPr lang="en-US" sz="3200" b="0" i="1" kern="0">
                            <a:latin typeface="Cambria Math" panose="02040503050406030204" pitchFamily="18" charset="0"/>
                          </a:rPr>
                          <m:t> </m:t>
                        </m:r>
                        <m:r>
                          <a:rPr lang="en-US" sz="3200" b="0" i="1" kern="0">
                            <a:latin typeface="Cambria Math" panose="02040503050406030204" pitchFamily="18" charset="0"/>
                          </a:rPr>
                          <m:t>𝑠𝑢</m:t>
                        </m:r>
                        <m:r>
                          <a:rPr lang="en-US" sz="3200" b="0" i="1" kern="0">
                            <a:latin typeface="Cambria Math" panose="02040503050406030204" pitchFamily="18" charset="0"/>
                          </a:rPr>
                          <m:t>ấ</m:t>
                        </m:r>
                        <m:r>
                          <m:rPr>
                            <m:sty m:val="p"/>
                          </m:rPr>
                          <a:rPr lang="en-US" sz="3200" b="0" i="1" kern="0">
                            <a:latin typeface="Cambria Math" panose="02040503050406030204" pitchFamily="18" charset="0"/>
                          </a:rPr>
                          <m:t>t</m:t>
                        </m:r>
                      </m:e>
                    </m:d>
                    <m:r>
                      <a:rPr lang="en-US" sz="3200" b="0" i="1" kern="0">
                        <a:latin typeface="Cambria Math" panose="02040503050406030204" pitchFamily="18" charset="0"/>
                      </a:rPr>
                      <m:t>=0.4, </m:t>
                    </m:r>
                    <m:r>
                      <a:rPr lang="en-US" sz="3200" b="0" i="1" kern="0">
                        <a:latin typeface="Cambria Math" panose="02040503050406030204" pitchFamily="18" charset="0"/>
                      </a:rPr>
                      <m:t>𝐸</m:t>
                    </m:r>
                    <m:d>
                      <m:dPr>
                        <m:ctrlPr>
                          <a:rPr lang="en-US" sz="3200" b="0" i="1" kern="0">
                            <a:latin typeface="Cambria Math" panose="02040503050406030204" pitchFamily="18" charset="0"/>
                          </a:rPr>
                        </m:ctrlPr>
                      </m:dPr>
                      <m:e>
                        <m:r>
                          <a:rPr lang="en-US" sz="3200" b="0" i="1" kern="0">
                            <a:latin typeface="Cambria Math" panose="02040503050406030204" pitchFamily="18" charset="0"/>
                          </a:rPr>
                          <m:t>𝐺𝑖</m:t>
                        </m:r>
                        <m:r>
                          <a:rPr lang="en-US" sz="3200" b="0" i="1" kern="0">
                            <a:latin typeface="Cambria Math" panose="02040503050406030204" pitchFamily="18" charset="0"/>
                          </a:rPr>
                          <m:t>ó</m:t>
                        </m:r>
                      </m:e>
                    </m:d>
                    <m:r>
                      <a:rPr lang="en-US" sz="3200" b="0" i="1" kern="0">
                        <a:latin typeface="Cambria Math" panose="02040503050406030204" pitchFamily="18" charset="0"/>
                      </a:rPr>
                      <m:t>=0.4</m:t>
                    </m:r>
                  </m:oMath>
                </a14:m>
                <a:endParaRPr lang="en-US" sz="3200" b="0" kern="0"/>
              </a:p>
              <a:p>
                <a:pPr marL="583565" marR="5080" indent="-571500" algn="just">
                  <a:lnSpc>
                    <a:spcPct val="130000"/>
                  </a:lnSpc>
                  <a:buFont typeface="Wingdings" panose="05000000000000000000" pitchFamily="2" charset="2"/>
                  <a:buChar char="§"/>
                </a:pPr>
                <a:r>
                  <a:rPr lang="en-US" sz="3200" kern="0"/>
                  <a:t>Chọn thuộc tính là áp suất để phân hoạch tiếp theo</a:t>
                </a:r>
              </a:p>
              <a:p>
                <a:pPr marL="583565" marR="5080" indent="-571500" algn="just">
                  <a:lnSpc>
                    <a:spcPct val="130000"/>
                  </a:lnSpc>
                  <a:buFont typeface="Wingdings" panose="05000000000000000000" pitchFamily="2" charset="2"/>
                  <a:buChar char="§"/>
                </a:pPr>
                <a:endParaRPr lang="en-US" sz="2400" kern="0"/>
              </a:p>
            </p:txBody>
          </p:sp>
        </mc:Choice>
        <mc:Fallback xmlns="">
          <p:sp>
            <p:nvSpPr>
              <p:cNvPr id="7" name="object 20">
                <a:extLst>
                  <a:ext uri="{FF2B5EF4-FFF2-40B4-BE49-F238E27FC236}">
                    <a16:creationId xmlns:a16="http://schemas.microsoft.com/office/drawing/2014/main" id="{3E5B474B-ADBA-DD5E-51C4-6E0D8395C5AD}"/>
                  </a:ext>
                </a:extLst>
              </p:cNvPr>
              <p:cNvSpPr txBox="1">
                <a:spLocks noRot="1" noChangeAspect="1" noMove="1" noResize="1" noEditPoints="1" noAdjustHandles="1" noChangeArrowheads="1" noChangeShapeType="1" noTextEdit="1"/>
              </p:cNvSpPr>
              <p:nvPr/>
            </p:nvSpPr>
            <p:spPr>
              <a:xfrm>
                <a:off x="589753" y="7150499"/>
                <a:ext cx="11442895" cy="2453300"/>
              </a:xfrm>
              <a:prstGeom prst="rect">
                <a:avLst/>
              </a:prstGeom>
              <a:blipFill>
                <a:blip r:embed="rId4"/>
                <a:stretch>
                  <a:fillRect l="-1885" t="-1036"/>
                </a:stretch>
              </a:blipFill>
            </p:spPr>
            <p:txBody>
              <a:bodyPr/>
              <a:lstStyle/>
              <a:p>
                <a:r>
                  <a:rPr lang="en-VN">
                    <a:noFill/>
                  </a:rPr>
                  <a:t> </a:t>
                </a:r>
              </a:p>
            </p:txBody>
          </p:sp>
        </mc:Fallback>
      </mc:AlternateContent>
    </p:spTree>
    <p:extLst>
      <p:ext uri="{BB962C8B-B14F-4D97-AF65-F5344CB8AC3E}">
        <p14:creationId xmlns:p14="http://schemas.microsoft.com/office/powerpoint/2010/main" val="172473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595313" y="2465110"/>
            <a:ext cx="16916400" cy="12363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Ví dụ 2: Xây dựng cây định danh bằng giải thuật độ đo hỗn loạn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 (ID3)</a:t>
            </a:r>
          </a:p>
        </p:txBody>
      </p:sp>
      <p:graphicFrame>
        <p:nvGraphicFramePr>
          <p:cNvPr id="5" name="Table 5">
            <a:extLst>
              <a:ext uri="{FF2B5EF4-FFF2-40B4-BE49-F238E27FC236}">
                <a16:creationId xmlns:a16="http://schemas.microsoft.com/office/drawing/2014/main" id="{DAF2C50B-483F-224E-09A5-4270FBBC4D43}"/>
              </a:ext>
            </a:extLst>
          </p:cNvPr>
          <p:cNvGraphicFramePr>
            <a:graphicFrameLocks noGrp="1"/>
          </p:cNvGraphicFramePr>
          <p:nvPr>
            <p:extLst>
              <p:ext uri="{D42A27DB-BD31-4B8C-83A1-F6EECF244321}">
                <p14:modId xmlns:p14="http://schemas.microsoft.com/office/powerpoint/2010/main" val="2442544827"/>
              </p:ext>
            </p:extLst>
          </p:nvPr>
        </p:nvGraphicFramePr>
        <p:xfrm>
          <a:off x="12261249" y="3214394"/>
          <a:ext cx="6334196" cy="4161140"/>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solidFill>
                            <a:schemeClr val="bg1">
                              <a:lumMod val="85000"/>
                            </a:schemeClr>
                          </a:solidFill>
                        </a:rPr>
                        <a:t>1</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r>
                        <a:rPr lang="en-US" sz="2000">
                          <a:solidFill>
                            <a:schemeClr val="bg1">
                              <a:lumMod val="85000"/>
                            </a:schemeClr>
                          </a:solidFill>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574054749"/>
                  </a:ext>
                </a:extLst>
              </a:tr>
              <a:tr h="450852">
                <a:tc>
                  <a:txBody>
                    <a:bodyPr/>
                    <a:lstStyle/>
                    <a:p>
                      <a:pPr algn="ctr"/>
                      <a:r>
                        <a:rPr lang="en-US" sz="2000">
                          <a:solidFill>
                            <a:schemeClr val="bg1">
                              <a:lumMod val="85000"/>
                            </a:schemeClr>
                          </a:solidFill>
                        </a:rPr>
                        <a:t>4</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Bắc</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3298804574"/>
                  </a:ext>
                </a:extLst>
              </a:tr>
              <a:tr h="450852">
                <a:tc>
                  <a:txBody>
                    <a:bodyPr/>
                    <a:lstStyle/>
                    <a:p>
                      <a:pPr algn="ctr"/>
                      <a:r>
                        <a:rPr lang="en-US" sz="2000">
                          <a:solidFill>
                            <a:schemeClr val="bg1">
                              <a:lumMod val="85000"/>
                            </a:schemeClr>
                          </a:solidFill>
                        </a:rPr>
                        <a:t>8</a:t>
                      </a:r>
                    </a:p>
                  </a:txBody>
                  <a:tcPr/>
                </a:tc>
                <a:tc>
                  <a:txBody>
                    <a:bodyPr/>
                    <a:lstStyle/>
                    <a:p>
                      <a:r>
                        <a:rPr lang="en-US" sz="2000">
                          <a:solidFill>
                            <a:schemeClr val="bg1">
                              <a:lumMod val="85000"/>
                            </a:schemeClr>
                          </a:solidFill>
                        </a:rPr>
                        <a:t>Trong</a:t>
                      </a:r>
                    </a:p>
                  </a:txBody>
                  <a:tcPr/>
                </a:tc>
                <a:tc>
                  <a:txBody>
                    <a:bodyPr/>
                    <a:lstStyle/>
                    <a:p>
                      <a:r>
                        <a:rPr lang="en-US" sz="2000">
                          <a:solidFill>
                            <a:schemeClr val="bg1">
                              <a:lumMod val="85000"/>
                            </a:schemeClr>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Nam</a:t>
                      </a:r>
                    </a:p>
                  </a:txBody>
                  <a:tcPr/>
                </a:tc>
                <a:tc>
                  <a:txBody>
                    <a:bodyPr/>
                    <a:lstStyle/>
                    <a:p>
                      <a:r>
                        <a:rPr lang="en-US" sz="2000">
                          <a:solidFill>
                            <a:schemeClr val="bg1">
                              <a:lumMod val="85000"/>
                            </a:schemeClr>
                          </a:solidFill>
                        </a:rPr>
                        <a:t>Không mưa</a:t>
                      </a:r>
                    </a:p>
                  </a:txBody>
                  <a:tcPr/>
                </a:tc>
                <a:extLst>
                  <a:ext uri="{0D108BD9-81ED-4DB2-BD59-A6C34878D82A}">
                    <a16:rowId xmlns:a16="http://schemas.microsoft.com/office/drawing/2014/main" val="2951218406"/>
                  </a:ext>
                </a:extLst>
              </a:tr>
              <a:tr h="450852">
                <a:tc>
                  <a:txBody>
                    <a:bodyPr/>
                    <a:lstStyle/>
                    <a:p>
                      <a:pPr algn="ctr"/>
                      <a:r>
                        <a:rPr lang="en-US" sz="2000">
                          <a:solidFill>
                            <a:schemeClr val="bg1">
                              <a:lumMod val="85000"/>
                            </a:schemeClr>
                          </a:solidFill>
                        </a:rPr>
                        <a:t>2</a:t>
                      </a:r>
                    </a:p>
                  </a:txBody>
                  <a:tcPr/>
                </a:tc>
                <a:tc>
                  <a:txBody>
                    <a:bodyPr/>
                    <a:lstStyle/>
                    <a:p>
                      <a:r>
                        <a:rPr lang="en-US" sz="2000">
                          <a:solidFill>
                            <a:schemeClr val="bg1">
                              <a:lumMod val="85000"/>
                            </a:schemeClr>
                          </a:solidFill>
                        </a:rPr>
                        <a:t>Mây</a:t>
                      </a:r>
                    </a:p>
                  </a:txBody>
                  <a:tcPr/>
                </a:tc>
                <a:tc>
                  <a:txBody>
                    <a:bodyPr/>
                    <a:lstStyle/>
                    <a:p>
                      <a:r>
                        <a:rPr lang="en-US" sz="2000">
                          <a:solidFill>
                            <a:schemeClr val="bg1">
                              <a:lumMod val="85000"/>
                            </a:schemeClr>
                          </a:solidFill>
                        </a:rPr>
                        <a:t>Cao</a:t>
                      </a:r>
                    </a:p>
                  </a:txBody>
                  <a:tcPr/>
                </a:tc>
                <a:tc>
                  <a:txBody>
                    <a:bodyPr/>
                    <a:lstStyle/>
                    <a:p>
                      <a:r>
                        <a:rPr lang="en-US" sz="2000">
                          <a:solidFill>
                            <a:schemeClr val="bg1">
                              <a:lumMod val="85000"/>
                            </a:schemeClr>
                          </a:solidFill>
                        </a:rPr>
                        <a:t>Nam</a:t>
                      </a:r>
                    </a:p>
                  </a:txBody>
                  <a:tcPr/>
                </a:tc>
                <a:tc>
                  <a:txBody>
                    <a:bodyPr/>
                    <a:lstStyle/>
                    <a:p>
                      <a:r>
                        <a:rPr lang="en-US" sz="2000">
                          <a:solidFill>
                            <a:schemeClr val="bg1">
                              <a:lumMod val="85000"/>
                            </a:schemeClr>
                          </a:solidFill>
                        </a:rPr>
                        <a:t>Mưa</a:t>
                      </a:r>
                    </a:p>
                  </a:txBody>
                  <a:tcPr/>
                </a:tc>
                <a:extLst>
                  <a:ext uri="{0D108BD9-81ED-4DB2-BD59-A6C34878D82A}">
                    <a16:rowId xmlns:a16="http://schemas.microsoft.com/office/drawing/2014/main" val="3073760113"/>
                  </a:ext>
                </a:extLst>
              </a:tr>
              <a:tr h="450852">
                <a:tc>
                  <a:txBody>
                    <a:bodyPr/>
                    <a:lstStyle/>
                    <a:p>
                      <a:pPr algn="ctr"/>
                      <a:r>
                        <a:rPr lang="en-US" sz="2000">
                          <a:solidFill>
                            <a:schemeClr val="bg1">
                              <a:lumMod val="85000"/>
                            </a:schemeClr>
                          </a:solidFill>
                        </a:rPr>
                        <a:t>3</a:t>
                      </a:r>
                    </a:p>
                  </a:txBody>
                  <a:tcPr/>
                </a:tc>
                <a:tc>
                  <a:txBody>
                    <a:bodyPr/>
                    <a:lstStyle/>
                    <a:p>
                      <a:r>
                        <a:rPr lang="en-US" sz="2000">
                          <a:solidFill>
                            <a:schemeClr val="bg1">
                              <a:lumMod val="85000"/>
                            </a:schemeClr>
                          </a:solidFill>
                        </a:rPr>
                        <a:t>Mây</a:t>
                      </a:r>
                    </a:p>
                  </a:txBody>
                  <a:tcPr/>
                </a:tc>
                <a:tc>
                  <a:txBody>
                    <a:bodyPr/>
                    <a:lstStyle/>
                    <a:p>
                      <a:r>
                        <a:rPr lang="en-US" sz="2000">
                          <a:solidFill>
                            <a:schemeClr val="bg1">
                              <a:lumMod val="85000"/>
                            </a:schemeClr>
                          </a:solidFill>
                        </a:rPr>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Bắc</a:t>
                      </a:r>
                    </a:p>
                  </a:txBody>
                  <a:tcPr/>
                </a:tc>
                <a:tc>
                  <a:txBody>
                    <a:bodyPr/>
                    <a:lstStyle/>
                    <a:p>
                      <a:r>
                        <a:rPr lang="en-US" sz="2000">
                          <a:solidFill>
                            <a:schemeClr val="bg1">
                              <a:lumMod val="85000"/>
                            </a:schemeClr>
                          </a:solidFill>
                        </a:rPr>
                        <a:t>Mưa</a:t>
                      </a:r>
                    </a:p>
                  </a:txBody>
                  <a:tcPr/>
                </a:tc>
                <a:extLst>
                  <a:ext uri="{0D108BD9-81ED-4DB2-BD59-A6C34878D82A}">
                    <a16:rowId xmlns:a16="http://schemas.microsoft.com/office/drawing/2014/main" val="3911475653"/>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solidFill>
                            <a:schemeClr val="bg1">
                              <a:lumMod val="85000"/>
                            </a:schemeClr>
                          </a:solidFill>
                        </a:rPr>
                        <a:t>6</a:t>
                      </a:r>
                    </a:p>
                  </a:txBody>
                  <a:tcPr/>
                </a:tc>
                <a:tc>
                  <a:txBody>
                    <a:bodyPr/>
                    <a:lstStyle/>
                    <a:p>
                      <a:r>
                        <a:rPr lang="en-US" sz="2000">
                          <a:solidFill>
                            <a:schemeClr val="bg1">
                              <a:lumMod val="85000"/>
                            </a:schemeClr>
                          </a:solidFill>
                        </a:rPr>
                        <a:t>Mây</a:t>
                      </a:r>
                    </a:p>
                  </a:txBody>
                  <a:tcPr/>
                </a:tc>
                <a:tc>
                  <a:txBody>
                    <a:bodyPr/>
                    <a:lstStyle/>
                    <a:p>
                      <a:r>
                        <a:rPr lang="en-US" sz="2000">
                          <a:solidFill>
                            <a:schemeClr val="bg1">
                              <a:lumMod val="85000"/>
                            </a:schemeClr>
                          </a:solidFill>
                        </a:rPr>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85000"/>
                            </a:schemeClr>
                          </a:solidFill>
                          <a:effectLst/>
                          <a:uLnTx/>
                          <a:uFillTx/>
                          <a:latin typeface="Be Vietnam Pro"/>
                          <a:ea typeface="+mn-ea"/>
                          <a:cs typeface="+mn-cs"/>
                        </a:rPr>
                        <a:t>Bắc</a:t>
                      </a:r>
                    </a:p>
                  </a:txBody>
                  <a:tcPr/>
                </a:tc>
                <a:tc>
                  <a:txBody>
                    <a:bodyPr/>
                    <a:lstStyle/>
                    <a:p>
                      <a:r>
                        <a:rPr lang="en-US" sz="2000">
                          <a:solidFill>
                            <a:schemeClr val="bg1">
                              <a:lumMod val="85000"/>
                            </a:schemeClr>
                          </a:solidFill>
                        </a:rPr>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bl>
          </a:graphicData>
        </a:graphic>
      </p:graphicFrame>
      <p:sp>
        <p:nvSpPr>
          <p:cNvPr id="8" name="Oval 7">
            <a:extLst>
              <a:ext uri="{FF2B5EF4-FFF2-40B4-BE49-F238E27FC236}">
                <a16:creationId xmlns:a16="http://schemas.microsoft.com/office/drawing/2014/main" id="{8C89EF61-DF1E-D325-2023-25A89014E6C1}"/>
              </a:ext>
            </a:extLst>
          </p:cNvPr>
          <p:cNvSpPr/>
          <p:nvPr/>
        </p:nvSpPr>
        <p:spPr>
          <a:xfrm>
            <a:off x="2951957" y="4053539"/>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Trời</a:t>
            </a:r>
          </a:p>
        </p:txBody>
      </p:sp>
      <p:cxnSp>
        <p:nvCxnSpPr>
          <p:cNvPr id="13" name="Straight Arrow Connector 12">
            <a:extLst>
              <a:ext uri="{FF2B5EF4-FFF2-40B4-BE49-F238E27FC236}">
                <a16:creationId xmlns:a16="http://schemas.microsoft.com/office/drawing/2014/main" id="{C56D0DBD-32FD-373C-123E-8CD52AB1A9CA}"/>
              </a:ext>
            </a:extLst>
          </p:cNvPr>
          <p:cNvCxnSpPr>
            <a:cxnSpLocks/>
            <a:stCxn id="8" idx="3"/>
          </p:cNvCxnSpPr>
          <p:nvPr/>
        </p:nvCxnSpPr>
        <p:spPr>
          <a:xfrm flipH="1">
            <a:off x="1885157" y="4834028"/>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42A8E69-76A9-62EF-8AF8-EE6407B012C7}"/>
              </a:ext>
            </a:extLst>
          </p:cNvPr>
          <p:cNvSpPr txBox="1"/>
          <p:nvPr/>
        </p:nvSpPr>
        <p:spPr>
          <a:xfrm>
            <a:off x="1420627" y="4618643"/>
            <a:ext cx="1143000" cy="523220"/>
          </a:xfrm>
          <a:prstGeom prst="rect">
            <a:avLst/>
          </a:prstGeom>
          <a:noFill/>
        </p:spPr>
        <p:txBody>
          <a:bodyPr wrap="square" rtlCol="0">
            <a:spAutoFit/>
          </a:bodyPr>
          <a:lstStyle/>
          <a:p>
            <a:r>
              <a:rPr lang="en-VN" sz="2800"/>
              <a:t>trong</a:t>
            </a:r>
          </a:p>
        </p:txBody>
      </p:sp>
      <p:sp>
        <p:nvSpPr>
          <p:cNvPr id="15" name="TextBox 14">
            <a:extLst>
              <a:ext uri="{FF2B5EF4-FFF2-40B4-BE49-F238E27FC236}">
                <a16:creationId xmlns:a16="http://schemas.microsoft.com/office/drawing/2014/main" id="{88D1C5DC-7F48-FF94-9226-8D262D2328EA}"/>
              </a:ext>
            </a:extLst>
          </p:cNvPr>
          <p:cNvSpPr txBox="1"/>
          <p:nvPr/>
        </p:nvSpPr>
        <p:spPr>
          <a:xfrm>
            <a:off x="403863" y="5614675"/>
            <a:ext cx="2485917" cy="523220"/>
          </a:xfrm>
          <a:prstGeom prst="rect">
            <a:avLst/>
          </a:prstGeom>
          <a:noFill/>
        </p:spPr>
        <p:txBody>
          <a:bodyPr wrap="square" rtlCol="0">
            <a:spAutoFit/>
          </a:bodyPr>
          <a:lstStyle/>
          <a:p>
            <a:r>
              <a:rPr lang="en-VN" sz="2800"/>
              <a:t>{không mưa}</a:t>
            </a:r>
          </a:p>
        </p:txBody>
      </p:sp>
      <p:cxnSp>
        <p:nvCxnSpPr>
          <p:cNvPr id="16" name="Straight Arrow Connector 15">
            <a:extLst>
              <a:ext uri="{FF2B5EF4-FFF2-40B4-BE49-F238E27FC236}">
                <a16:creationId xmlns:a16="http://schemas.microsoft.com/office/drawing/2014/main" id="{506E4CB0-F62E-ADA5-999B-F93437D3817F}"/>
              </a:ext>
            </a:extLst>
          </p:cNvPr>
          <p:cNvCxnSpPr>
            <a:cxnSpLocks/>
            <a:stCxn id="8" idx="5"/>
            <a:endCxn id="17" idx="1"/>
          </p:cNvCxnSpPr>
          <p:nvPr/>
        </p:nvCxnSpPr>
        <p:spPr>
          <a:xfrm>
            <a:off x="4643017" y="4834028"/>
            <a:ext cx="1740794" cy="5233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C858A458-F78F-F451-1BFC-5AC18E9DD4BE}"/>
              </a:ext>
            </a:extLst>
          </p:cNvPr>
          <p:cNvSpPr/>
          <p:nvPr/>
        </p:nvSpPr>
        <p:spPr>
          <a:xfrm>
            <a:off x="6093671" y="5223495"/>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Áp suất</a:t>
            </a:r>
          </a:p>
        </p:txBody>
      </p:sp>
      <p:cxnSp>
        <p:nvCxnSpPr>
          <p:cNvPr id="18" name="Straight Arrow Connector 17">
            <a:extLst>
              <a:ext uri="{FF2B5EF4-FFF2-40B4-BE49-F238E27FC236}">
                <a16:creationId xmlns:a16="http://schemas.microsoft.com/office/drawing/2014/main" id="{426D8E97-1653-F0E3-DD00-7C356D62ADE2}"/>
              </a:ext>
            </a:extLst>
          </p:cNvPr>
          <p:cNvCxnSpPr>
            <a:cxnSpLocks/>
            <a:stCxn id="17" idx="3"/>
          </p:cNvCxnSpPr>
          <p:nvPr/>
        </p:nvCxnSpPr>
        <p:spPr>
          <a:xfrm flipH="1">
            <a:off x="4782503" y="6003984"/>
            <a:ext cx="1601308" cy="8548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58F8A6-D606-5DC8-B1FE-49FCB4795224}"/>
              </a:ext>
            </a:extLst>
          </p:cNvPr>
          <p:cNvSpPr txBox="1"/>
          <p:nvPr/>
        </p:nvSpPr>
        <p:spPr>
          <a:xfrm>
            <a:off x="4361657" y="6130726"/>
            <a:ext cx="1143000" cy="523220"/>
          </a:xfrm>
          <a:prstGeom prst="rect">
            <a:avLst/>
          </a:prstGeom>
          <a:noFill/>
        </p:spPr>
        <p:txBody>
          <a:bodyPr wrap="square" rtlCol="0">
            <a:spAutoFit/>
          </a:bodyPr>
          <a:lstStyle/>
          <a:p>
            <a:r>
              <a:rPr lang="en-VN" sz="2800"/>
              <a:t>cao</a:t>
            </a:r>
          </a:p>
        </p:txBody>
      </p:sp>
      <p:sp>
        <p:nvSpPr>
          <p:cNvPr id="21" name="TextBox 20">
            <a:extLst>
              <a:ext uri="{FF2B5EF4-FFF2-40B4-BE49-F238E27FC236}">
                <a16:creationId xmlns:a16="http://schemas.microsoft.com/office/drawing/2014/main" id="{D8F35A0F-384A-42DE-05A6-8500E86E0692}"/>
              </a:ext>
            </a:extLst>
          </p:cNvPr>
          <p:cNvSpPr txBox="1"/>
          <p:nvPr/>
        </p:nvSpPr>
        <p:spPr>
          <a:xfrm>
            <a:off x="3964547" y="7043413"/>
            <a:ext cx="1356940" cy="523220"/>
          </a:xfrm>
          <a:prstGeom prst="rect">
            <a:avLst/>
          </a:prstGeom>
          <a:noFill/>
        </p:spPr>
        <p:txBody>
          <a:bodyPr wrap="square" rtlCol="0">
            <a:spAutoFit/>
          </a:bodyPr>
          <a:lstStyle/>
          <a:p>
            <a:r>
              <a:rPr lang="en-VN" sz="2800"/>
              <a:t>{mưa}</a:t>
            </a:r>
          </a:p>
        </p:txBody>
      </p:sp>
      <p:cxnSp>
        <p:nvCxnSpPr>
          <p:cNvPr id="22" name="Straight Arrow Connector 21">
            <a:extLst>
              <a:ext uri="{FF2B5EF4-FFF2-40B4-BE49-F238E27FC236}">
                <a16:creationId xmlns:a16="http://schemas.microsoft.com/office/drawing/2014/main" id="{77843C30-FE64-D859-D299-04C9FA60F745}"/>
              </a:ext>
            </a:extLst>
          </p:cNvPr>
          <p:cNvCxnSpPr>
            <a:cxnSpLocks/>
            <a:stCxn id="17" idx="4"/>
          </p:cNvCxnSpPr>
          <p:nvPr/>
        </p:nvCxnSpPr>
        <p:spPr>
          <a:xfrm>
            <a:off x="7084271" y="6137895"/>
            <a:ext cx="0" cy="8681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B472223-9B62-255D-BDE7-261EBAF584B5}"/>
              </a:ext>
            </a:extLst>
          </p:cNvPr>
          <p:cNvSpPr txBox="1"/>
          <p:nvPr/>
        </p:nvSpPr>
        <p:spPr>
          <a:xfrm>
            <a:off x="5953819" y="6315403"/>
            <a:ext cx="2117878" cy="523220"/>
          </a:xfrm>
          <a:prstGeom prst="rect">
            <a:avLst/>
          </a:prstGeom>
          <a:noFill/>
        </p:spPr>
        <p:txBody>
          <a:bodyPr wrap="square" rtlCol="0">
            <a:spAutoFit/>
          </a:bodyPr>
          <a:lstStyle/>
          <a:p>
            <a:r>
              <a:rPr lang="en-US" sz="2800"/>
              <a:t>Trung </a:t>
            </a:r>
            <a:r>
              <a:rPr lang="en-VN" sz="2800"/>
              <a:t>bình</a:t>
            </a:r>
          </a:p>
        </p:txBody>
      </p:sp>
      <p:sp>
        <p:nvSpPr>
          <p:cNvPr id="24" name="TextBox 23">
            <a:extLst>
              <a:ext uri="{FF2B5EF4-FFF2-40B4-BE49-F238E27FC236}">
                <a16:creationId xmlns:a16="http://schemas.microsoft.com/office/drawing/2014/main" id="{974727C0-E15D-AE0D-1EBD-33CFC33CC26F}"/>
              </a:ext>
            </a:extLst>
          </p:cNvPr>
          <p:cNvSpPr txBox="1"/>
          <p:nvPr/>
        </p:nvSpPr>
        <p:spPr>
          <a:xfrm>
            <a:off x="6543667" y="7043413"/>
            <a:ext cx="1356940" cy="523220"/>
          </a:xfrm>
          <a:prstGeom prst="rect">
            <a:avLst/>
          </a:prstGeom>
          <a:noFill/>
        </p:spPr>
        <p:txBody>
          <a:bodyPr wrap="square" rtlCol="0">
            <a:spAutoFit/>
          </a:bodyPr>
          <a:lstStyle/>
          <a:p>
            <a:r>
              <a:rPr lang="en-VN" sz="2800"/>
              <a:t>{mưa}</a:t>
            </a:r>
          </a:p>
        </p:txBody>
      </p:sp>
      <p:cxnSp>
        <p:nvCxnSpPr>
          <p:cNvPr id="25" name="Straight Arrow Connector 24">
            <a:extLst>
              <a:ext uri="{FF2B5EF4-FFF2-40B4-BE49-F238E27FC236}">
                <a16:creationId xmlns:a16="http://schemas.microsoft.com/office/drawing/2014/main" id="{D9DC231D-FAC8-A8FA-808A-5DB1994781F7}"/>
              </a:ext>
            </a:extLst>
          </p:cNvPr>
          <p:cNvCxnSpPr>
            <a:cxnSpLocks/>
            <a:stCxn id="17" idx="5"/>
          </p:cNvCxnSpPr>
          <p:nvPr/>
        </p:nvCxnSpPr>
        <p:spPr>
          <a:xfrm>
            <a:off x="7784731" y="6003984"/>
            <a:ext cx="1101576" cy="9368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3B91F7C-E21D-114C-759C-2F22F7E5EC8F}"/>
              </a:ext>
            </a:extLst>
          </p:cNvPr>
          <p:cNvSpPr/>
          <p:nvPr/>
        </p:nvSpPr>
        <p:spPr>
          <a:xfrm>
            <a:off x="8145933" y="6917301"/>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Gió</a:t>
            </a:r>
          </a:p>
        </p:txBody>
      </p:sp>
      <p:cxnSp>
        <p:nvCxnSpPr>
          <p:cNvPr id="27" name="Straight Arrow Connector 26">
            <a:extLst>
              <a:ext uri="{FF2B5EF4-FFF2-40B4-BE49-F238E27FC236}">
                <a16:creationId xmlns:a16="http://schemas.microsoft.com/office/drawing/2014/main" id="{CFDB7A9A-4292-52D5-ADE1-CDCC607DE7C6}"/>
              </a:ext>
            </a:extLst>
          </p:cNvPr>
          <p:cNvCxnSpPr>
            <a:cxnSpLocks/>
            <a:stCxn id="26" idx="4"/>
          </p:cNvCxnSpPr>
          <p:nvPr/>
        </p:nvCxnSpPr>
        <p:spPr>
          <a:xfrm flipH="1">
            <a:off x="9123264" y="7831701"/>
            <a:ext cx="13269" cy="913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EE7D7B9-E83C-46A7-8678-1BE688FD0543}"/>
              </a:ext>
            </a:extLst>
          </p:cNvPr>
          <p:cNvSpPr txBox="1"/>
          <p:nvPr/>
        </p:nvSpPr>
        <p:spPr>
          <a:xfrm>
            <a:off x="10355983" y="7737902"/>
            <a:ext cx="1143000" cy="523220"/>
          </a:xfrm>
          <a:prstGeom prst="rect">
            <a:avLst/>
          </a:prstGeom>
          <a:noFill/>
        </p:spPr>
        <p:txBody>
          <a:bodyPr wrap="square" rtlCol="0">
            <a:spAutoFit/>
          </a:bodyPr>
          <a:lstStyle/>
          <a:p>
            <a:r>
              <a:rPr lang="en-VN" sz="2800"/>
              <a:t>bắc</a:t>
            </a:r>
          </a:p>
        </p:txBody>
      </p:sp>
      <p:sp>
        <p:nvSpPr>
          <p:cNvPr id="29" name="TextBox 28">
            <a:extLst>
              <a:ext uri="{FF2B5EF4-FFF2-40B4-BE49-F238E27FC236}">
                <a16:creationId xmlns:a16="http://schemas.microsoft.com/office/drawing/2014/main" id="{3B2A94E2-25FB-B3BD-C1A1-C8A2FE6AE0AB}"/>
              </a:ext>
            </a:extLst>
          </p:cNvPr>
          <p:cNvSpPr txBox="1"/>
          <p:nvPr/>
        </p:nvSpPr>
        <p:spPr>
          <a:xfrm>
            <a:off x="7556961" y="8795460"/>
            <a:ext cx="2909505" cy="523220"/>
          </a:xfrm>
          <a:prstGeom prst="rect">
            <a:avLst/>
          </a:prstGeom>
          <a:noFill/>
        </p:spPr>
        <p:txBody>
          <a:bodyPr wrap="square" rtlCol="0">
            <a:spAutoFit/>
          </a:bodyPr>
          <a:lstStyle/>
          <a:p>
            <a:r>
              <a:rPr lang="en-VN" sz="2800"/>
              <a:t>{không mưa}</a:t>
            </a:r>
          </a:p>
        </p:txBody>
      </p:sp>
      <p:sp>
        <p:nvSpPr>
          <p:cNvPr id="30" name="TextBox 29">
            <a:extLst>
              <a:ext uri="{FF2B5EF4-FFF2-40B4-BE49-F238E27FC236}">
                <a16:creationId xmlns:a16="http://schemas.microsoft.com/office/drawing/2014/main" id="{F74A7831-2951-8D3F-F649-EA738E297B3F}"/>
              </a:ext>
            </a:extLst>
          </p:cNvPr>
          <p:cNvSpPr txBox="1"/>
          <p:nvPr/>
        </p:nvSpPr>
        <p:spPr>
          <a:xfrm>
            <a:off x="8302019" y="6015187"/>
            <a:ext cx="1143000" cy="523220"/>
          </a:xfrm>
          <a:prstGeom prst="rect">
            <a:avLst/>
          </a:prstGeom>
          <a:noFill/>
        </p:spPr>
        <p:txBody>
          <a:bodyPr wrap="square" rtlCol="0">
            <a:spAutoFit/>
          </a:bodyPr>
          <a:lstStyle/>
          <a:p>
            <a:r>
              <a:rPr lang="en-VN" sz="2800"/>
              <a:t>thấp</a:t>
            </a:r>
          </a:p>
        </p:txBody>
      </p:sp>
      <p:cxnSp>
        <p:nvCxnSpPr>
          <p:cNvPr id="31" name="Straight Arrow Connector 30">
            <a:extLst>
              <a:ext uri="{FF2B5EF4-FFF2-40B4-BE49-F238E27FC236}">
                <a16:creationId xmlns:a16="http://schemas.microsoft.com/office/drawing/2014/main" id="{5449BD96-893D-1BD0-98D6-A2DF15CC4745}"/>
              </a:ext>
            </a:extLst>
          </p:cNvPr>
          <p:cNvCxnSpPr>
            <a:cxnSpLocks/>
            <a:stCxn id="26" idx="5"/>
          </p:cNvCxnSpPr>
          <p:nvPr/>
        </p:nvCxnSpPr>
        <p:spPr>
          <a:xfrm>
            <a:off x="9836993" y="7697790"/>
            <a:ext cx="937406" cy="9724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D7B23C4-1E82-D0AD-05C4-1A8CEC60E071}"/>
              </a:ext>
            </a:extLst>
          </p:cNvPr>
          <p:cNvSpPr txBox="1"/>
          <p:nvPr/>
        </p:nvSpPr>
        <p:spPr>
          <a:xfrm>
            <a:off x="8185355" y="8053432"/>
            <a:ext cx="1143000" cy="523220"/>
          </a:xfrm>
          <a:prstGeom prst="rect">
            <a:avLst/>
          </a:prstGeom>
          <a:noFill/>
        </p:spPr>
        <p:txBody>
          <a:bodyPr wrap="square" rtlCol="0">
            <a:spAutoFit/>
          </a:bodyPr>
          <a:lstStyle/>
          <a:p>
            <a:r>
              <a:rPr lang="en-VN" sz="2800"/>
              <a:t>nam</a:t>
            </a:r>
          </a:p>
        </p:txBody>
      </p:sp>
      <p:sp>
        <p:nvSpPr>
          <p:cNvPr id="33" name="TextBox 32">
            <a:extLst>
              <a:ext uri="{FF2B5EF4-FFF2-40B4-BE49-F238E27FC236}">
                <a16:creationId xmlns:a16="http://schemas.microsoft.com/office/drawing/2014/main" id="{AF7ED525-7D6D-6328-7462-2F03D9E7DBDD}"/>
              </a:ext>
            </a:extLst>
          </p:cNvPr>
          <p:cNvSpPr txBox="1"/>
          <p:nvPr/>
        </p:nvSpPr>
        <p:spPr>
          <a:xfrm>
            <a:off x="10765327" y="8710342"/>
            <a:ext cx="1356940" cy="523220"/>
          </a:xfrm>
          <a:prstGeom prst="rect">
            <a:avLst/>
          </a:prstGeom>
          <a:noFill/>
        </p:spPr>
        <p:txBody>
          <a:bodyPr wrap="square" rtlCol="0">
            <a:spAutoFit/>
          </a:bodyPr>
          <a:lstStyle/>
          <a:p>
            <a:r>
              <a:rPr lang="en-VN" sz="2800"/>
              <a:t>{mưa}</a:t>
            </a:r>
          </a:p>
        </p:txBody>
      </p:sp>
      <p:sp>
        <p:nvSpPr>
          <p:cNvPr id="34" name="TextBox 33">
            <a:extLst>
              <a:ext uri="{FF2B5EF4-FFF2-40B4-BE49-F238E27FC236}">
                <a16:creationId xmlns:a16="http://schemas.microsoft.com/office/drawing/2014/main" id="{1816D1ED-932F-C9A2-182E-CF24965CCEA6}"/>
              </a:ext>
            </a:extLst>
          </p:cNvPr>
          <p:cNvSpPr txBox="1"/>
          <p:nvPr/>
        </p:nvSpPr>
        <p:spPr>
          <a:xfrm>
            <a:off x="5191077" y="4515724"/>
            <a:ext cx="1143000" cy="523220"/>
          </a:xfrm>
          <a:prstGeom prst="rect">
            <a:avLst/>
          </a:prstGeom>
          <a:noFill/>
        </p:spPr>
        <p:txBody>
          <a:bodyPr wrap="square" rtlCol="0">
            <a:spAutoFit/>
          </a:bodyPr>
          <a:lstStyle/>
          <a:p>
            <a:r>
              <a:rPr lang="en-VN" sz="2800"/>
              <a:t>mây</a:t>
            </a:r>
          </a:p>
        </p:txBody>
      </p:sp>
      <p:sp>
        <p:nvSpPr>
          <p:cNvPr id="35" name="object 20">
            <a:extLst>
              <a:ext uri="{FF2B5EF4-FFF2-40B4-BE49-F238E27FC236}">
                <a16:creationId xmlns:a16="http://schemas.microsoft.com/office/drawing/2014/main" id="{8B1BB6CB-F508-9462-B560-DC00896E450F}"/>
              </a:ext>
            </a:extLst>
          </p:cNvPr>
          <p:cNvSpPr txBox="1"/>
          <p:nvPr/>
        </p:nvSpPr>
        <p:spPr>
          <a:xfrm>
            <a:off x="662363" y="9556237"/>
            <a:ext cx="17910593" cy="5961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kern="0"/>
              <a:t>Còn lại 2 trường hợp áp suất tháp sẽ phụ thuộc vào hướng Gió.</a:t>
            </a:r>
            <a:endParaRPr lang="en-US" sz="2400" kern="0"/>
          </a:p>
        </p:txBody>
      </p:sp>
    </p:spTree>
    <p:extLst>
      <p:ext uri="{BB962C8B-B14F-4D97-AF65-F5344CB8AC3E}">
        <p14:creationId xmlns:p14="http://schemas.microsoft.com/office/powerpoint/2010/main" val="291711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kern="0">
                <a:cs typeface="Source Sans Pro Light"/>
              </a:rPr>
              <a:t>Thuật giải ILA (Inductive Learning Algorithm) được dùng để xác định các luật phân loại cho tập hợp các mẫu học. </a:t>
            </a:r>
            <a:endParaRPr lang="en-US" sz="4000" kern="0">
              <a:cs typeface="Source Sans Pro Light"/>
            </a:endParaRPr>
          </a:p>
          <a:p>
            <a:pPr marL="583565" marR="5080" indent="-571500" algn="just">
              <a:lnSpc>
                <a:spcPct val="130000"/>
              </a:lnSpc>
              <a:buFont typeface="Wingdings" panose="05000000000000000000" pitchFamily="2" charset="2"/>
              <a:buChar char="§"/>
            </a:pPr>
            <a:r>
              <a:rPr lang="vi-VN" sz="4000" kern="0">
                <a:cs typeface="Source Sans Pro Light"/>
              </a:rPr>
              <a:t>Thuật giải này thực hiện theo cơ chế lặp, để tìm luật riêng đại diện cho tập mẫu của từng lớp. </a:t>
            </a:r>
            <a:endParaRPr lang="en-US" sz="4000" kern="0">
              <a:cs typeface="Source Sans Pro Light"/>
            </a:endParaRPr>
          </a:p>
          <a:p>
            <a:pPr marL="583565" marR="5080" indent="-571500" algn="just">
              <a:lnSpc>
                <a:spcPct val="130000"/>
              </a:lnSpc>
              <a:buFont typeface="Wingdings" panose="05000000000000000000" pitchFamily="2" charset="2"/>
              <a:buChar char="§"/>
            </a:pPr>
            <a:r>
              <a:rPr lang="vi-VN" sz="4000" kern="0">
                <a:cs typeface="Source Sans Pro Light"/>
              </a:rPr>
              <a:t>Sau khi xác định được luật, ILA loại bỏ các mẫu liên quan khỏi tập mẫu, đồng thời thêm luật mới này vào tập luật.</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spTree>
    <p:extLst>
      <p:ext uri="{BB962C8B-B14F-4D97-AF65-F5344CB8AC3E}">
        <p14:creationId xmlns:p14="http://schemas.microsoft.com/office/powerpoint/2010/main" val="3999332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pic>
        <p:nvPicPr>
          <p:cNvPr id="6" name="Picture 5">
            <a:extLst>
              <a:ext uri="{FF2B5EF4-FFF2-40B4-BE49-F238E27FC236}">
                <a16:creationId xmlns:a16="http://schemas.microsoft.com/office/drawing/2014/main" id="{AE1A014D-2FF2-820F-545C-5AA2776AE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156" y="2542655"/>
            <a:ext cx="9677400" cy="7958578"/>
          </a:xfrm>
          <a:prstGeom prst="rect">
            <a:avLst/>
          </a:prstGeom>
        </p:spPr>
      </p:pic>
      <p:graphicFrame>
        <p:nvGraphicFramePr>
          <p:cNvPr id="7" name="Table 6">
            <a:extLst>
              <a:ext uri="{FF2B5EF4-FFF2-40B4-BE49-F238E27FC236}">
                <a16:creationId xmlns:a16="http://schemas.microsoft.com/office/drawing/2014/main" id="{2E6DDBEE-4531-4920-C5E4-8867475539BD}"/>
              </a:ext>
            </a:extLst>
          </p:cNvPr>
          <p:cNvGraphicFramePr>
            <a:graphicFrameLocks noGrp="1"/>
          </p:cNvGraphicFramePr>
          <p:nvPr>
            <p:extLst>
              <p:ext uri="{D42A27DB-BD31-4B8C-83A1-F6EECF244321}">
                <p14:modId xmlns:p14="http://schemas.microsoft.com/office/powerpoint/2010/main" val="678008424"/>
              </p:ext>
            </p:extLst>
          </p:nvPr>
        </p:nvGraphicFramePr>
        <p:xfrm>
          <a:off x="10800556" y="3421541"/>
          <a:ext cx="7620001" cy="3850317"/>
        </p:xfrm>
        <a:graphic>
          <a:graphicData uri="http://schemas.openxmlformats.org/drawingml/2006/table">
            <a:tbl>
              <a:tblPr firstRow="1" bandRow="1">
                <a:tableStyleId>{5C22544A-7EE6-4342-B048-85BDC9FD1C3A}</a:tableStyleId>
              </a:tblPr>
              <a:tblGrid>
                <a:gridCol w="1005552">
                  <a:extLst>
                    <a:ext uri="{9D8B030D-6E8A-4147-A177-3AD203B41FA5}">
                      <a16:colId xmlns:a16="http://schemas.microsoft.com/office/drawing/2014/main" val="365167445"/>
                    </a:ext>
                  </a:extLst>
                </a:gridCol>
                <a:gridCol w="1298419">
                  <a:extLst>
                    <a:ext uri="{9D8B030D-6E8A-4147-A177-3AD203B41FA5}">
                      <a16:colId xmlns:a16="http://schemas.microsoft.com/office/drawing/2014/main" val="2629635813"/>
                    </a:ext>
                  </a:extLst>
                </a:gridCol>
                <a:gridCol w="1021092">
                  <a:extLst>
                    <a:ext uri="{9D8B030D-6E8A-4147-A177-3AD203B41FA5}">
                      <a16:colId xmlns:a16="http://schemas.microsoft.com/office/drawing/2014/main" val="2354896819"/>
                    </a:ext>
                  </a:extLst>
                </a:gridCol>
                <a:gridCol w="1174100">
                  <a:extLst>
                    <a:ext uri="{9D8B030D-6E8A-4147-A177-3AD203B41FA5}">
                      <a16:colId xmlns:a16="http://schemas.microsoft.com/office/drawing/2014/main" val="3223017324"/>
                    </a:ext>
                  </a:extLst>
                </a:gridCol>
                <a:gridCol w="1530322">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000"/>
                        <a:t>Tên</a:t>
                      </a:r>
                    </a:p>
                  </a:txBody>
                  <a:tcPr/>
                </a:tc>
                <a:tc>
                  <a:txBody>
                    <a:bodyPr/>
                    <a:lstStyle/>
                    <a:p>
                      <a:r>
                        <a:rPr lang="en-US" sz="2000"/>
                        <a:t>Màu tóc</a:t>
                      </a:r>
                    </a:p>
                  </a:txBody>
                  <a:tcPr/>
                </a:tc>
                <a:tc>
                  <a:txBody>
                    <a:bodyPr/>
                    <a:lstStyle/>
                    <a:p>
                      <a:r>
                        <a:rPr lang="en-US" sz="2000"/>
                        <a:t>C.cao</a:t>
                      </a:r>
                    </a:p>
                  </a:txBody>
                  <a:tcPr/>
                </a:tc>
                <a:tc>
                  <a:txBody>
                    <a:bodyPr/>
                    <a:lstStyle/>
                    <a:p>
                      <a:r>
                        <a:rPr lang="en-US" sz="2000"/>
                        <a:t>C.nặng</a:t>
                      </a:r>
                    </a:p>
                  </a:txBody>
                  <a:tcPr/>
                </a:tc>
                <a:tc>
                  <a:txBody>
                    <a:bodyPr/>
                    <a:lstStyle/>
                    <a:p>
                      <a:r>
                        <a:rPr lang="en-US" sz="2000"/>
                        <a:t>Dùng kem</a:t>
                      </a:r>
                    </a:p>
                  </a:txBody>
                  <a:tcPr/>
                </a:tc>
                <a:tc>
                  <a:txBody>
                    <a:bodyPr/>
                    <a:lstStyle/>
                    <a:p>
                      <a:r>
                        <a:rPr lang="en-US" sz="2000"/>
                        <a:t>Kết quả</a:t>
                      </a:r>
                    </a:p>
                  </a:txBody>
                  <a:tcPr/>
                </a:tc>
                <a:extLst>
                  <a:ext uri="{0D108BD9-81ED-4DB2-BD59-A6C34878D82A}">
                    <a16:rowId xmlns:a16="http://schemas.microsoft.com/office/drawing/2014/main" val="2160092706"/>
                  </a:ext>
                </a:extLst>
              </a:tr>
              <a:tr h="427813">
                <a:tc>
                  <a:txBody>
                    <a:bodyPr/>
                    <a:lstStyle/>
                    <a:p>
                      <a:r>
                        <a:rPr lang="en-US" sz="2000"/>
                        <a:t>Sarah</a:t>
                      </a:r>
                    </a:p>
                  </a:txBody>
                  <a:tcPr/>
                </a:tc>
                <a:tc>
                  <a:txBody>
                    <a:bodyPr/>
                    <a:lstStyle/>
                    <a:p>
                      <a:r>
                        <a:rPr lang="en-US" sz="2000"/>
                        <a:t>Vàng</a:t>
                      </a:r>
                    </a:p>
                  </a:txBody>
                  <a:tcPr/>
                </a:tc>
                <a:tc>
                  <a:txBody>
                    <a:bodyPr/>
                    <a:lstStyle/>
                    <a:p>
                      <a:r>
                        <a:rPr lang="en-US" sz="2000"/>
                        <a:t>TB</a:t>
                      </a:r>
                    </a:p>
                  </a:txBody>
                  <a:tcPr/>
                </a:tc>
                <a:tc>
                  <a:txBody>
                    <a:bodyPr/>
                    <a:lstStyle/>
                    <a:p>
                      <a:r>
                        <a:rPr lang="en-US" sz="2000"/>
                        <a:t>Nhẹ</a:t>
                      </a:r>
                    </a:p>
                  </a:txBody>
                  <a:tcPr/>
                </a:tc>
                <a:tc>
                  <a:txBody>
                    <a:bodyPr/>
                    <a:lstStyle/>
                    <a:p>
                      <a:r>
                        <a:rPr lang="en-US" sz="2000"/>
                        <a:t>Không</a:t>
                      </a:r>
                    </a:p>
                  </a:txBody>
                  <a:tcPr/>
                </a:tc>
                <a:tc>
                  <a:txBody>
                    <a:bodyPr/>
                    <a:lstStyle/>
                    <a:p>
                      <a:r>
                        <a:rPr lang="en-US" sz="2000"/>
                        <a:t>Nám</a:t>
                      </a:r>
                    </a:p>
                  </a:txBody>
                  <a:tcPr/>
                </a:tc>
                <a:extLst>
                  <a:ext uri="{0D108BD9-81ED-4DB2-BD59-A6C34878D82A}">
                    <a16:rowId xmlns:a16="http://schemas.microsoft.com/office/drawing/2014/main" val="574054749"/>
                  </a:ext>
                </a:extLst>
              </a:tr>
              <a:tr h="427813">
                <a:tc>
                  <a:txBody>
                    <a:bodyPr/>
                    <a:lstStyle/>
                    <a:p>
                      <a:r>
                        <a:rPr lang="en-US" sz="2000"/>
                        <a:t>Dana</a:t>
                      </a:r>
                    </a:p>
                  </a:txBody>
                  <a:tcPr/>
                </a:tc>
                <a:tc>
                  <a:txBody>
                    <a:bodyPr/>
                    <a:lstStyle/>
                    <a:p>
                      <a:r>
                        <a:rPr lang="en-US" sz="2000"/>
                        <a:t>Vàng</a:t>
                      </a:r>
                    </a:p>
                  </a:txBody>
                  <a:tcPr/>
                </a:tc>
                <a:tc>
                  <a:txBody>
                    <a:bodyPr/>
                    <a:lstStyle/>
                    <a:p>
                      <a:r>
                        <a:rPr lang="en-US" sz="2000"/>
                        <a:t>Cao</a:t>
                      </a:r>
                    </a:p>
                  </a:txBody>
                  <a:tcPr/>
                </a:tc>
                <a:tc>
                  <a:txBody>
                    <a:bodyPr/>
                    <a:lstStyle/>
                    <a:p>
                      <a:r>
                        <a:rPr lang="en-US" sz="2000"/>
                        <a:t>TB</a:t>
                      </a:r>
                    </a:p>
                  </a:txBody>
                  <a:tcPr/>
                </a:tc>
                <a:tc>
                  <a:txBody>
                    <a:bodyPr/>
                    <a:lstStyle/>
                    <a:p>
                      <a:r>
                        <a:rPr lang="en-US" sz="2000"/>
                        <a:t>Có</a:t>
                      </a:r>
                    </a:p>
                  </a:txBody>
                  <a:tcPr/>
                </a:tc>
                <a:tc>
                  <a:txBody>
                    <a:bodyPr/>
                    <a:lstStyle/>
                    <a:p>
                      <a:r>
                        <a:rPr lang="en-US" sz="2000"/>
                        <a:t>Không</a:t>
                      </a:r>
                    </a:p>
                  </a:txBody>
                  <a:tcPr/>
                </a:tc>
                <a:extLst>
                  <a:ext uri="{0D108BD9-81ED-4DB2-BD59-A6C34878D82A}">
                    <a16:rowId xmlns:a16="http://schemas.microsoft.com/office/drawing/2014/main" val="3073760113"/>
                  </a:ext>
                </a:extLst>
              </a:tr>
              <a:tr h="427813">
                <a:tc>
                  <a:txBody>
                    <a:bodyPr/>
                    <a:lstStyle/>
                    <a:p>
                      <a:r>
                        <a:rPr lang="en-US" sz="2000"/>
                        <a:t>Alex</a:t>
                      </a:r>
                    </a:p>
                  </a:txBody>
                  <a:tcPr/>
                </a:tc>
                <a:tc>
                  <a:txBody>
                    <a:bodyPr/>
                    <a:lstStyle/>
                    <a:p>
                      <a:r>
                        <a:rPr lang="en-US" sz="2000"/>
                        <a:t>Nâu</a:t>
                      </a:r>
                    </a:p>
                  </a:txBody>
                  <a:tcPr/>
                </a:tc>
                <a:tc>
                  <a:txBody>
                    <a:bodyPr/>
                    <a:lstStyle/>
                    <a:p>
                      <a:r>
                        <a:rPr lang="en-US" sz="2000"/>
                        <a:t>Thấp</a:t>
                      </a:r>
                    </a:p>
                  </a:txBody>
                  <a:tcPr/>
                </a:tc>
                <a:tc>
                  <a:txBody>
                    <a:bodyPr/>
                    <a:lstStyle/>
                    <a:p>
                      <a:r>
                        <a:rPr lang="en-US" sz="2000"/>
                        <a:t>TB</a:t>
                      </a:r>
                    </a:p>
                  </a:txBody>
                  <a:tcPr/>
                </a:tc>
                <a:tc>
                  <a:txBody>
                    <a:bodyPr/>
                    <a:lstStyle/>
                    <a:p>
                      <a:r>
                        <a:rPr lang="en-US" sz="2000"/>
                        <a:t>Có</a:t>
                      </a:r>
                    </a:p>
                  </a:txBody>
                  <a:tcPr/>
                </a:tc>
                <a:tc>
                  <a:txBody>
                    <a:bodyPr/>
                    <a:lstStyle/>
                    <a:p>
                      <a:r>
                        <a:rPr lang="en-US" sz="2000"/>
                        <a:t>Không</a:t>
                      </a:r>
                    </a:p>
                  </a:txBody>
                  <a:tcPr/>
                </a:tc>
                <a:extLst>
                  <a:ext uri="{0D108BD9-81ED-4DB2-BD59-A6C34878D82A}">
                    <a16:rowId xmlns:a16="http://schemas.microsoft.com/office/drawing/2014/main" val="3911475653"/>
                  </a:ext>
                </a:extLst>
              </a:tr>
              <a:tr h="427813">
                <a:tc>
                  <a:txBody>
                    <a:bodyPr/>
                    <a:lstStyle/>
                    <a:p>
                      <a:r>
                        <a:rPr lang="en-US" sz="2000"/>
                        <a:t>Amie</a:t>
                      </a:r>
                    </a:p>
                  </a:txBody>
                  <a:tcPr/>
                </a:tc>
                <a:tc>
                  <a:txBody>
                    <a:bodyPr/>
                    <a:lstStyle/>
                    <a:p>
                      <a:r>
                        <a:rPr lang="en-US" sz="2000"/>
                        <a:t>Vàng</a:t>
                      </a:r>
                    </a:p>
                  </a:txBody>
                  <a:tcPr/>
                </a:tc>
                <a:tc>
                  <a:txBody>
                    <a:bodyPr/>
                    <a:lstStyle/>
                    <a:p>
                      <a:r>
                        <a:rPr lang="en-US" sz="2000"/>
                        <a:t>Thấp</a:t>
                      </a:r>
                    </a:p>
                  </a:txBody>
                  <a:tcPr/>
                </a:tc>
                <a:tc>
                  <a:txBody>
                    <a:bodyPr/>
                    <a:lstStyle/>
                    <a:p>
                      <a:r>
                        <a:rPr lang="en-US" sz="2000"/>
                        <a:t>TB</a:t>
                      </a:r>
                    </a:p>
                  </a:txBody>
                  <a:tcPr/>
                </a:tc>
                <a:tc>
                  <a:txBody>
                    <a:bodyPr/>
                    <a:lstStyle/>
                    <a:p>
                      <a:r>
                        <a:rPr lang="en-US" sz="2000"/>
                        <a:t>Không</a:t>
                      </a:r>
                    </a:p>
                  </a:txBody>
                  <a:tcPr/>
                </a:tc>
                <a:tc>
                  <a:txBody>
                    <a:bodyPr/>
                    <a:lstStyle/>
                    <a:p>
                      <a:r>
                        <a:rPr lang="en-US" sz="2000"/>
                        <a:t>Nám</a:t>
                      </a:r>
                    </a:p>
                  </a:txBody>
                  <a:tcPr/>
                </a:tc>
                <a:extLst>
                  <a:ext uri="{0D108BD9-81ED-4DB2-BD59-A6C34878D82A}">
                    <a16:rowId xmlns:a16="http://schemas.microsoft.com/office/drawing/2014/main" val="1148718299"/>
                  </a:ext>
                </a:extLst>
              </a:tr>
              <a:tr h="427813">
                <a:tc>
                  <a:txBody>
                    <a:bodyPr/>
                    <a:lstStyle/>
                    <a:p>
                      <a:r>
                        <a:rPr lang="en-US" sz="2000"/>
                        <a:t>Emilie</a:t>
                      </a:r>
                    </a:p>
                  </a:txBody>
                  <a:tcPr/>
                </a:tc>
                <a:tc>
                  <a:txBody>
                    <a:bodyPr/>
                    <a:lstStyle/>
                    <a:p>
                      <a:r>
                        <a:rPr lang="en-US" sz="2000"/>
                        <a:t>Đỏ</a:t>
                      </a:r>
                    </a:p>
                  </a:txBody>
                  <a:tcPr/>
                </a:tc>
                <a:tc>
                  <a:txBody>
                    <a:bodyPr/>
                    <a:lstStyle/>
                    <a:p>
                      <a:r>
                        <a:rPr lang="en-US" sz="2000"/>
                        <a:t>TB</a:t>
                      </a:r>
                    </a:p>
                  </a:txBody>
                  <a:tcPr/>
                </a:tc>
                <a:tc>
                  <a:txBody>
                    <a:bodyPr/>
                    <a:lstStyle/>
                    <a:p>
                      <a:r>
                        <a:rPr lang="en-US" sz="2000"/>
                        <a:t>Nặng</a:t>
                      </a:r>
                    </a:p>
                  </a:txBody>
                  <a:tcPr/>
                </a:tc>
                <a:tc>
                  <a:txBody>
                    <a:bodyPr/>
                    <a:lstStyle/>
                    <a:p>
                      <a:r>
                        <a:rPr lang="en-US" sz="2000"/>
                        <a:t>Không</a:t>
                      </a:r>
                    </a:p>
                  </a:txBody>
                  <a:tcPr/>
                </a:tc>
                <a:tc>
                  <a:txBody>
                    <a:bodyPr/>
                    <a:lstStyle/>
                    <a:p>
                      <a:r>
                        <a:rPr lang="en-US" sz="2000"/>
                        <a:t>Nám</a:t>
                      </a:r>
                    </a:p>
                  </a:txBody>
                  <a:tcPr/>
                </a:tc>
                <a:extLst>
                  <a:ext uri="{0D108BD9-81ED-4DB2-BD59-A6C34878D82A}">
                    <a16:rowId xmlns:a16="http://schemas.microsoft.com/office/drawing/2014/main" val="2534546303"/>
                  </a:ext>
                </a:extLst>
              </a:tr>
              <a:tr h="427813">
                <a:tc>
                  <a:txBody>
                    <a:bodyPr/>
                    <a:lstStyle/>
                    <a:p>
                      <a:r>
                        <a:rPr lang="en-US" sz="2000"/>
                        <a:t>Peter</a:t>
                      </a:r>
                    </a:p>
                  </a:txBody>
                  <a:tcPr/>
                </a:tc>
                <a:tc>
                  <a:txBody>
                    <a:bodyPr/>
                    <a:lstStyle/>
                    <a:p>
                      <a:r>
                        <a:rPr lang="en-US" sz="2000"/>
                        <a:t>Nâu</a:t>
                      </a:r>
                    </a:p>
                  </a:txBody>
                  <a:tcPr/>
                </a:tc>
                <a:tc>
                  <a:txBody>
                    <a:bodyPr/>
                    <a:lstStyle/>
                    <a:p>
                      <a:r>
                        <a:rPr lang="en-US" sz="2000"/>
                        <a:t>Cao</a:t>
                      </a:r>
                    </a:p>
                  </a:txBody>
                  <a:tcPr/>
                </a:tc>
                <a:tc>
                  <a:txBody>
                    <a:bodyPr/>
                    <a:lstStyle/>
                    <a:p>
                      <a:r>
                        <a:rPr lang="en-US" sz="2000"/>
                        <a:t>Nặng</a:t>
                      </a:r>
                    </a:p>
                  </a:txBody>
                  <a:tcPr/>
                </a:tc>
                <a:tc>
                  <a:txBody>
                    <a:bodyPr/>
                    <a:lstStyle/>
                    <a:p>
                      <a:r>
                        <a:rPr lang="en-US" sz="2000"/>
                        <a:t>Không</a:t>
                      </a:r>
                    </a:p>
                  </a:txBody>
                  <a:tcPr/>
                </a:tc>
                <a:tc>
                  <a:txBody>
                    <a:bodyPr/>
                    <a:lstStyle/>
                    <a:p>
                      <a:r>
                        <a:rPr lang="en-US" sz="2000"/>
                        <a:t>Không</a:t>
                      </a:r>
                    </a:p>
                  </a:txBody>
                  <a:tcPr/>
                </a:tc>
                <a:extLst>
                  <a:ext uri="{0D108BD9-81ED-4DB2-BD59-A6C34878D82A}">
                    <a16:rowId xmlns:a16="http://schemas.microsoft.com/office/drawing/2014/main" val="265291067"/>
                  </a:ext>
                </a:extLst>
              </a:tr>
              <a:tr h="427813">
                <a:tc>
                  <a:txBody>
                    <a:bodyPr/>
                    <a:lstStyle/>
                    <a:p>
                      <a:r>
                        <a:rPr lang="en-US" sz="2000"/>
                        <a:t>John</a:t>
                      </a:r>
                    </a:p>
                  </a:txBody>
                  <a:tcPr/>
                </a:tc>
                <a:tc>
                  <a:txBody>
                    <a:bodyPr/>
                    <a:lstStyle/>
                    <a:p>
                      <a:r>
                        <a:rPr lang="en-US" sz="2000"/>
                        <a:t>Nâu</a:t>
                      </a:r>
                    </a:p>
                  </a:txBody>
                  <a:tcPr/>
                </a:tc>
                <a:tc>
                  <a:txBody>
                    <a:bodyPr/>
                    <a:lstStyle/>
                    <a:p>
                      <a:r>
                        <a:rPr lang="en-US" sz="2000"/>
                        <a:t>TB</a:t>
                      </a:r>
                    </a:p>
                  </a:txBody>
                  <a:tcPr/>
                </a:tc>
                <a:tc>
                  <a:txBody>
                    <a:bodyPr/>
                    <a:lstStyle/>
                    <a:p>
                      <a:r>
                        <a:rPr lang="en-US" sz="2000"/>
                        <a:t>Nặng</a:t>
                      </a:r>
                    </a:p>
                  </a:txBody>
                  <a:tcPr/>
                </a:tc>
                <a:tc>
                  <a:txBody>
                    <a:bodyPr/>
                    <a:lstStyle/>
                    <a:p>
                      <a:r>
                        <a:rPr lang="en-US" sz="2000"/>
                        <a:t>Không</a:t>
                      </a:r>
                    </a:p>
                  </a:txBody>
                  <a:tcPr/>
                </a:tc>
                <a:tc>
                  <a:txBody>
                    <a:bodyPr/>
                    <a:lstStyle/>
                    <a:p>
                      <a:r>
                        <a:rPr lang="en-US" sz="2000"/>
                        <a:t>Không</a:t>
                      </a:r>
                    </a:p>
                  </a:txBody>
                  <a:tcPr/>
                </a:tc>
                <a:extLst>
                  <a:ext uri="{0D108BD9-81ED-4DB2-BD59-A6C34878D82A}">
                    <a16:rowId xmlns:a16="http://schemas.microsoft.com/office/drawing/2014/main" val="3219602654"/>
                  </a:ext>
                </a:extLst>
              </a:tr>
              <a:tr h="427813">
                <a:tc>
                  <a:txBody>
                    <a:bodyPr/>
                    <a:lstStyle/>
                    <a:p>
                      <a:r>
                        <a:rPr lang="en-US" sz="2000"/>
                        <a:t>Kartie</a:t>
                      </a:r>
                    </a:p>
                  </a:txBody>
                  <a:tcPr/>
                </a:tc>
                <a:tc>
                  <a:txBody>
                    <a:bodyPr/>
                    <a:lstStyle/>
                    <a:p>
                      <a:r>
                        <a:rPr lang="en-US" sz="2000"/>
                        <a:t>Vàng</a:t>
                      </a:r>
                    </a:p>
                  </a:txBody>
                  <a:tcPr/>
                </a:tc>
                <a:tc>
                  <a:txBody>
                    <a:bodyPr/>
                    <a:lstStyle/>
                    <a:p>
                      <a:r>
                        <a:rPr lang="en-US" sz="2000"/>
                        <a:t>Thấp</a:t>
                      </a:r>
                    </a:p>
                  </a:txBody>
                  <a:tcPr/>
                </a:tc>
                <a:tc>
                  <a:txBody>
                    <a:bodyPr/>
                    <a:lstStyle/>
                    <a:p>
                      <a:r>
                        <a:rPr lang="en-US" sz="2000"/>
                        <a:t>Nhẹ</a:t>
                      </a:r>
                    </a:p>
                  </a:txBody>
                  <a:tcPr/>
                </a:tc>
                <a:tc>
                  <a:txBody>
                    <a:bodyPr/>
                    <a:lstStyle/>
                    <a:p>
                      <a:r>
                        <a:rPr lang="en-US" sz="2000"/>
                        <a:t>Có</a:t>
                      </a:r>
                    </a:p>
                  </a:txBody>
                  <a:tcPr/>
                </a:tc>
                <a:tc>
                  <a:txBody>
                    <a:bodyPr/>
                    <a:lstStyle/>
                    <a:p>
                      <a:r>
                        <a:rPr lang="en-US" sz="2000"/>
                        <a:t>Không</a:t>
                      </a:r>
                    </a:p>
                  </a:txBody>
                  <a:tcPr/>
                </a:tc>
                <a:extLst>
                  <a:ext uri="{0D108BD9-81ED-4DB2-BD59-A6C34878D82A}">
                    <a16:rowId xmlns:a16="http://schemas.microsoft.com/office/drawing/2014/main" val="960715112"/>
                  </a:ext>
                </a:extLst>
              </a:tr>
            </a:tbl>
          </a:graphicData>
        </a:graphic>
      </p:graphicFrame>
      <p:sp>
        <p:nvSpPr>
          <p:cNvPr id="8" name="object 20">
            <a:extLst>
              <a:ext uri="{FF2B5EF4-FFF2-40B4-BE49-F238E27FC236}">
                <a16:creationId xmlns:a16="http://schemas.microsoft.com/office/drawing/2014/main" id="{44B592CF-863A-C0B7-C92A-680DB84C0501}"/>
              </a:ext>
            </a:extLst>
          </p:cNvPr>
          <p:cNvSpPr txBox="1"/>
          <p:nvPr/>
        </p:nvSpPr>
        <p:spPr>
          <a:xfrm>
            <a:off x="11181556" y="8026428"/>
            <a:ext cx="7239001" cy="1876476"/>
          </a:xfrm>
          <a:prstGeom prst="rect">
            <a:avLst/>
          </a:prstGeom>
        </p:spPr>
        <p:txBody>
          <a:bodyPr vert="horz" wrap="square" lIns="0" tIns="12700" rIns="0" bIns="0" rtlCol="0">
            <a:spAutoFit/>
          </a:bodyPr>
          <a:lstStyle/>
          <a:p>
            <a:pPr marL="12065" marR="5080" algn="just">
              <a:lnSpc>
                <a:spcPct val="130000"/>
              </a:lnSpc>
            </a:pPr>
            <a:r>
              <a:rPr lang="en-US" sz="3200" kern="0"/>
              <a:t>Xây dựng cây định danh bằng giải thuật ILA cho kết quả rám nắng với bảng dữ liệu sau</a:t>
            </a:r>
          </a:p>
        </p:txBody>
      </p:sp>
    </p:spTree>
    <p:extLst>
      <p:ext uri="{BB962C8B-B14F-4D97-AF65-F5344CB8AC3E}">
        <p14:creationId xmlns:p14="http://schemas.microsoft.com/office/powerpoint/2010/main" val="3635457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Từ bảng dữ liệu có thể nhận ra số thuộc tính quyết định: n=2 nên tách thành 2 bảng con</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5" name="Table 4">
            <a:extLst>
              <a:ext uri="{FF2B5EF4-FFF2-40B4-BE49-F238E27FC236}">
                <a16:creationId xmlns:a16="http://schemas.microsoft.com/office/drawing/2014/main" id="{6E740367-037C-2A0F-AEA0-17C02AC9077B}"/>
              </a:ext>
            </a:extLst>
          </p:cNvPr>
          <p:cNvGraphicFramePr>
            <a:graphicFrameLocks noGrp="1"/>
          </p:cNvGraphicFramePr>
          <p:nvPr>
            <p:extLst>
              <p:ext uri="{D42A27DB-BD31-4B8C-83A1-F6EECF244321}">
                <p14:modId xmlns:p14="http://schemas.microsoft.com/office/powerpoint/2010/main" val="3751472164"/>
              </p:ext>
            </p:extLst>
          </p:nvPr>
        </p:nvGraphicFramePr>
        <p:xfrm>
          <a:off x="9988707" y="3424968"/>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2618782564"/>
              </p:ext>
            </p:extLst>
          </p:nvPr>
        </p:nvGraphicFramePr>
        <p:xfrm>
          <a:off x="788407" y="4302679"/>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a:t>Emilie</a:t>
                      </a:r>
                    </a:p>
                  </a:txBody>
                  <a:tcPr/>
                </a:tc>
                <a:tc>
                  <a:txBody>
                    <a:bodyPr/>
                    <a:lstStyle/>
                    <a:p>
                      <a:r>
                        <a:rPr lang="en-US" sz="2400"/>
                        <a:t>Đỏ</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2534546303"/>
                  </a:ext>
                </a:extLst>
              </a:tr>
            </a:tbl>
          </a:graphicData>
        </a:graphic>
      </p:graphicFrame>
      <p:sp>
        <p:nvSpPr>
          <p:cNvPr id="7" name="object 20">
            <a:extLst>
              <a:ext uri="{FF2B5EF4-FFF2-40B4-BE49-F238E27FC236}">
                <a16:creationId xmlns:a16="http://schemas.microsoft.com/office/drawing/2014/main" id="{9322A4EB-5DF7-0574-0804-05284BA179A8}"/>
              </a:ext>
            </a:extLst>
          </p:cNvPr>
          <p:cNvSpPr txBox="1"/>
          <p:nvPr/>
        </p:nvSpPr>
        <p:spPr>
          <a:xfrm>
            <a:off x="818356" y="6447159"/>
            <a:ext cx="8502706" cy="741934"/>
          </a:xfrm>
          <a:prstGeom prst="rect">
            <a:avLst/>
          </a:prstGeom>
        </p:spPr>
        <p:txBody>
          <a:bodyPr vert="horz" wrap="square" lIns="0" tIns="12700" rIns="0" bIns="0" rtlCol="0">
            <a:spAutoFit/>
          </a:bodyPr>
          <a:lstStyle/>
          <a:p>
            <a:pPr marL="12065" marR="5080" algn="ctr">
              <a:lnSpc>
                <a:spcPct val="130000"/>
              </a:lnSpc>
            </a:pPr>
            <a:r>
              <a:rPr lang="en-US" sz="4000" kern="0">
                <a:cs typeface="Source Sans Pro Light"/>
              </a:rPr>
              <a:t>Bảng 1</a:t>
            </a:r>
            <a:endParaRPr lang="vi-VN" sz="3600" kern="0"/>
          </a:p>
        </p:txBody>
      </p:sp>
      <p:sp>
        <p:nvSpPr>
          <p:cNvPr id="8" name="object 20">
            <a:extLst>
              <a:ext uri="{FF2B5EF4-FFF2-40B4-BE49-F238E27FC236}">
                <a16:creationId xmlns:a16="http://schemas.microsoft.com/office/drawing/2014/main" id="{3295B5BD-A4FA-D081-B1B8-4CCCCEC49313}"/>
              </a:ext>
            </a:extLst>
          </p:cNvPr>
          <p:cNvSpPr txBox="1"/>
          <p:nvPr/>
        </p:nvSpPr>
        <p:spPr>
          <a:xfrm>
            <a:off x="9968863" y="6447159"/>
            <a:ext cx="8502706" cy="741934"/>
          </a:xfrm>
          <a:prstGeom prst="rect">
            <a:avLst/>
          </a:prstGeom>
        </p:spPr>
        <p:txBody>
          <a:bodyPr vert="horz" wrap="square" lIns="0" tIns="12700" rIns="0" bIns="0" rtlCol="0">
            <a:spAutoFit/>
          </a:bodyPr>
          <a:lstStyle/>
          <a:p>
            <a:pPr marL="12065" marR="5080" algn="ctr">
              <a:lnSpc>
                <a:spcPct val="130000"/>
              </a:lnSpc>
            </a:pPr>
            <a:r>
              <a:rPr lang="en-US" sz="4000" kern="0">
                <a:cs typeface="Source Sans Pro Light"/>
              </a:rPr>
              <a:t>Bảng 2</a:t>
            </a:r>
            <a:endParaRPr lang="vi-VN" sz="3600" kern="0"/>
          </a:p>
        </p:txBody>
      </p:sp>
      <p:sp>
        <p:nvSpPr>
          <p:cNvPr id="9" name="object 20">
            <a:extLst>
              <a:ext uri="{FF2B5EF4-FFF2-40B4-BE49-F238E27FC236}">
                <a16:creationId xmlns:a16="http://schemas.microsoft.com/office/drawing/2014/main" id="{83607B74-C2D0-2244-797F-FCF63D580088}"/>
              </a:ext>
            </a:extLst>
          </p:cNvPr>
          <p:cNvSpPr txBox="1"/>
          <p:nvPr/>
        </p:nvSpPr>
        <p:spPr>
          <a:xfrm>
            <a:off x="818356" y="7890508"/>
            <a:ext cx="16916400" cy="741934"/>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Thuộc tính kết quả (mục tiêu) có thể bỏ qua trong quá trình xét</a:t>
            </a:r>
            <a:endParaRPr lang="vi-VN" sz="3600" kern="0"/>
          </a:p>
        </p:txBody>
      </p:sp>
    </p:spTree>
    <p:extLst>
      <p:ext uri="{BB962C8B-B14F-4D97-AF65-F5344CB8AC3E}">
        <p14:creationId xmlns:p14="http://schemas.microsoft.com/office/powerpoint/2010/main" val="22988713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206069" cy="683071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Xét thuộc tính: màu tóc</a:t>
            </a:r>
          </a:p>
          <a:p>
            <a:pPr marL="1497965" marR="5080" lvl="2" indent="-571500" algn="just">
              <a:lnSpc>
                <a:spcPct val="130000"/>
              </a:lnSpc>
              <a:buFont typeface="Arial" panose="020B0604020202020204" pitchFamily="34" charset="0"/>
              <a:buChar char="•"/>
            </a:pPr>
            <a:r>
              <a:rPr lang="en-US" sz="3600" kern="0"/>
              <a:t>vàng : 0 (cả bảng 1 và 2 đều có dữ liệu nên giá trị khác biệt = 0)</a:t>
            </a:r>
          </a:p>
          <a:p>
            <a:pPr marL="1497965" marR="5080" lvl="2" indent="-571500" algn="just">
              <a:lnSpc>
                <a:spcPct val="130000"/>
              </a:lnSpc>
              <a:buFont typeface="Arial" panose="020B0604020202020204" pitchFamily="34" charset="0"/>
              <a:buChar char="•"/>
            </a:pPr>
            <a:r>
              <a:rPr lang="en-US" sz="3600" kern="0"/>
              <a:t>đỏ:1 (bảng 1 có 1 dòng, bảng 2 không có dữ liệu)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2541225819"/>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a:t>Emilie</a:t>
                      </a:r>
                    </a:p>
                  </a:txBody>
                  <a:tcPr/>
                </a:tc>
                <a:tc>
                  <a:txBody>
                    <a:bodyPr/>
                    <a:lstStyle/>
                    <a:p>
                      <a:r>
                        <a:rPr lang="en-US" sz="2400"/>
                        <a:t>Đỏ</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extLst>
              <p:ext uri="{D42A27DB-BD31-4B8C-83A1-F6EECF244321}">
                <p14:modId xmlns:p14="http://schemas.microsoft.com/office/powerpoint/2010/main" val="3081216484"/>
              </p:ext>
            </p:extLst>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graphicFrame>
        <p:nvGraphicFramePr>
          <p:cNvPr id="10" name="Table 7">
            <a:extLst>
              <a:ext uri="{FF2B5EF4-FFF2-40B4-BE49-F238E27FC236}">
                <a16:creationId xmlns:a16="http://schemas.microsoft.com/office/drawing/2014/main" id="{388671ED-A1E4-51DE-BE11-0BE6CD17E8FD}"/>
              </a:ext>
            </a:extLst>
          </p:cNvPr>
          <p:cNvGraphicFramePr>
            <a:graphicFrameLocks noGrp="1"/>
          </p:cNvGraphicFramePr>
          <p:nvPr>
            <p:extLst>
              <p:ext uri="{D42A27DB-BD31-4B8C-83A1-F6EECF244321}">
                <p14:modId xmlns:p14="http://schemas.microsoft.com/office/powerpoint/2010/main" val="1723594813"/>
              </p:ext>
            </p:extLst>
          </p:nvPr>
        </p:nvGraphicFramePr>
        <p:xfrm>
          <a:off x="10040301" y="8038758"/>
          <a:ext cx="8564404" cy="14662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p>
                      <a:pPr algn="ctr"/>
                      <a:r>
                        <a:rPr lang="en-US"/>
                        <a:t>Đỏ: 1</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81957757"/>
                  </a:ext>
                </a:extLst>
              </a:tr>
            </a:tbl>
          </a:graphicData>
        </a:graphic>
      </p:graphicFrame>
    </p:spTree>
    <p:extLst>
      <p:ext uri="{BB962C8B-B14F-4D97-AF65-F5344CB8AC3E}">
        <p14:creationId xmlns:p14="http://schemas.microsoft.com/office/powerpoint/2010/main" val="369132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spc="-5">
                <a:cs typeface="Source Sans Pro Light"/>
              </a:rPr>
              <a:t>Học dựa trên tình huống: </a:t>
            </a:r>
            <a:r>
              <a:rPr lang="en-US" sz="4000" spc="-5">
                <a:cs typeface="Source Sans Pro Light"/>
              </a:rPr>
              <a:t>Bất kỳ tình huống nào được hệ thống lập luận đều được lưu trữ cùng với kết quả cho dù đúng hay sai. Khi gặp tình huống mới, hệ thống sẽ làm thích nghi hành vi đã lưu trữ với tình huống mới.</a:t>
            </a:r>
          </a:p>
          <a:p>
            <a:pPr marL="583565" marR="5080" indent="-571500" algn="just">
              <a:lnSpc>
                <a:spcPct val="130000"/>
              </a:lnSpc>
              <a:buFont typeface="Wingdings" panose="05000000000000000000" pitchFamily="2" charset="2"/>
              <a:buChar char="§"/>
            </a:pPr>
            <a:r>
              <a:rPr lang="en-US" sz="4000" b="1" spc="-5"/>
              <a:t>Học khám phá hay học không giám sát: </a:t>
            </a:r>
            <a:r>
              <a:rPr lang="en-US" sz="4000" spc="-5"/>
              <a:t>Thay vì có mục tiêu tường minh, hệ khám phá liên tục tìm kiếm các mẫu và quan hệ trong dữ liệu nhấp. Các ví dụ về học không giám sát bao gồm gom cụm dữ liệu, học để nhận dạng các đặc tính cơ bản từ các điểm ảnh.</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Các hình thức học</a:t>
            </a:r>
          </a:p>
        </p:txBody>
      </p:sp>
    </p:spTree>
    <p:extLst>
      <p:ext uri="{BB962C8B-B14F-4D97-AF65-F5344CB8AC3E}">
        <p14:creationId xmlns:p14="http://schemas.microsoft.com/office/powerpoint/2010/main" val="2549655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206069" cy="539032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Xét thuộc tính: chiều cao</a:t>
            </a:r>
          </a:p>
          <a:p>
            <a:pPr marL="1497965" marR="5080" lvl="2" indent="-571500" algn="just">
              <a:lnSpc>
                <a:spcPct val="130000"/>
              </a:lnSpc>
              <a:buFont typeface="Arial" panose="020B0604020202020204" pitchFamily="34" charset="0"/>
              <a:buChar char="•"/>
            </a:pPr>
            <a:r>
              <a:rPr lang="en-US" sz="3600" kern="0"/>
              <a:t>TB (bảng 1 và 2 đều có): 0</a:t>
            </a:r>
          </a:p>
          <a:p>
            <a:pPr marL="1497965" marR="5080" lvl="2" indent="-571500" algn="just">
              <a:lnSpc>
                <a:spcPct val="130000"/>
              </a:lnSpc>
              <a:buFont typeface="Arial" panose="020B0604020202020204" pitchFamily="34" charset="0"/>
              <a:buChar char="•"/>
            </a:pPr>
            <a:r>
              <a:rPr lang="en-US" sz="3600" kern="0"/>
              <a:t>thấp (bảng 1 và 2 đều có): 0</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a:t>Emilie</a:t>
                      </a:r>
                    </a:p>
                  </a:txBody>
                  <a:tcPr/>
                </a:tc>
                <a:tc>
                  <a:txBody>
                    <a:bodyPr/>
                    <a:lstStyle/>
                    <a:p>
                      <a:r>
                        <a:rPr lang="en-US" sz="2400"/>
                        <a:t>Đỏ</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graphicFrame>
        <p:nvGraphicFramePr>
          <p:cNvPr id="10" name="Table 7">
            <a:extLst>
              <a:ext uri="{FF2B5EF4-FFF2-40B4-BE49-F238E27FC236}">
                <a16:creationId xmlns:a16="http://schemas.microsoft.com/office/drawing/2014/main" id="{388671ED-A1E4-51DE-BE11-0BE6CD17E8FD}"/>
              </a:ext>
            </a:extLst>
          </p:cNvPr>
          <p:cNvGraphicFramePr>
            <a:graphicFrameLocks noGrp="1"/>
          </p:cNvGraphicFramePr>
          <p:nvPr/>
        </p:nvGraphicFramePr>
        <p:xfrm>
          <a:off x="10040301" y="8038758"/>
          <a:ext cx="8564404" cy="14662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p>
                      <a:pPr algn="ctr"/>
                      <a:r>
                        <a:rPr lang="en-US"/>
                        <a:t>Đỏ: 1</a:t>
                      </a:r>
                    </a:p>
                  </a:txBody>
                  <a:tcPr/>
                </a:tc>
                <a:tc>
                  <a:txBody>
                    <a:bodyPr/>
                    <a:lstStyle/>
                    <a:p>
                      <a:pPr algn="ctr"/>
                      <a:r>
                        <a:rPr lang="en-US"/>
                        <a:t>TB: 0</a:t>
                      </a:r>
                    </a:p>
                    <a:p>
                      <a:pPr algn="ctr"/>
                      <a:r>
                        <a:rPr lang="en-US"/>
                        <a:t>thấp: 0</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81957757"/>
                  </a:ext>
                </a:extLst>
              </a:tr>
            </a:tbl>
          </a:graphicData>
        </a:graphic>
      </p:graphicFrame>
    </p:spTree>
    <p:extLst>
      <p:ext uri="{BB962C8B-B14F-4D97-AF65-F5344CB8AC3E}">
        <p14:creationId xmlns:p14="http://schemas.microsoft.com/office/powerpoint/2010/main" val="2395559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8991600" cy="763093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Xét thuộc tính: cân nặng</a:t>
            </a:r>
          </a:p>
          <a:p>
            <a:pPr marL="1497965" marR="5080" lvl="2" indent="-571500" algn="just">
              <a:lnSpc>
                <a:spcPct val="130000"/>
              </a:lnSpc>
              <a:buFont typeface="Arial" panose="020B0604020202020204" pitchFamily="34" charset="0"/>
              <a:buChar char="•"/>
            </a:pPr>
            <a:r>
              <a:rPr lang="en-US" sz="3600" kern="0"/>
              <a:t>nhẹ (bảng 1 và 2 đều có): 0</a:t>
            </a:r>
          </a:p>
          <a:p>
            <a:pPr marL="1497965" marR="5080" lvl="2" indent="-571500" algn="just">
              <a:lnSpc>
                <a:spcPct val="130000"/>
              </a:lnSpc>
              <a:buFont typeface="Arial" panose="020B0604020202020204" pitchFamily="34" charset="0"/>
              <a:buChar char="•"/>
            </a:pPr>
            <a:r>
              <a:rPr lang="en-US" sz="3600" kern="0"/>
              <a:t>TB (bảng 1 và 2 đều có): 0</a:t>
            </a:r>
          </a:p>
          <a:p>
            <a:pPr marL="1497965" marR="5080" lvl="2" indent="-571500" algn="just">
              <a:lnSpc>
                <a:spcPct val="130000"/>
              </a:lnSpc>
              <a:buFont typeface="Arial" panose="020B0604020202020204" pitchFamily="34" charset="0"/>
              <a:buChar char="•"/>
            </a:pPr>
            <a:r>
              <a:rPr lang="en-US" sz="3600" kern="0"/>
              <a:t>nặng (bảng 1 và 2 đều có): 0</a:t>
            </a:r>
          </a:p>
          <a:p>
            <a:pPr marL="583565" marR="5080" indent="-571500" algn="just">
              <a:lnSpc>
                <a:spcPct val="130000"/>
              </a:lnSpc>
              <a:buFont typeface="Arial" panose="020B0604020202020204" pitchFamily="34" charset="0"/>
              <a:buChar char="•"/>
            </a:pPr>
            <a:r>
              <a:rPr lang="en-US" sz="4000" kern="0"/>
              <a:t>Xét thuộc tính: dùng kem</a:t>
            </a:r>
          </a:p>
          <a:p>
            <a:pPr marL="1497965" marR="5080" lvl="2" indent="-571500" algn="just">
              <a:lnSpc>
                <a:spcPct val="130000"/>
              </a:lnSpc>
              <a:buFont typeface="Arial" panose="020B0604020202020204" pitchFamily="34" charset="0"/>
              <a:buChar char="•"/>
            </a:pPr>
            <a:r>
              <a:rPr lang="en-US" sz="3600" kern="0"/>
              <a:t>không (bảng 1 và 2 đều có): 0</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2412996729"/>
              </p:ext>
            </p:extLst>
          </p:nvPr>
        </p:nvGraphicFramePr>
        <p:xfrm>
          <a:off x="10042226" y="8255775"/>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strike="sngStrike" baseline="0"/>
                        <a:t>Emilie</a:t>
                      </a:r>
                    </a:p>
                  </a:txBody>
                  <a:tcPr/>
                </a:tc>
                <a:tc>
                  <a:txBody>
                    <a:bodyPr/>
                    <a:lstStyle/>
                    <a:p>
                      <a:r>
                        <a:rPr lang="en-US" sz="2400" strike="sngStrike" baseline="0"/>
                        <a:t>Đỏ</a:t>
                      </a:r>
                    </a:p>
                  </a:txBody>
                  <a:tcPr/>
                </a:tc>
                <a:tc>
                  <a:txBody>
                    <a:bodyPr/>
                    <a:lstStyle/>
                    <a:p>
                      <a:r>
                        <a:rPr lang="en-US" sz="2400" strike="sngStrike" baseline="0"/>
                        <a:t>TB</a:t>
                      </a:r>
                    </a:p>
                  </a:txBody>
                  <a:tcPr/>
                </a:tc>
                <a:tc>
                  <a:txBody>
                    <a:bodyPr/>
                    <a:lstStyle/>
                    <a:p>
                      <a:r>
                        <a:rPr lang="en-US" sz="2400" strike="sngStrike" baseline="0"/>
                        <a:t>Nặng</a:t>
                      </a:r>
                    </a:p>
                  </a:txBody>
                  <a:tcPr/>
                </a:tc>
                <a:tc>
                  <a:txBody>
                    <a:bodyPr/>
                    <a:lstStyle/>
                    <a:p>
                      <a:r>
                        <a:rPr lang="en-US" sz="2400" strike="sngStrike" baseline="0"/>
                        <a:t>Không</a:t>
                      </a:r>
                    </a:p>
                  </a:txBody>
                  <a:tcPr/>
                </a:tc>
                <a:tc>
                  <a:txBody>
                    <a:bodyPr/>
                    <a:lstStyle/>
                    <a:p>
                      <a:r>
                        <a:rPr lang="en-US" sz="2400" strike="sng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extLst>
              <p:ext uri="{D42A27DB-BD31-4B8C-83A1-F6EECF244321}">
                <p14:modId xmlns:p14="http://schemas.microsoft.com/office/powerpoint/2010/main" val="2281805179"/>
              </p:ext>
            </p:extLst>
          </p:nvPr>
        </p:nvGraphicFramePr>
        <p:xfrm>
          <a:off x="10026352" y="2222500"/>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sp>
        <p:nvSpPr>
          <p:cNvPr id="5" name="object 20">
            <a:extLst>
              <a:ext uri="{FF2B5EF4-FFF2-40B4-BE49-F238E27FC236}">
                <a16:creationId xmlns:a16="http://schemas.microsoft.com/office/drawing/2014/main" id="{81BDC66A-0B97-582F-FD92-90519B4F334F}"/>
              </a:ext>
            </a:extLst>
          </p:cNvPr>
          <p:cNvSpPr txBox="1"/>
          <p:nvPr/>
        </p:nvSpPr>
        <p:spPr>
          <a:xfrm>
            <a:off x="10012403" y="7360823"/>
            <a:ext cx="8578353" cy="669029"/>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max=1: Đỏ {màu tóc}</a:t>
            </a:r>
            <a:endParaRPr lang="vi-VN" sz="3200" kern="0"/>
          </a:p>
        </p:txBody>
      </p:sp>
      <p:sp>
        <p:nvSpPr>
          <p:cNvPr id="8" name="object 20">
            <a:extLst>
              <a:ext uri="{FF2B5EF4-FFF2-40B4-BE49-F238E27FC236}">
                <a16:creationId xmlns:a16="http://schemas.microsoft.com/office/drawing/2014/main" id="{F3D69076-B2E0-6D38-175B-1D28909BEF10}"/>
              </a:ext>
            </a:extLst>
          </p:cNvPr>
          <p:cNvSpPr txBox="1"/>
          <p:nvPr/>
        </p:nvSpPr>
        <p:spPr>
          <a:xfrm>
            <a:off x="926802" y="10046475"/>
            <a:ext cx="8578353" cy="596125"/>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kern="0"/>
              <a:t>IF màu tóc = đỏ THEN kết quả = bị nám</a:t>
            </a:r>
            <a:endParaRPr lang="vi-VN" sz="2800" kern="0"/>
          </a:p>
        </p:txBody>
      </p:sp>
      <p:sp>
        <p:nvSpPr>
          <p:cNvPr id="10" name="object 20">
            <a:extLst>
              <a:ext uri="{FF2B5EF4-FFF2-40B4-BE49-F238E27FC236}">
                <a16:creationId xmlns:a16="http://schemas.microsoft.com/office/drawing/2014/main" id="{F09C865C-15E6-B1BB-7F9B-C2578CAE554E}"/>
              </a:ext>
            </a:extLst>
          </p:cNvPr>
          <p:cNvSpPr txBox="1"/>
          <p:nvPr/>
        </p:nvSpPr>
        <p:spPr>
          <a:xfrm>
            <a:off x="10012402" y="10084575"/>
            <a:ext cx="8560553" cy="596125"/>
          </a:xfrm>
          <a:prstGeom prst="rect">
            <a:avLst/>
          </a:prstGeom>
          <a:noFill/>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strike="sngStrike" kern="0">
                <a:solidFill>
                  <a:schemeClr val="tx1"/>
                </a:solidFill>
              </a:rPr>
              <a:t>Đánh dấu dòng màu tóc = đỏ</a:t>
            </a:r>
            <a:endParaRPr lang="vi-VN" sz="2800" strike="sngStrike" kern="0">
              <a:solidFill>
                <a:schemeClr val="tx1"/>
              </a:solidFill>
            </a:endParaRPr>
          </a:p>
        </p:txBody>
      </p:sp>
      <p:graphicFrame>
        <p:nvGraphicFramePr>
          <p:cNvPr id="11" name="Table 7">
            <a:extLst>
              <a:ext uri="{FF2B5EF4-FFF2-40B4-BE49-F238E27FC236}">
                <a16:creationId xmlns:a16="http://schemas.microsoft.com/office/drawing/2014/main" id="{9026A947-7EAC-FE57-8C15-6CC0A0BD9E73}"/>
              </a:ext>
            </a:extLst>
          </p:cNvPr>
          <p:cNvGraphicFramePr>
            <a:graphicFrameLocks noGrp="1"/>
          </p:cNvGraphicFramePr>
          <p:nvPr>
            <p:extLst>
              <p:ext uri="{D42A27DB-BD31-4B8C-83A1-F6EECF244321}">
                <p14:modId xmlns:p14="http://schemas.microsoft.com/office/powerpoint/2010/main" val="2376661344"/>
              </p:ext>
            </p:extLst>
          </p:nvPr>
        </p:nvGraphicFramePr>
        <p:xfrm>
          <a:off x="10026352" y="5240822"/>
          <a:ext cx="8564404" cy="18940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p>
                      <a:pPr algn="ctr"/>
                      <a:r>
                        <a:rPr lang="en-US"/>
                        <a:t>Đỏ: 1</a:t>
                      </a:r>
                    </a:p>
                  </a:txBody>
                  <a:tcPr/>
                </a:tc>
                <a:tc>
                  <a:txBody>
                    <a:bodyPr/>
                    <a:lstStyle/>
                    <a:p>
                      <a:pPr algn="ctr"/>
                      <a:r>
                        <a:rPr lang="en-US"/>
                        <a:t>TB: 0</a:t>
                      </a:r>
                    </a:p>
                    <a:p>
                      <a:pPr algn="ctr"/>
                      <a:r>
                        <a:rPr lang="en-US"/>
                        <a:t>thấp: 0</a:t>
                      </a:r>
                    </a:p>
                  </a:txBody>
                  <a:tcPr/>
                </a:tc>
                <a:tc>
                  <a:txBody>
                    <a:bodyPr/>
                    <a:lstStyle/>
                    <a:p>
                      <a:pPr algn="ctr"/>
                      <a:r>
                        <a:rPr lang="en-US"/>
                        <a:t>TB: 0</a:t>
                      </a:r>
                    </a:p>
                    <a:p>
                      <a:pPr algn="ctr"/>
                      <a:r>
                        <a:rPr lang="en-US"/>
                        <a:t>nhẹ: 0</a:t>
                      </a:r>
                    </a:p>
                    <a:p>
                      <a:pPr algn="ctr"/>
                      <a:r>
                        <a:rPr lang="en-US"/>
                        <a:t>nặng: 0</a:t>
                      </a:r>
                    </a:p>
                  </a:txBody>
                  <a:tcPr/>
                </a:tc>
                <a:tc>
                  <a:txBody>
                    <a:bodyPr/>
                    <a:lstStyle/>
                    <a:p>
                      <a:pPr algn="ctr"/>
                      <a:r>
                        <a:rPr lang="en-US"/>
                        <a:t>không: 0</a:t>
                      </a:r>
                    </a:p>
                  </a:txBody>
                  <a:tcPr/>
                </a:tc>
                <a:extLst>
                  <a:ext uri="{0D108BD9-81ED-4DB2-BD59-A6C34878D82A}">
                    <a16:rowId xmlns:a16="http://schemas.microsoft.com/office/drawing/2014/main" val="1081957757"/>
                  </a:ext>
                </a:extLst>
              </a:tr>
            </a:tbl>
          </a:graphicData>
        </a:graphic>
      </p:graphicFrame>
    </p:spTree>
    <p:extLst>
      <p:ext uri="{BB962C8B-B14F-4D97-AF65-F5344CB8AC3E}">
        <p14:creationId xmlns:p14="http://schemas.microsoft.com/office/powerpoint/2010/main" val="29677102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Sau khi đánh dấu dòng đã xét,</a:t>
            </a:r>
          </a:p>
          <a:p>
            <a:pPr marL="12065" marR="5080" algn="just">
              <a:lnSpc>
                <a:spcPct val="130000"/>
              </a:lnSpc>
            </a:pPr>
            <a:r>
              <a:rPr lang="en-US" sz="4000" kern="0"/>
              <a:t>	 tính lại bảng tổ hợp cho các dòng</a:t>
            </a:r>
          </a:p>
          <a:p>
            <a:pPr marL="12065" marR="5080" algn="just">
              <a:lnSpc>
                <a:spcPct val="130000"/>
              </a:lnSpc>
            </a:pPr>
            <a:r>
              <a:rPr lang="en-US" sz="4000" kern="0"/>
              <a:t>	 chưa xét với 1 thuộc tính phân biệt</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strike="sngStrike" baseline="0"/>
                        <a:t>Emilie</a:t>
                      </a:r>
                    </a:p>
                  </a:txBody>
                  <a:tcPr/>
                </a:tc>
                <a:tc>
                  <a:txBody>
                    <a:bodyPr/>
                    <a:lstStyle/>
                    <a:p>
                      <a:r>
                        <a:rPr lang="en-US" sz="2400" strike="sngStrike" baseline="0"/>
                        <a:t>Đỏ</a:t>
                      </a:r>
                    </a:p>
                  </a:txBody>
                  <a:tcPr/>
                </a:tc>
                <a:tc>
                  <a:txBody>
                    <a:bodyPr/>
                    <a:lstStyle/>
                    <a:p>
                      <a:r>
                        <a:rPr lang="en-US" sz="2400" strike="sngStrike" baseline="0"/>
                        <a:t>TB</a:t>
                      </a:r>
                    </a:p>
                  </a:txBody>
                  <a:tcPr/>
                </a:tc>
                <a:tc>
                  <a:txBody>
                    <a:bodyPr/>
                    <a:lstStyle/>
                    <a:p>
                      <a:r>
                        <a:rPr lang="en-US" sz="2400" strike="sngStrike" baseline="0"/>
                        <a:t>Nặng</a:t>
                      </a:r>
                    </a:p>
                  </a:txBody>
                  <a:tcPr/>
                </a:tc>
                <a:tc>
                  <a:txBody>
                    <a:bodyPr/>
                    <a:lstStyle/>
                    <a:p>
                      <a:r>
                        <a:rPr lang="en-US" sz="2400" strike="sngStrike" baseline="0"/>
                        <a:t>Không</a:t>
                      </a:r>
                    </a:p>
                  </a:txBody>
                  <a:tcPr/>
                </a:tc>
                <a:tc>
                  <a:txBody>
                    <a:bodyPr/>
                    <a:lstStyle/>
                    <a:p>
                      <a:r>
                        <a:rPr lang="en-US" sz="2400" strike="sng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sp>
        <p:nvSpPr>
          <p:cNvPr id="5" name="object 20">
            <a:extLst>
              <a:ext uri="{FF2B5EF4-FFF2-40B4-BE49-F238E27FC236}">
                <a16:creationId xmlns:a16="http://schemas.microsoft.com/office/drawing/2014/main" id="{81BDC66A-0B97-582F-FD92-90519B4F334F}"/>
              </a:ext>
            </a:extLst>
          </p:cNvPr>
          <p:cNvSpPr txBox="1"/>
          <p:nvPr/>
        </p:nvSpPr>
        <p:spPr>
          <a:xfrm>
            <a:off x="10026352" y="9367526"/>
            <a:ext cx="8578353" cy="669029"/>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max=0: không có luật mới</a:t>
            </a:r>
            <a:endParaRPr lang="vi-VN" sz="3200" kern="0"/>
          </a:p>
        </p:txBody>
      </p:sp>
      <p:graphicFrame>
        <p:nvGraphicFramePr>
          <p:cNvPr id="11" name="Table 7">
            <a:extLst>
              <a:ext uri="{FF2B5EF4-FFF2-40B4-BE49-F238E27FC236}">
                <a16:creationId xmlns:a16="http://schemas.microsoft.com/office/drawing/2014/main" id="{8F46D897-9BB3-D6A3-FC6E-70A1125C577A}"/>
              </a:ext>
            </a:extLst>
          </p:cNvPr>
          <p:cNvGraphicFramePr>
            <a:graphicFrameLocks noGrp="1"/>
          </p:cNvGraphicFramePr>
          <p:nvPr>
            <p:extLst>
              <p:ext uri="{D42A27DB-BD31-4B8C-83A1-F6EECF244321}">
                <p14:modId xmlns:p14="http://schemas.microsoft.com/office/powerpoint/2010/main" val="3364404590"/>
              </p:ext>
            </p:extLst>
          </p:nvPr>
        </p:nvGraphicFramePr>
        <p:xfrm>
          <a:off x="10040301" y="7556500"/>
          <a:ext cx="8564404" cy="18940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txBody>
                  <a:tcPr/>
                </a:tc>
                <a:tc>
                  <a:txBody>
                    <a:bodyPr/>
                    <a:lstStyle/>
                    <a:p>
                      <a:pPr algn="ctr"/>
                      <a:r>
                        <a:rPr lang="en-US"/>
                        <a:t>TB: 0</a:t>
                      </a:r>
                    </a:p>
                    <a:p>
                      <a:pPr algn="ctr"/>
                      <a:r>
                        <a:rPr lang="en-US"/>
                        <a:t>thấp: 0</a:t>
                      </a:r>
                    </a:p>
                  </a:txBody>
                  <a:tcPr/>
                </a:tc>
                <a:tc>
                  <a:txBody>
                    <a:bodyPr/>
                    <a:lstStyle/>
                    <a:p>
                      <a:pPr algn="ctr"/>
                      <a:r>
                        <a:rPr lang="en-US"/>
                        <a:t>TB: 0</a:t>
                      </a:r>
                    </a:p>
                    <a:p>
                      <a:pPr algn="ctr"/>
                      <a:r>
                        <a:rPr lang="en-US"/>
                        <a:t>nhẹ: 0</a:t>
                      </a:r>
                    </a:p>
                    <a:p>
                      <a:pPr algn="ctr"/>
                      <a:r>
                        <a:rPr lang="en-US"/>
                        <a:t>nặng: 0</a:t>
                      </a:r>
                    </a:p>
                  </a:txBody>
                  <a:tcPr/>
                </a:tc>
                <a:tc>
                  <a:txBody>
                    <a:bodyPr/>
                    <a:lstStyle/>
                    <a:p>
                      <a:pPr algn="ctr"/>
                      <a:r>
                        <a:rPr lang="en-US"/>
                        <a:t>không: 0</a:t>
                      </a:r>
                    </a:p>
                  </a:txBody>
                  <a:tcPr/>
                </a:tc>
                <a:extLst>
                  <a:ext uri="{0D108BD9-81ED-4DB2-BD59-A6C34878D82A}">
                    <a16:rowId xmlns:a16="http://schemas.microsoft.com/office/drawing/2014/main" val="1081957757"/>
                  </a:ext>
                </a:extLst>
              </a:tr>
            </a:tbl>
          </a:graphicData>
        </a:graphic>
      </p:graphicFrame>
      <p:sp>
        <p:nvSpPr>
          <p:cNvPr id="7" name="Right Arrow 6">
            <a:extLst>
              <a:ext uri="{FF2B5EF4-FFF2-40B4-BE49-F238E27FC236}">
                <a16:creationId xmlns:a16="http://schemas.microsoft.com/office/drawing/2014/main" id="{BFCDEBF3-C626-F667-413E-57FE884531D6}"/>
              </a:ext>
            </a:extLst>
          </p:cNvPr>
          <p:cNvSpPr/>
          <p:nvPr/>
        </p:nvSpPr>
        <p:spPr>
          <a:xfrm flipH="1">
            <a:off x="8209756" y="9450579"/>
            <a:ext cx="1524000" cy="5859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TextBox 7">
            <a:extLst>
              <a:ext uri="{FF2B5EF4-FFF2-40B4-BE49-F238E27FC236}">
                <a16:creationId xmlns:a16="http://schemas.microsoft.com/office/drawing/2014/main" id="{C876D507-2204-A328-1CC5-B00A46F1B1DC}"/>
              </a:ext>
            </a:extLst>
          </p:cNvPr>
          <p:cNvSpPr txBox="1"/>
          <p:nvPr/>
        </p:nvSpPr>
        <p:spPr>
          <a:xfrm>
            <a:off x="818356" y="9420401"/>
            <a:ext cx="7391400" cy="1200329"/>
          </a:xfrm>
          <a:prstGeom prst="rect">
            <a:avLst/>
          </a:prstGeom>
          <a:noFill/>
        </p:spPr>
        <p:txBody>
          <a:bodyPr wrap="square" rtlCol="0">
            <a:spAutoFit/>
          </a:bodyPr>
          <a:lstStyle/>
          <a:p>
            <a:r>
              <a:rPr lang="en-VN" sz="3600"/>
              <a:t>Tăng giá trị của j (số thuộc tính cần xét = 2)</a:t>
            </a:r>
          </a:p>
        </p:txBody>
      </p:sp>
    </p:spTree>
    <p:extLst>
      <p:ext uri="{BB962C8B-B14F-4D97-AF65-F5344CB8AC3E}">
        <p14:creationId xmlns:p14="http://schemas.microsoft.com/office/powerpoint/2010/main" val="2491735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5" y="2374900"/>
            <a:ext cx="17786349"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j=2 //xét TH có 2 thuộc tính</a:t>
            </a:r>
          </a:p>
          <a:p>
            <a:pPr marL="12065" marR="5080" algn="just">
              <a:lnSpc>
                <a:spcPct val="130000"/>
              </a:lnSpc>
            </a:pPr>
            <a:r>
              <a:rPr lang="en-US" sz="4000" kern="0"/>
              <a:t>	 có 6 tổ hợp: (m. tóc, c.cao), (m.tóc, c.nặng), (m.tóc, dùng kem),</a:t>
            </a:r>
          </a:p>
          <a:p>
            <a:pPr marL="12065" marR="5080" algn="just">
              <a:lnSpc>
                <a:spcPct val="130000"/>
              </a:lnSpc>
            </a:pPr>
            <a:r>
              <a:rPr lang="en-US" sz="4000" kern="0"/>
              <a:t>	 (c.cao, c.nặng), (c.cao, dùng kem).</a:t>
            </a:r>
          </a:p>
          <a:p>
            <a:pPr marL="12065" marR="5080" algn="just">
              <a:lnSpc>
                <a:spcPct val="130000"/>
              </a:lnSpc>
            </a:pPr>
            <a:r>
              <a:rPr lang="en-US" sz="4000" kern="0"/>
              <a:t>	 (c.nặng, dùng kem)</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strike="sngStrike" baseline="0"/>
                        <a:t>Emilie</a:t>
                      </a:r>
                    </a:p>
                  </a:txBody>
                  <a:tcPr/>
                </a:tc>
                <a:tc>
                  <a:txBody>
                    <a:bodyPr/>
                    <a:lstStyle/>
                    <a:p>
                      <a:r>
                        <a:rPr lang="en-US" sz="2400" strike="sngStrike" baseline="0"/>
                        <a:t>Đỏ</a:t>
                      </a:r>
                    </a:p>
                  </a:txBody>
                  <a:tcPr/>
                </a:tc>
                <a:tc>
                  <a:txBody>
                    <a:bodyPr/>
                    <a:lstStyle/>
                    <a:p>
                      <a:r>
                        <a:rPr lang="en-US" sz="2400" strike="sngStrike" baseline="0"/>
                        <a:t>TB</a:t>
                      </a:r>
                    </a:p>
                  </a:txBody>
                  <a:tcPr/>
                </a:tc>
                <a:tc>
                  <a:txBody>
                    <a:bodyPr/>
                    <a:lstStyle/>
                    <a:p>
                      <a:r>
                        <a:rPr lang="en-US" sz="2400" strike="sngStrike" baseline="0"/>
                        <a:t>Nặng</a:t>
                      </a:r>
                    </a:p>
                  </a:txBody>
                  <a:tcPr/>
                </a:tc>
                <a:tc>
                  <a:txBody>
                    <a:bodyPr/>
                    <a:lstStyle/>
                    <a:p>
                      <a:r>
                        <a:rPr lang="en-US" sz="2400" strike="sngStrike" baseline="0"/>
                        <a:t>Không</a:t>
                      </a:r>
                    </a:p>
                  </a:txBody>
                  <a:tcPr/>
                </a:tc>
                <a:tc>
                  <a:txBody>
                    <a:bodyPr/>
                    <a:lstStyle/>
                    <a:p>
                      <a:r>
                        <a:rPr lang="en-US" sz="2400" strike="sng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graphicFrame>
        <p:nvGraphicFramePr>
          <p:cNvPr id="7" name="Table 7">
            <a:extLst>
              <a:ext uri="{FF2B5EF4-FFF2-40B4-BE49-F238E27FC236}">
                <a16:creationId xmlns:a16="http://schemas.microsoft.com/office/drawing/2014/main" id="{7A972357-0B98-6598-3633-42CFA01E67E1}"/>
              </a:ext>
            </a:extLst>
          </p:cNvPr>
          <p:cNvGraphicFramePr>
            <a:graphicFrameLocks noGrp="1"/>
          </p:cNvGraphicFramePr>
          <p:nvPr>
            <p:extLst>
              <p:ext uri="{D42A27DB-BD31-4B8C-83A1-F6EECF244321}">
                <p14:modId xmlns:p14="http://schemas.microsoft.com/office/powerpoint/2010/main" val="786926744"/>
              </p:ext>
            </p:extLst>
          </p:nvPr>
        </p:nvGraphicFramePr>
        <p:xfrm>
          <a:off x="140653" y="6566930"/>
          <a:ext cx="4483406" cy="1557720"/>
        </p:xfrm>
        <a:graphic>
          <a:graphicData uri="http://schemas.openxmlformats.org/drawingml/2006/table">
            <a:tbl>
              <a:tblPr firstRow="1" bandRow="1">
                <a:tableStyleId>{93296810-A885-4BE3-A3E7-6D5BEEA58F35}</a:tableStyleId>
              </a:tblPr>
              <a:tblGrid>
                <a:gridCol w="2023365">
                  <a:extLst>
                    <a:ext uri="{9D8B030D-6E8A-4147-A177-3AD203B41FA5}">
                      <a16:colId xmlns:a16="http://schemas.microsoft.com/office/drawing/2014/main" val="1738675072"/>
                    </a:ext>
                  </a:extLst>
                </a:gridCol>
                <a:gridCol w="2460041">
                  <a:extLst>
                    <a:ext uri="{9D8B030D-6E8A-4147-A177-3AD203B41FA5}">
                      <a16:colId xmlns:a16="http://schemas.microsoft.com/office/drawing/2014/main" val="408359806"/>
                    </a:ext>
                  </a:extLst>
                </a:gridCol>
              </a:tblGrid>
              <a:tr h="370840">
                <a:tc gridSpan="2">
                  <a:txBody>
                    <a:bodyPr/>
                    <a:lstStyle/>
                    <a:p>
                      <a:pPr algn="ctr"/>
                      <a:r>
                        <a:rPr lang="en-US"/>
                        <a:t>{màu tóc, c.cao}</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r>
                        <a:rPr lang="en-US"/>
                        <a:t>{vàng, TB}</a:t>
                      </a:r>
                    </a:p>
                  </a:txBody>
                  <a:tcPr/>
                </a:tc>
                <a:tc>
                  <a:txBody>
                    <a:bodyPr/>
                    <a:lstStyle/>
                    <a:p>
                      <a:r>
                        <a:rPr lang="en-US"/>
                        <a:t>{vàng, thấp}</a:t>
                      </a:r>
                    </a:p>
                  </a:txBody>
                  <a:tcPr/>
                </a:tc>
                <a:extLst>
                  <a:ext uri="{0D108BD9-81ED-4DB2-BD59-A6C34878D82A}">
                    <a16:rowId xmlns:a16="http://schemas.microsoft.com/office/drawing/2014/main" val="1218358651"/>
                  </a:ext>
                </a:extLst>
              </a:tr>
              <a:tr h="370840">
                <a:tc>
                  <a:txBody>
                    <a:bodyPr/>
                    <a:lstStyle/>
                    <a:p>
                      <a:pPr algn="ctr"/>
                      <a:r>
                        <a:rPr lang="en-US"/>
                        <a:t>1</a:t>
                      </a:r>
                    </a:p>
                  </a:txBody>
                  <a:tcPr/>
                </a:tc>
                <a:tc>
                  <a:txBody>
                    <a:bodyPr/>
                    <a:lstStyle/>
                    <a:p>
                      <a:pPr algn="ctr"/>
                      <a:r>
                        <a:rPr lang="en-US"/>
                        <a:t>0</a:t>
                      </a:r>
                    </a:p>
                  </a:txBody>
                  <a:tcPr/>
                </a:tc>
                <a:extLst>
                  <a:ext uri="{0D108BD9-81ED-4DB2-BD59-A6C34878D82A}">
                    <a16:rowId xmlns:a16="http://schemas.microsoft.com/office/drawing/2014/main" val="1081957757"/>
                  </a:ext>
                </a:extLst>
              </a:tr>
            </a:tbl>
          </a:graphicData>
        </a:graphic>
      </p:graphicFrame>
      <p:graphicFrame>
        <p:nvGraphicFramePr>
          <p:cNvPr id="8" name="Table 7">
            <a:extLst>
              <a:ext uri="{FF2B5EF4-FFF2-40B4-BE49-F238E27FC236}">
                <a16:creationId xmlns:a16="http://schemas.microsoft.com/office/drawing/2014/main" id="{461A6789-35FB-E43B-1F88-6557CC5691F5}"/>
              </a:ext>
            </a:extLst>
          </p:cNvPr>
          <p:cNvGraphicFramePr>
            <a:graphicFrameLocks noGrp="1"/>
          </p:cNvGraphicFramePr>
          <p:nvPr>
            <p:extLst>
              <p:ext uri="{D42A27DB-BD31-4B8C-83A1-F6EECF244321}">
                <p14:modId xmlns:p14="http://schemas.microsoft.com/office/powerpoint/2010/main" val="842732814"/>
              </p:ext>
            </p:extLst>
          </p:nvPr>
        </p:nvGraphicFramePr>
        <p:xfrm>
          <a:off x="132556" y="8381332"/>
          <a:ext cx="4438364" cy="1557720"/>
        </p:xfrm>
        <a:graphic>
          <a:graphicData uri="http://schemas.openxmlformats.org/drawingml/2006/table">
            <a:tbl>
              <a:tblPr firstRow="1" bandRow="1">
                <a:tableStyleId>{93296810-A885-4BE3-A3E7-6D5BEEA58F35}</a:tableStyleId>
              </a:tblPr>
              <a:tblGrid>
                <a:gridCol w="2103755">
                  <a:extLst>
                    <a:ext uri="{9D8B030D-6E8A-4147-A177-3AD203B41FA5}">
                      <a16:colId xmlns:a16="http://schemas.microsoft.com/office/drawing/2014/main" val="1738675072"/>
                    </a:ext>
                  </a:extLst>
                </a:gridCol>
                <a:gridCol w="2334609">
                  <a:extLst>
                    <a:ext uri="{9D8B030D-6E8A-4147-A177-3AD203B41FA5}">
                      <a16:colId xmlns:a16="http://schemas.microsoft.com/office/drawing/2014/main" val="408359806"/>
                    </a:ext>
                  </a:extLst>
                </a:gridCol>
              </a:tblGrid>
              <a:tr h="370840">
                <a:tc gridSpan="2">
                  <a:txBody>
                    <a:bodyPr/>
                    <a:lstStyle/>
                    <a:p>
                      <a:pPr algn="ctr"/>
                      <a:r>
                        <a:rPr lang="en-US"/>
                        <a:t>{màu tóc, c.nặng}</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r>
                        <a:rPr lang="en-US"/>
                        <a:t>{vàng, TB}</a:t>
                      </a:r>
                    </a:p>
                  </a:txBody>
                  <a:tcPr/>
                </a:tc>
                <a:tc>
                  <a:txBody>
                    <a:bodyPr/>
                    <a:lstStyle/>
                    <a:p>
                      <a:r>
                        <a:rPr lang="en-US"/>
                        <a:t>{vàng, nhẹ}</a:t>
                      </a:r>
                    </a:p>
                  </a:txBody>
                  <a:tcPr/>
                </a:tc>
                <a:extLst>
                  <a:ext uri="{0D108BD9-81ED-4DB2-BD59-A6C34878D82A}">
                    <a16:rowId xmlns:a16="http://schemas.microsoft.com/office/drawing/2014/main" val="1218358651"/>
                  </a:ext>
                </a:extLst>
              </a:tr>
              <a:tr h="370840">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1081957757"/>
                  </a:ext>
                </a:extLst>
              </a:tr>
            </a:tbl>
          </a:graphicData>
        </a:graphic>
      </p:graphicFrame>
      <p:graphicFrame>
        <p:nvGraphicFramePr>
          <p:cNvPr id="10" name="Table 7">
            <a:extLst>
              <a:ext uri="{FF2B5EF4-FFF2-40B4-BE49-F238E27FC236}">
                <a16:creationId xmlns:a16="http://schemas.microsoft.com/office/drawing/2014/main" id="{AB9E04CB-2A60-A3E0-7A70-98CD31E25E95}"/>
              </a:ext>
            </a:extLst>
          </p:cNvPr>
          <p:cNvGraphicFramePr>
            <a:graphicFrameLocks noGrp="1"/>
          </p:cNvGraphicFramePr>
          <p:nvPr>
            <p:extLst>
              <p:ext uri="{D42A27DB-BD31-4B8C-83A1-F6EECF244321}">
                <p14:modId xmlns:p14="http://schemas.microsoft.com/office/powerpoint/2010/main" val="3367337907"/>
              </p:ext>
            </p:extLst>
          </p:nvPr>
        </p:nvGraphicFramePr>
        <p:xfrm>
          <a:off x="4687823" y="6566930"/>
          <a:ext cx="4898165" cy="1557720"/>
        </p:xfrm>
        <a:graphic>
          <a:graphicData uri="http://schemas.openxmlformats.org/drawingml/2006/table">
            <a:tbl>
              <a:tblPr firstRow="1" bandRow="1">
                <a:tableStyleId>{93296810-A885-4BE3-A3E7-6D5BEEA58F35}</a:tableStyleId>
              </a:tblPr>
              <a:tblGrid>
                <a:gridCol w="4898165">
                  <a:extLst>
                    <a:ext uri="{9D8B030D-6E8A-4147-A177-3AD203B41FA5}">
                      <a16:colId xmlns:a16="http://schemas.microsoft.com/office/drawing/2014/main" val="1738675072"/>
                    </a:ext>
                  </a:extLst>
                </a:gridCol>
              </a:tblGrid>
              <a:tr h="370840">
                <a:tc>
                  <a:txBody>
                    <a:bodyPr/>
                    <a:lstStyle/>
                    <a:p>
                      <a:pPr algn="ctr"/>
                      <a:r>
                        <a:rPr lang="en-US"/>
                        <a:t>{m.tóc, d.kem}</a:t>
                      </a:r>
                    </a:p>
                  </a:txBody>
                  <a:tcPr/>
                </a:tc>
                <a:extLst>
                  <a:ext uri="{0D108BD9-81ED-4DB2-BD59-A6C34878D82A}">
                    <a16:rowId xmlns:a16="http://schemas.microsoft.com/office/drawing/2014/main" val="2673037606"/>
                  </a:ext>
                </a:extLst>
              </a:tr>
              <a:tr h="370840">
                <a:tc>
                  <a:txBody>
                    <a:bodyPr/>
                    <a:lstStyle/>
                    <a:p>
                      <a:pPr algn="ctr"/>
                      <a:r>
                        <a:rPr lang="en-US"/>
                        <a:t>{vàng, không}</a:t>
                      </a:r>
                    </a:p>
                  </a:txBody>
                  <a:tcPr/>
                </a:tc>
                <a:extLst>
                  <a:ext uri="{0D108BD9-81ED-4DB2-BD59-A6C34878D82A}">
                    <a16:rowId xmlns:a16="http://schemas.microsoft.com/office/drawing/2014/main" val="1218358651"/>
                  </a:ext>
                </a:extLst>
              </a:tr>
              <a:tr h="370840">
                <a:tc>
                  <a:txBody>
                    <a:bodyPr/>
                    <a:lstStyle/>
                    <a:p>
                      <a:pPr algn="ctr"/>
                      <a:r>
                        <a:rPr lang="en-US"/>
                        <a:t>2 (2 bản ghi # vs bảng 2)</a:t>
                      </a:r>
                    </a:p>
                  </a:txBody>
                  <a:tcPr/>
                </a:tc>
                <a:extLst>
                  <a:ext uri="{0D108BD9-81ED-4DB2-BD59-A6C34878D82A}">
                    <a16:rowId xmlns:a16="http://schemas.microsoft.com/office/drawing/2014/main" val="1081957757"/>
                  </a:ext>
                </a:extLst>
              </a:tr>
            </a:tbl>
          </a:graphicData>
        </a:graphic>
      </p:graphicFrame>
      <p:graphicFrame>
        <p:nvGraphicFramePr>
          <p:cNvPr id="11" name="Table 10">
            <a:extLst>
              <a:ext uri="{FF2B5EF4-FFF2-40B4-BE49-F238E27FC236}">
                <a16:creationId xmlns:a16="http://schemas.microsoft.com/office/drawing/2014/main" id="{ABDCB004-3B9E-37A4-B154-834CA4712808}"/>
              </a:ext>
            </a:extLst>
          </p:cNvPr>
          <p:cNvGraphicFramePr>
            <a:graphicFrameLocks noGrp="1"/>
          </p:cNvGraphicFramePr>
          <p:nvPr>
            <p:extLst>
              <p:ext uri="{D42A27DB-BD31-4B8C-83A1-F6EECF244321}">
                <p14:modId xmlns:p14="http://schemas.microsoft.com/office/powerpoint/2010/main" val="4235195892"/>
              </p:ext>
            </p:extLst>
          </p:nvPr>
        </p:nvGraphicFramePr>
        <p:xfrm>
          <a:off x="4624058" y="8381332"/>
          <a:ext cx="4254807" cy="1557720"/>
        </p:xfrm>
        <a:graphic>
          <a:graphicData uri="http://schemas.openxmlformats.org/drawingml/2006/table">
            <a:tbl>
              <a:tblPr firstRow="1" bandRow="1">
                <a:tableStyleId>{93296810-A885-4BE3-A3E7-6D5BEEA58F35}</a:tableStyleId>
              </a:tblPr>
              <a:tblGrid>
                <a:gridCol w="1920198">
                  <a:extLst>
                    <a:ext uri="{9D8B030D-6E8A-4147-A177-3AD203B41FA5}">
                      <a16:colId xmlns:a16="http://schemas.microsoft.com/office/drawing/2014/main" val="1738675072"/>
                    </a:ext>
                  </a:extLst>
                </a:gridCol>
                <a:gridCol w="2334609">
                  <a:extLst>
                    <a:ext uri="{9D8B030D-6E8A-4147-A177-3AD203B41FA5}">
                      <a16:colId xmlns:a16="http://schemas.microsoft.com/office/drawing/2014/main" val="408359806"/>
                    </a:ext>
                  </a:extLst>
                </a:gridCol>
              </a:tblGrid>
              <a:tr h="370840">
                <a:tc gridSpan="2">
                  <a:txBody>
                    <a:bodyPr/>
                    <a:lstStyle/>
                    <a:p>
                      <a:pPr algn="ctr"/>
                      <a:r>
                        <a:rPr lang="en-US"/>
                        <a:t>{chiều cao, c.nặng}</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pPr algn="ctr"/>
                      <a:r>
                        <a:rPr lang="en-US"/>
                        <a:t>{TB, nhẹ}</a:t>
                      </a:r>
                    </a:p>
                  </a:txBody>
                  <a:tcPr/>
                </a:tc>
                <a:tc>
                  <a:txBody>
                    <a:bodyPr/>
                    <a:lstStyle/>
                    <a:p>
                      <a:pPr algn="ctr"/>
                      <a:r>
                        <a:rPr lang="en-US"/>
                        <a:t>{thấp, TB}</a:t>
                      </a:r>
                    </a:p>
                  </a:txBody>
                  <a:tcPr/>
                </a:tc>
                <a:extLst>
                  <a:ext uri="{0D108BD9-81ED-4DB2-BD59-A6C34878D82A}">
                    <a16:rowId xmlns:a16="http://schemas.microsoft.com/office/drawing/2014/main" val="1218358651"/>
                  </a:ext>
                </a:extLst>
              </a:tr>
              <a:tr h="370840">
                <a:tc>
                  <a:txBody>
                    <a:bodyPr/>
                    <a:lstStyle/>
                    <a:p>
                      <a:pPr algn="ctr"/>
                      <a:r>
                        <a:rPr lang="en-US"/>
                        <a:t>1</a:t>
                      </a:r>
                    </a:p>
                  </a:txBody>
                  <a:tcPr/>
                </a:tc>
                <a:tc>
                  <a:txBody>
                    <a:bodyPr/>
                    <a:lstStyle/>
                    <a:p>
                      <a:pPr algn="ctr"/>
                      <a:r>
                        <a:rPr lang="en-US"/>
                        <a:t>0</a:t>
                      </a:r>
                    </a:p>
                  </a:txBody>
                  <a:tcPr/>
                </a:tc>
                <a:extLst>
                  <a:ext uri="{0D108BD9-81ED-4DB2-BD59-A6C34878D82A}">
                    <a16:rowId xmlns:a16="http://schemas.microsoft.com/office/drawing/2014/main" val="1081957757"/>
                  </a:ext>
                </a:extLst>
              </a:tr>
            </a:tbl>
          </a:graphicData>
        </a:graphic>
      </p:graphicFrame>
      <p:graphicFrame>
        <p:nvGraphicFramePr>
          <p:cNvPr id="13" name="Table 12">
            <a:extLst>
              <a:ext uri="{FF2B5EF4-FFF2-40B4-BE49-F238E27FC236}">
                <a16:creationId xmlns:a16="http://schemas.microsoft.com/office/drawing/2014/main" id="{A5514359-9308-5524-D814-002641AAB03E}"/>
              </a:ext>
            </a:extLst>
          </p:cNvPr>
          <p:cNvGraphicFramePr>
            <a:graphicFrameLocks noGrp="1"/>
          </p:cNvGraphicFramePr>
          <p:nvPr>
            <p:extLst>
              <p:ext uri="{D42A27DB-BD31-4B8C-83A1-F6EECF244321}">
                <p14:modId xmlns:p14="http://schemas.microsoft.com/office/powerpoint/2010/main" val="626835357"/>
              </p:ext>
            </p:extLst>
          </p:nvPr>
        </p:nvGraphicFramePr>
        <p:xfrm>
          <a:off x="8891258" y="8381332"/>
          <a:ext cx="5015935" cy="1557720"/>
        </p:xfrm>
        <a:graphic>
          <a:graphicData uri="http://schemas.openxmlformats.org/drawingml/2006/table">
            <a:tbl>
              <a:tblPr firstRow="1" bandRow="1">
                <a:tableStyleId>{93296810-A885-4BE3-A3E7-6D5BEEA58F35}</a:tableStyleId>
              </a:tblPr>
              <a:tblGrid>
                <a:gridCol w="2263696">
                  <a:extLst>
                    <a:ext uri="{9D8B030D-6E8A-4147-A177-3AD203B41FA5}">
                      <a16:colId xmlns:a16="http://schemas.microsoft.com/office/drawing/2014/main" val="1738675072"/>
                    </a:ext>
                  </a:extLst>
                </a:gridCol>
                <a:gridCol w="2752239">
                  <a:extLst>
                    <a:ext uri="{9D8B030D-6E8A-4147-A177-3AD203B41FA5}">
                      <a16:colId xmlns:a16="http://schemas.microsoft.com/office/drawing/2014/main" val="408359806"/>
                    </a:ext>
                  </a:extLst>
                </a:gridCol>
              </a:tblGrid>
              <a:tr h="370840">
                <a:tc gridSpan="2">
                  <a:txBody>
                    <a:bodyPr/>
                    <a:lstStyle/>
                    <a:p>
                      <a:pPr algn="ctr"/>
                      <a:r>
                        <a:rPr lang="en-US"/>
                        <a:t>{chiều cao, d.kem}</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pPr algn="ctr"/>
                      <a:r>
                        <a:rPr lang="en-US"/>
                        <a:t>{TB, không}</a:t>
                      </a:r>
                    </a:p>
                  </a:txBody>
                  <a:tcPr/>
                </a:tc>
                <a:tc>
                  <a:txBody>
                    <a:bodyPr/>
                    <a:lstStyle/>
                    <a:p>
                      <a:pPr algn="ctr"/>
                      <a:r>
                        <a:rPr lang="en-US"/>
                        <a:t>{thấp, không}</a:t>
                      </a:r>
                    </a:p>
                  </a:txBody>
                  <a:tcPr/>
                </a:tc>
                <a:extLst>
                  <a:ext uri="{0D108BD9-81ED-4DB2-BD59-A6C34878D82A}">
                    <a16:rowId xmlns:a16="http://schemas.microsoft.com/office/drawing/2014/main" val="1218358651"/>
                  </a:ext>
                </a:extLst>
              </a:tr>
              <a:tr h="370840">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1081957757"/>
                  </a:ext>
                </a:extLst>
              </a:tr>
            </a:tbl>
          </a:graphicData>
        </a:graphic>
      </p:graphicFrame>
      <p:graphicFrame>
        <p:nvGraphicFramePr>
          <p:cNvPr id="14" name="Table 13">
            <a:extLst>
              <a:ext uri="{FF2B5EF4-FFF2-40B4-BE49-F238E27FC236}">
                <a16:creationId xmlns:a16="http://schemas.microsoft.com/office/drawing/2014/main" id="{3197E829-FD26-935C-3E47-8086AD759676}"/>
              </a:ext>
            </a:extLst>
          </p:cNvPr>
          <p:cNvGraphicFramePr>
            <a:graphicFrameLocks noGrp="1"/>
          </p:cNvGraphicFramePr>
          <p:nvPr>
            <p:extLst>
              <p:ext uri="{D42A27DB-BD31-4B8C-83A1-F6EECF244321}">
                <p14:modId xmlns:p14="http://schemas.microsoft.com/office/powerpoint/2010/main" val="2796356794"/>
              </p:ext>
            </p:extLst>
          </p:nvPr>
        </p:nvGraphicFramePr>
        <p:xfrm>
          <a:off x="13920459" y="8381332"/>
          <a:ext cx="4957298" cy="1557720"/>
        </p:xfrm>
        <a:graphic>
          <a:graphicData uri="http://schemas.openxmlformats.org/drawingml/2006/table">
            <a:tbl>
              <a:tblPr firstRow="1" bandRow="1">
                <a:tableStyleId>{93296810-A885-4BE3-A3E7-6D5BEEA58F35}</a:tableStyleId>
              </a:tblPr>
              <a:tblGrid>
                <a:gridCol w="2237233">
                  <a:extLst>
                    <a:ext uri="{9D8B030D-6E8A-4147-A177-3AD203B41FA5}">
                      <a16:colId xmlns:a16="http://schemas.microsoft.com/office/drawing/2014/main" val="1738675072"/>
                    </a:ext>
                  </a:extLst>
                </a:gridCol>
                <a:gridCol w="2720065">
                  <a:extLst>
                    <a:ext uri="{9D8B030D-6E8A-4147-A177-3AD203B41FA5}">
                      <a16:colId xmlns:a16="http://schemas.microsoft.com/office/drawing/2014/main" val="408359806"/>
                    </a:ext>
                  </a:extLst>
                </a:gridCol>
              </a:tblGrid>
              <a:tr h="370840">
                <a:tc gridSpan="2">
                  <a:txBody>
                    <a:bodyPr/>
                    <a:lstStyle/>
                    <a:p>
                      <a:pPr algn="ctr"/>
                      <a:r>
                        <a:rPr lang="en-US"/>
                        <a:t>{c.nặng, d.kem}</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pPr algn="ctr"/>
                      <a:r>
                        <a:rPr lang="en-US"/>
                        <a:t>{TB, không}</a:t>
                      </a:r>
                    </a:p>
                  </a:txBody>
                  <a:tcPr/>
                </a:tc>
                <a:tc>
                  <a:txBody>
                    <a:bodyPr/>
                    <a:lstStyle/>
                    <a:p>
                      <a:pPr algn="ctr"/>
                      <a:r>
                        <a:rPr lang="en-US"/>
                        <a:t>{nhẹ, không}</a:t>
                      </a:r>
                    </a:p>
                  </a:txBody>
                  <a:tcPr/>
                </a:tc>
                <a:extLst>
                  <a:ext uri="{0D108BD9-81ED-4DB2-BD59-A6C34878D82A}">
                    <a16:rowId xmlns:a16="http://schemas.microsoft.com/office/drawing/2014/main" val="1218358651"/>
                  </a:ext>
                </a:extLst>
              </a:tr>
              <a:tr h="370840">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1081957757"/>
                  </a:ext>
                </a:extLst>
              </a:tr>
            </a:tbl>
          </a:graphicData>
        </a:graphic>
      </p:graphicFrame>
    </p:spTree>
    <p:extLst>
      <p:ext uri="{BB962C8B-B14F-4D97-AF65-F5344CB8AC3E}">
        <p14:creationId xmlns:p14="http://schemas.microsoft.com/office/powerpoint/2010/main" val="4223580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5" y="2374900"/>
            <a:ext cx="17786349"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j=2 //xét TH có 2 thuộc tính</a:t>
            </a:r>
          </a:p>
          <a:p>
            <a:pPr marL="12065" marR="5080" algn="just">
              <a:lnSpc>
                <a:spcPct val="130000"/>
              </a:lnSpc>
            </a:pPr>
            <a:r>
              <a:rPr lang="en-US" sz="4000" kern="0"/>
              <a:t>	 có 6 tổ hợp: (m. tóc, c.cao), (m.tóc, c.nặng), (m.tóc, dùng kem),</a:t>
            </a:r>
          </a:p>
          <a:p>
            <a:pPr marL="12065" marR="5080" algn="just">
              <a:lnSpc>
                <a:spcPct val="130000"/>
              </a:lnSpc>
            </a:pPr>
            <a:r>
              <a:rPr lang="en-US" sz="4000" kern="0"/>
              <a:t>	 (c.cao, c.nặng), (c.cao, dùng kem).</a:t>
            </a:r>
          </a:p>
          <a:p>
            <a:pPr marL="12065" marR="5080" algn="just">
              <a:lnSpc>
                <a:spcPct val="130000"/>
              </a:lnSpc>
            </a:pPr>
            <a:r>
              <a:rPr lang="en-US" sz="4000" kern="0"/>
              <a:t>	 (c.nặng, dùng kem)</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1971275406"/>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strike="sngStrike"/>
                        <a:t>Sarah</a:t>
                      </a:r>
                    </a:p>
                  </a:txBody>
                  <a:tcPr/>
                </a:tc>
                <a:tc>
                  <a:txBody>
                    <a:bodyPr/>
                    <a:lstStyle/>
                    <a:p>
                      <a:r>
                        <a:rPr lang="en-US" sz="2400" strike="sngStrike"/>
                        <a:t>Vàng</a:t>
                      </a:r>
                    </a:p>
                  </a:txBody>
                  <a:tcPr/>
                </a:tc>
                <a:tc>
                  <a:txBody>
                    <a:bodyPr/>
                    <a:lstStyle/>
                    <a:p>
                      <a:r>
                        <a:rPr lang="en-US" sz="2400" strike="sngStrike"/>
                        <a:t>TB</a:t>
                      </a:r>
                    </a:p>
                  </a:txBody>
                  <a:tcPr/>
                </a:tc>
                <a:tc>
                  <a:txBody>
                    <a:bodyPr/>
                    <a:lstStyle/>
                    <a:p>
                      <a:r>
                        <a:rPr lang="en-US" sz="2400" strike="sngStrike"/>
                        <a:t>Nhẹ</a:t>
                      </a:r>
                    </a:p>
                  </a:txBody>
                  <a:tcPr/>
                </a:tc>
                <a:tc>
                  <a:txBody>
                    <a:bodyPr/>
                    <a:lstStyle/>
                    <a:p>
                      <a:r>
                        <a:rPr lang="en-US" sz="2400" strike="sngStrike"/>
                        <a:t>Không</a:t>
                      </a:r>
                    </a:p>
                  </a:txBody>
                  <a:tcPr/>
                </a:tc>
                <a:tc>
                  <a:txBody>
                    <a:bodyPr/>
                    <a:lstStyle/>
                    <a:p>
                      <a:r>
                        <a:rPr lang="en-US" sz="2400" strike="sngStrike"/>
                        <a:t>Nám</a:t>
                      </a:r>
                    </a:p>
                  </a:txBody>
                  <a:tcPr/>
                </a:tc>
                <a:extLst>
                  <a:ext uri="{0D108BD9-81ED-4DB2-BD59-A6C34878D82A}">
                    <a16:rowId xmlns:a16="http://schemas.microsoft.com/office/drawing/2014/main" val="574054749"/>
                  </a:ext>
                </a:extLst>
              </a:tr>
              <a:tr h="427813">
                <a:tc>
                  <a:txBody>
                    <a:bodyPr/>
                    <a:lstStyle/>
                    <a:p>
                      <a:r>
                        <a:rPr lang="en-US" sz="2400" strike="sngStrike"/>
                        <a:t>Amie</a:t>
                      </a:r>
                    </a:p>
                  </a:txBody>
                  <a:tcPr/>
                </a:tc>
                <a:tc>
                  <a:txBody>
                    <a:bodyPr/>
                    <a:lstStyle/>
                    <a:p>
                      <a:r>
                        <a:rPr lang="en-US" sz="2400" strike="sngStrike"/>
                        <a:t>Vàng</a:t>
                      </a:r>
                    </a:p>
                  </a:txBody>
                  <a:tcPr/>
                </a:tc>
                <a:tc>
                  <a:txBody>
                    <a:bodyPr/>
                    <a:lstStyle/>
                    <a:p>
                      <a:r>
                        <a:rPr lang="en-US" sz="2400" strike="sngStrike"/>
                        <a:t>Thấp</a:t>
                      </a:r>
                    </a:p>
                  </a:txBody>
                  <a:tcPr/>
                </a:tc>
                <a:tc>
                  <a:txBody>
                    <a:bodyPr/>
                    <a:lstStyle/>
                    <a:p>
                      <a:r>
                        <a:rPr lang="en-US" sz="2400" strike="sngStrike"/>
                        <a:t>TB</a:t>
                      </a:r>
                    </a:p>
                  </a:txBody>
                  <a:tcPr/>
                </a:tc>
                <a:tc>
                  <a:txBody>
                    <a:bodyPr/>
                    <a:lstStyle/>
                    <a:p>
                      <a:r>
                        <a:rPr lang="en-US" sz="2400" strike="sngStrike"/>
                        <a:t>Không</a:t>
                      </a:r>
                    </a:p>
                  </a:txBody>
                  <a:tcPr/>
                </a:tc>
                <a:tc>
                  <a:txBody>
                    <a:bodyPr/>
                    <a:lstStyle/>
                    <a:p>
                      <a:r>
                        <a:rPr lang="en-US" sz="2400" strike="sngStrike"/>
                        <a:t>Nám</a:t>
                      </a:r>
                    </a:p>
                  </a:txBody>
                  <a:tcPr/>
                </a:tc>
                <a:extLst>
                  <a:ext uri="{0D108BD9-81ED-4DB2-BD59-A6C34878D82A}">
                    <a16:rowId xmlns:a16="http://schemas.microsoft.com/office/drawing/2014/main" val="1148718299"/>
                  </a:ext>
                </a:extLst>
              </a:tr>
              <a:tr h="427813">
                <a:tc>
                  <a:txBody>
                    <a:bodyPr/>
                    <a:lstStyle/>
                    <a:p>
                      <a:r>
                        <a:rPr lang="en-US" sz="2400" strike="sngStrike" baseline="0"/>
                        <a:t>Emilie</a:t>
                      </a:r>
                    </a:p>
                  </a:txBody>
                  <a:tcPr/>
                </a:tc>
                <a:tc>
                  <a:txBody>
                    <a:bodyPr/>
                    <a:lstStyle/>
                    <a:p>
                      <a:r>
                        <a:rPr lang="en-US" sz="2400" strike="sngStrike" baseline="0"/>
                        <a:t>Đỏ</a:t>
                      </a:r>
                    </a:p>
                  </a:txBody>
                  <a:tcPr/>
                </a:tc>
                <a:tc>
                  <a:txBody>
                    <a:bodyPr/>
                    <a:lstStyle/>
                    <a:p>
                      <a:r>
                        <a:rPr lang="en-US" sz="2400" strike="sngStrike" baseline="0"/>
                        <a:t>TB</a:t>
                      </a:r>
                    </a:p>
                  </a:txBody>
                  <a:tcPr/>
                </a:tc>
                <a:tc>
                  <a:txBody>
                    <a:bodyPr/>
                    <a:lstStyle/>
                    <a:p>
                      <a:r>
                        <a:rPr lang="en-US" sz="2400" strike="sngStrike" baseline="0"/>
                        <a:t>Nặng</a:t>
                      </a:r>
                    </a:p>
                  </a:txBody>
                  <a:tcPr/>
                </a:tc>
                <a:tc>
                  <a:txBody>
                    <a:bodyPr/>
                    <a:lstStyle/>
                    <a:p>
                      <a:r>
                        <a:rPr lang="en-US" sz="2400" strike="sngStrike" baseline="0"/>
                        <a:t>Không</a:t>
                      </a:r>
                    </a:p>
                  </a:txBody>
                  <a:tcPr/>
                </a:tc>
                <a:tc>
                  <a:txBody>
                    <a:bodyPr/>
                    <a:lstStyle/>
                    <a:p>
                      <a:r>
                        <a:rPr lang="en-US" sz="2400" strike="sng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sp>
        <p:nvSpPr>
          <p:cNvPr id="5" name="object 20">
            <a:extLst>
              <a:ext uri="{FF2B5EF4-FFF2-40B4-BE49-F238E27FC236}">
                <a16:creationId xmlns:a16="http://schemas.microsoft.com/office/drawing/2014/main" id="{A9A19F1B-6BA1-A7C6-CA57-C556BC6D35B0}"/>
              </a:ext>
            </a:extLst>
          </p:cNvPr>
          <p:cNvSpPr txBox="1"/>
          <p:nvPr/>
        </p:nvSpPr>
        <p:spPr>
          <a:xfrm>
            <a:off x="10026351" y="7983985"/>
            <a:ext cx="8578353" cy="138922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max=2:  (màu tóc, dùng kem) = {vàng, không}</a:t>
            </a:r>
            <a:endParaRPr lang="vi-VN" sz="3200" kern="0"/>
          </a:p>
        </p:txBody>
      </p:sp>
      <p:sp>
        <p:nvSpPr>
          <p:cNvPr id="12" name="object 20">
            <a:extLst>
              <a:ext uri="{FF2B5EF4-FFF2-40B4-BE49-F238E27FC236}">
                <a16:creationId xmlns:a16="http://schemas.microsoft.com/office/drawing/2014/main" id="{D05D92C6-E0F7-EB85-52C5-9D1FC03CD136}"/>
              </a:ext>
            </a:extLst>
          </p:cNvPr>
          <p:cNvSpPr txBox="1"/>
          <p:nvPr/>
        </p:nvSpPr>
        <p:spPr>
          <a:xfrm>
            <a:off x="926802" y="7985549"/>
            <a:ext cx="8578353" cy="187647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kern="0"/>
              <a:t>Thêm luật vào R:</a:t>
            </a:r>
          </a:p>
          <a:p>
            <a:pPr marL="12065" marR="5080" algn="ctr">
              <a:lnSpc>
                <a:spcPct val="130000"/>
              </a:lnSpc>
            </a:pPr>
            <a:r>
              <a:rPr lang="en-US" sz="3200" kern="0"/>
              <a:t>IF màu tóc = vàng AND dùng kem = không THEN kết quả = bị nám</a:t>
            </a:r>
            <a:endParaRPr lang="vi-VN" sz="2800" kern="0"/>
          </a:p>
        </p:txBody>
      </p:sp>
      <p:sp>
        <p:nvSpPr>
          <p:cNvPr id="15" name="object 20">
            <a:extLst>
              <a:ext uri="{FF2B5EF4-FFF2-40B4-BE49-F238E27FC236}">
                <a16:creationId xmlns:a16="http://schemas.microsoft.com/office/drawing/2014/main" id="{EFD326C8-F596-453F-E829-CBDD524763CE}"/>
              </a:ext>
            </a:extLst>
          </p:cNvPr>
          <p:cNvSpPr txBox="1"/>
          <p:nvPr/>
        </p:nvSpPr>
        <p:spPr>
          <a:xfrm>
            <a:off x="926802" y="10036555"/>
            <a:ext cx="17646154" cy="596125"/>
          </a:xfrm>
          <a:prstGeom prst="rect">
            <a:avLst/>
          </a:prstGeom>
          <a:noFill/>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strike="sngStrike" kern="0">
                <a:solidFill>
                  <a:schemeClr val="tx1"/>
                </a:solidFill>
              </a:rPr>
              <a:t>Đánh dấu dòng màu tóc = vàng và dùng kem = không</a:t>
            </a:r>
            <a:endParaRPr lang="vi-VN" sz="2800" strike="sngStrike" kern="0">
              <a:solidFill>
                <a:schemeClr val="tx1"/>
              </a:solidFill>
            </a:endParaRPr>
          </a:p>
        </p:txBody>
      </p:sp>
    </p:spTree>
    <p:extLst>
      <p:ext uri="{BB962C8B-B14F-4D97-AF65-F5344CB8AC3E}">
        <p14:creationId xmlns:p14="http://schemas.microsoft.com/office/powerpoint/2010/main" val="26474845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5" y="2374900"/>
            <a:ext cx="17786349" cy="234237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2 (sau khi hết dòng B1)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 tóc}, {c.cao}, {c.nặng}, {dùng kem}</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61272994"/>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strike="noStrike"/>
                        <a:t>Sarah</a:t>
                      </a:r>
                    </a:p>
                  </a:txBody>
                  <a:tcPr/>
                </a:tc>
                <a:tc>
                  <a:txBody>
                    <a:bodyPr/>
                    <a:lstStyle/>
                    <a:p>
                      <a:r>
                        <a:rPr lang="en-US" sz="2400" strike="noStrike"/>
                        <a:t>Vàng</a:t>
                      </a:r>
                    </a:p>
                  </a:txBody>
                  <a:tcPr/>
                </a:tc>
                <a:tc>
                  <a:txBody>
                    <a:bodyPr/>
                    <a:lstStyle/>
                    <a:p>
                      <a:r>
                        <a:rPr lang="en-US" sz="2400" strike="noStrike"/>
                        <a:t>TB</a:t>
                      </a:r>
                    </a:p>
                  </a:txBody>
                  <a:tcPr/>
                </a:tc>
                <a:tc>
                  <a:txBody>
                    <a:bodyPr/>
                    <a:lstStyle/>
                    <a:p>
                      <a:r>
                        <a:rPr lang="en-US" sz="2400" strike="noStrike"/>
                        <a:t>Nhẹ</a:t>
                      </a:r>
                    </a:p>
                  </a:txBody>
                  <a:tcPr/>
                </a:tc>
                <a:tc>
                  <a:txBody>
                    <a:bodyPr/>
                    <a:lstStyle/>
                    <a:p>
                      <a:r>
                        <a:rPr lang="en-US" sz="2400" strike="noStrike"/>
                        <a:t>Không</a:t>
                      </a:r>
                    </a:p>
                  </a:txBody>
                  <a:tcPr/>
                </a:tc>
                <a:tc>
                  <a:txBody>
                    <a:bodyPr/>
                    <a:lstStyle/>
                    <a:p>
                      <a:r>
                        <a:rPr lang="en-US" sz="2400" strike="noStrike"/>
                        <a:t>Nám</a:t>
                      </a:r>
                    </a:p>
                  </a:txBody>
                  <a:tcPr/>
                </a:tc>
                <a:extLst>
                  <a:ext uri="{0D108BD9-81ED-4DB2-BD59-A6C34878D82A}">
                    <a16:rowId xmlns:a16="http://schemas.microsoft.com/office/drawing/2014/main" val="574054749"/>
                  </a:ext>
                </a:extLst>
              </a:tr>
              <a:tr h="427813">
                <a:tc>
                  <a:txBody>
                    <a:bodyPr/>
                    <a:lstStyle/>
                    <a:p>
                      <a:r>
                        <a:rPr lang="en-US" sz="2400" strike="noStrike"/>
                        <a:t>Amie</a:t>
                      </a:r>
                    </a:p>
                  </a:txBody>
                  <a:tcPr/>
                </a:tc>
                <a:tc>
                  <a:txBody>
                    <a:bodyPr/>
                    <a:lstStyle/>
                    <a:p>
                      <a:r>
                        <a:rPr lang="en-US" sz="2400" strike="noStrike"/>
                        <a:t>Vàng</a:t>
                      </a:r>
                    </a:p>
                  </a:txBody>
                  <a:tcPr/>
                </a:tc>
                <a:tc>
                  <a:txBody>
                    <a:bodyPr/>
                    <a:lstStyle/>
                    <a:p>
                      <a:r>
                        <a:rPr lang="en-US" sz="2400" strike="noStrike"/>
                        <a:t>Thấp</a:t>
                      </a:r>
                    </a:p>
                  </a:txBody>
                  <a:tcPr/>
                </a:tc>
                <a:tc>
                  <a:txBody>
                    <a:bodyPr/>
                    <a:lstStyle/>
                    <a:p>
                      <a:r>
                        <a:rPr lang="en-US" sz="2400" strike="noStrike"/>
                        <a:t>TB</a:t>
                      </a:r>
                    </a:p>
                  </a:txBody>
                  <a:tcPr/>
                </a:tc>
                <a:tc>
                  <a:txBody>
                    <a:bodyPr/>
                    <a:lstStyle/>
                    <a:p>
                      <a:r>
                        <a:rPr lang="en-US" sz="2400" strike="noStrike"/>
                        <a:t>Không</a:t>
                      </a:r>
                    </a:p>
                  </a:txBody>
                  <a:tcPr/>
                </a:tc>
                <a:tc>
                  <a:txBody>
                    <a:bodyPr/>
                    <a:lstStyle/>
                    <a:p>
                      <a:r>
                        <a:rPr lang="en-US" sz="2400" strike="noStrike"/>
                        <a:t>Nám</a:t>
                      </a:r>
                    </a:p>
                  </a:txBody>
                  <a:tcPr/>
                </a:tc>
                <a:extLst>
                  <a:ext uri="{0D108BD9-81ED-4DB2-BD59-A6C34878D82A}">
                    <a16:rowId xmlns:a16="http://schemas.microsoft.com/office/drawing/2014/main" val="1148718299"/>
                  </a:ext>
                </a:extLst>
              </a:tr>
              <a:tr h="427813">
                <a:tc>
                  <a:txBody>
                    <a:bodyPr/>
                    <a:lstStyle/>
                    <a:p>
                      <a:r>
                        <a:rPr lang="en-US" sz="2400" strike="noStrike" baseline="0"/>
                        <a:t>Emilie</a:t>
                      </a:r>
                    </a:p>
                  </a:txBody>
                  <a:tcPr/>
                </a:tc>
                <a:tc>
                  <a:txBody>
                    <a:bodyPr/>
                    <a:lstStyle/>
                    <a:p>
                      <a:r>
                        <a:rPr lang="en-US" sz="2400" strike="noStrike" baseline="0"/>
                        <a:t>Đỏ</a:t>
                      </a:r>
                    </a:p>
                  </a:txBody>
                  <a:tcPr/>
                </a:tc>
                <a:tc>
                  <a:txBody>
                    <a:bodyPr/>
                    <a:lstStyle/>
                    <a:p>
                      <a:r>
                        <a:rPr lang="en-US" sz="2400" strike="noStrike" baseline="0"/>
                        <a:t>TB</a:t>
                      </a:r>
                    </a:p>
                  </a:txBody>
                  <a:tcPr/>
                </a:tc>
                <a:tc>
                  <a:txBody>
                    <a:bodyPr/>
                    <a:lstStyle/>
                    <a:p>
                      <a:r>
                        <a:rPr lang="en-US" sz="2400" strike="noStrike" baseline="0"/>
                        <a:t>Nặng</a:t>
                      </a:r>
                    </a:p>
                  </a:txBody>
                  <a:tcPr/>
                </a:tc>
                <a:tc>
                  <a:txBody>
                    <a:bodyPr/>
                    <a:lstStyle/>
                    <a:p>
                      <a:r>
                        <a:rPr lang="en-US" sz="2400" strike="noStrike" baseline="0"/>
                        <a:t>Không</a:t>
                      </a:r>
                    </a:p>
                  </a:txBody>
                  <a:tcPr/>
                </a:tc>
                <a:tc>
                  <a:txBody>
                    <a:bodyPr/>
                    <a:lstStyle/>
                    <a:p>
                      <a:r>
                        <a:rPr lang="en-US" sz="2400" strike="no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extLst>
              <p:ext uri="{D42A27DB-BD31-4B8C-83A1-F6EECF244321}">
                <p14:modId xmlns:p14="http://schemas.microsoft.com/office/powerpoint/2010/main" val="1568615604"/>
              </p:ext>
            </p:extLst>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strike="sngStrike"/>
                        <a:t>Alex</a:t>
                      </a:r>
                    </a:p>
                  </a:txBody>
                  <a:tcPr/>
                </a:tc>
                <a:tc>
                  <a:txBody>
                    <a:bodyPr/>
                    <a:lstStyle/>
                    <a:p>
                      <a:r>
                        <a:rPr lang="en-US" sz="2400" strike="sngStrike"/>
                        <a:t>Nâu</a:t>
                      </a:r>
                    </a:p>
                  </a:txBody>
                  <a:tcPr/>
                </a:tc>
                <a:tc>
                  <a:txBody>
                    <a:bodyPr/>
                    <a:lstStyle/>
                    <a:p>
                      <a:r>
                        <a:rPr lang="en-US" sz="2400" strike="sngStrike"/>
                        <a:t>Thấp</a:t>
                      </a:r>
                    </a:p>
                  </a:txBody>
                  <a:tcPr/>
                </a:tc>
                <a:tc>
                  <a:txBody>
                    <a:bodyPr/>
                    <a:lstStyle/>
                    <a:p>
                      <a:r>
                        <a:rPr lang="en-US" sz="2400" strike="sngStrike"/>
                        <a:t>TB</a:t>
                      </a:r>
                    </a:p>
                  </a:txBody>
                  <a:tcPr/>
                </a:tc>
                <a:tc>
                  <a:txBody>
                    <a:bodyPr/>
                    <a:lstStyle/>
                    <a:p>
                      <a:r>
                        <a:rPr lang="en-US" sz="2400" strike="sngStrike"/>
                        <a:t>Có</a:t>
                      </a:r>
                    </a:p>
                  </a:txBody>
                  <a:tcPr/>
                </a:tc>
                <a:tc>
                  <a:txBody>
                    <a:bodyPr/>
                    <a:lstStyle/>
                    <a:p>
                      <a:r>
                        <a:rPr lang="en-US" sz="2400" strike="sngStrike"/>
                        <a:t>Không</a:t>
                      </a:r>
                    </a:p>
                  </a:txBody>
                  <a:tcPr/>
                </a:tc>
                <a:extLst>
                  <a:ext uri="{0D108BD9-81ED-4DB2-BD59-A6C34878D82A}">
                    <a16:rowId xmlns:a16="http://schemas.microsoft.com/office/drawing/2014/main" val="3911475653"/>
                  </a:ext>
                </a:extLst>
              </a:tr>
              <a:tr h="427813">
                <a:tc>
                  <a:txBody>
                    <a:bodyPr/>
                    <a:lstStyle/>
                    <a:p>
                      <a:r>
                        <a:rPr lang="en-US" sz="2400" strike="sngStrike"/>
                        <a:t>Peter</a:t>
                      </a:r>
                    </a:p>
                  </a:txBody>
                  <a:tcPr/>
                </a:tc>
                <a:tc>
                  <a:txBody>
                    <a:bodyPr/>
                    <a:lstStyle/>
                    <a:p>
                      <a:r>
                        <a:rPr lang="en-US" sz="2400" strike="sngStrike"/>
                        <a:t>Nâu</a:t>
                      </a:r>
                    </a:p>
                  </a:txBody>
                  <a:tcPr/>
                </a:tc>
                <a:tc>
                  <a:txBody>
                    <a:bodyPr/>
                    <a:lstStyle/>
                    <a:p>
                      <a:r>
                        <a:rPr lang="en-US" sz="2400" strike="sngStrike"/>
                        <a:t>Cao</a:t>
                      </a:r>
                    </a:p>
                  </a:txBody>
                  <a:tcPr/>
                </a:tc>
                <a:tc>
                  <a:txBody>
                    <a:bodyPr/>
                    <a:lstStyle/>
                    <a:p>
                      <a:r>
                        <a:rPr lang="en-US" sz="2400" strike="sngStrike"/>
                        <a:t>Nặng</a:t>
                      </a:r>
                    </a:p>
                  </a:txBody>
                  <a:tcPr/>
                </a:tc>
                <a:tc>
                  <a:txBody>
                    <a:bodyPr/>
                    <a:lstStyle/>
                    <a:p>
                      <a:r>
                        <a:rPr lang="en-US" sz="2400" strike="sngStrike"/>
                        <a:t>Không</a:t>
                      </a:r>
                    </a:p>
                  </a:txBody>
                  <a:tcPr/>
                </a:tc>
                <a:tc>
                  <a:txBody>
                    <a:bodyPr/>
                    <a:lstStyle/>
                    <a:p>
                      <a:r>
                        <a:rPr lang="en-US" sz="2400" strike="sngStrike"/>
                        <a:t>Không</a:t>
                      </a:r>
                    </a:p>
                  </a:txBody>
                  <a:tcPr/>
                </a:tc>
                <a:extLst>
                  <a:ext uri="{0D108BD9-81ED-4DB2-BD59-A6C34878D82A}">
                    <a16:rowId xmlns:a16="http://schemas.microsoft.com/office/drawing/2014/main" val="265291067"/>
                  </a:ext>
                </a:extLst>
              </a:tr>
              <a:tr h="427813">
                <a:tc>
                  <a:txBody>
                    <a:bodyPr/>
                    <a:lstStyle/>
                    <a:p>
                      <a:r>
                        <a:rPr lang="en-US" sz="2400" strike="sngStrike"/>
                        <a:t>John</a:t>
                      </a:r>
                    </a:p>
                  </a:txBody>
                  <a:tcPr/>
                </a:tc>
                <a:tc>
                  <a:txBody>
                    <a:bodyPr/>
                    <a:lstStyle/>
                    <a:p>
                      <a:r>
                        <a:rPr lang="en-US" sz="2400" strike="sngStrike"/>
                        <a:t>Nâu</a:t>
                      </a:r>
                    </a:p>
                  </a:txBody>
                  <a:tcPr/>
                </a:tc>
                <a:tc>
                  <a:txBody>
                    <a:bodyPr/>
                    <a:lstStyle/>
                    <a:p>
                      <a:r>
                        <a:rPr lang="en-US" sz="2400" strike="sngStrike"/>
                        <a:t>TB</a:t>
                      </a:r>
                    </a:p>
                  </a:txBody>
                  <a:tcPr/>
                </a:tc>
                <a:tc>
                  <a:txBody>
                    <a:bodyPr/>
                    <a:lstStyle/>
                    <a:p>
                      <a:r>
                        <a:rPr lang="en-US" sz="2400" strike="sngStrike"/>
                        <a:t>Nặng</a:t>
                      </a:r>
                    </a:p>
                  </a:txBody>
                  <a:tcPr/>
                </a:tc>
                <a:tc>
                  <a:txBody>
                    <a:bodyPr/>
                    <a:lstStyle/>
                    <a:p>
                      <a:r>
                        <a:rPr lang="en-US" sz="2400" strike="sngStrike"/>
                        <a:t>Không</a:t>
                      </a:r>
                    </a:p>
                  </a:txBody>
                  <a:tcPr/>
                </a:tc>
                <a:tc>
                  <a:txBody>
                    <a:bodyPr/>
                    <a:lstStyle/>
                    <a:p>
                      <a:r>
                        <a:rPr lang="en-US" sz="2400" strike="sngStrike"/>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sp>
        <p:nvSpPr>
          <p:cNvPr id="5" name="object 20">
            <a:extLst>
              <a:ext uri="{FF2B5EF4-FFF2-40B4-BE49-F238E27FC236}">
                <a16:creationId xmlns:a16="http://schemas.microsoft.com/office/drawing/2014/main" id="{A9A19F1B-6BA1-A7C6-CA57-C556BC6D35B0}"/>
              </a:ext>
            </a:extLst>
          </p:cNvPr>
          <p:cNvSpPr txBox="1"/>
          <p:nvPr/>
        </p:nvSpPr>
        <p:spPr>
          <a:xfrm>
            <a:off x="10026351" y="7983985"/>
            <a:ext cx="8578353" cy="138922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max=3:  (màu tóc)= {nâu} và (dùng kem) = {có}. Chọn màu tóc</a:t>
            </a:r>
            <a:endParaRPr lang="vi-VN" sz="3200" kern="0"/>
          </a:p>
        </p:txBody>
      </p:sp>
      <p:sp>
        <p:nvSpPr>
          <p:cNvPr id="15" name="object 20">
            <a:extLst>
              <a:ext uri="{FF2B5EF4-FFF2-40B4-BE49-F238E27FC236}">
                <a16:creationId xmlns:a16="http://schemas.microsoft.com/office/drawing/2014/main" id="{EFD326C8-F596-453F-E829-CBDD524763CE}"/>
              </a:ext>
            </a:extLst>
          </p:cNvPr>
          <p:cNvSpPr txBox="1"/>
          <p:nvPr/>
        </p:nvSpPr>
        <p:spPr>
          <a:xfrm>
            <a:off x="10040300" y="10036555"/>
            <a:ext cx="8532655" cy="596125"/>
          </a:xfrm>
          <a:prstGeom prst="rect">
            <a:avLst/>
          </a:prstGeom>
          <a:noFill/>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strike="sngStrike" kern="0">
                <a:solidFill>
                  <a:schemeClr val="tx1"/>
                </a:solidFill>
              </a:rPr>
              <a:t>Đánh dấu dòng màu tóc = nâu</a:t>
            </a:r>
            <a:endParaRPr lang="vi-VN" sz="2800" strike="sngStrike" kern="0">
              <a:solidFill>
                <a:schemeClr val="tx1"/>
              </a:solidFill>
            </a:endParaRPr>
          </a:p>
        </p:txBody>
      </p:sp>
      <p:graphicFrame>
        <p:nvGraphicFramePr>
          <p:cNvPr id="7" name="Table 7">
            <a:extLst>
              <a:ext uri="{FF2B5EF4-FFF2-40B4-BE49-F238E27FC236}">
                <a16:creationId xmlns:a16="http://schemas.microsoft.com/office/drawing/2014/main" id="{DDE53544-5845-1406-8751-623A7C3F3D21}"/>
              </a:ext>
            </a:extLst>
          </p:cNvPr>
          <p:cNvGraphicFramePr>
            <a:graphicFrameLocks noGrp="1"/>
          </p:cNvGraphicFramePr>
          <p:nvPr>
            <p:extLst>
              <p:ext uri="{D42A27DB-BD31-4B8C-83A1-F6EECF244321}">
                <p14:modId xmlns:p14="http://schemas.microsoft.com/office/powerpoint/2010/main" val="1631726337"/>
              </p:ext>
            </p:extLst>
          </p:nvPr>
        </p:nvGraphicFramePr>
        <p:xfrm>
          <a:off x="1147125" y="4966492"/>
          <a:ext cx="8564404" cy="18940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p>
                      <a:pPr algn="ctr"/>
                      <a:r>
                        <a:rPr lang="en-US"/>
                        <a:t>nâu: 3 (số dòng </a:t>
                      </a:r>
                      <a:r>
                        <a:rPr lang="en-US">
                          <a:sym typeface="Symbol" panose="05050102010706020507" pitchFamily="18" charset="2"/>
                        </a:rPr>
                        <a:t></a:t>
                      </a:r>
                      <a:r>
                        <a:rPr lang="en-US"/>
                        <a:t>B1)</a:t>
                      </a:r>
                    </a:p>
                  </a:txBody>
                  <a:tcPr/>
                </a:tc>
                <a:tc>
                  <a:txBody>
                    <a:bodyPr/>
                    <a:lstStyle/>
                    <a:p>
                      <a:pPr algn="ctr"/>
                      <a:r>
                        <a:rPr lang="en-US"/>
                        <a:t>TB: 0</a:t>
                      </a:r>
                    </a:p>
                    <a:p>
                      <a:pPr algn="ctr"/>
                      <a:r>
                        <a:rPr lang="en-US"/>
                        <a:t>thấp: 0</a:t>
                      </a:r>
                    </a:p>
                    <a:p>
                      <a:pPr algn="ctr"/>
                      <a:r>
                        <a:rPr lang="en-US"/>
                        <a:t>cao: 2</a:t>
                      </a:r>
                    </a:p>
                  </a:txBody>
                  <a:tcPr/>
                </a:tc>
                <a:tc>
                  <a:txBody>
                    <a:bodyPr/>
                    <a:lstStyle/>
                    <a:p>
                      <a:pPr algn="ctr"/>
                      <a:r>
                        <a:rPr lang="en-US"/>
                        <a:t>TB: 0</a:t>
                      </a:r>
                    </a:p>
                    <a:p>
                      <a:pPr algn="ctr"/>
                      <a:r>
                        <a:rPr lang="en-US"/>
                        <a:t>nhẹ: 0</a:t>
                      </a:r>
                    </a:p>
                    <a:p>
                      <a:pPr algn="ctr"/>
                      <a:r>
                        <a:rPr lang="en-US"/>
                        <a:t>nặng: 0</a:t>
                      </a:r>
                    </a:p>
                  </a:txBody>
                  <a:tcPr/>
                </a:tc>
                <a:tc>
                  <a:txBody>
                    <a:bodyPr/>
                    <a:lstStyle/>
                    <a:p>
                      <a:pPr algn="ctr"/>
                      <a:r>
                        <a:rPr lang="en-US"/>
                        <a:t>không: 0</a:t>
                      </a:r>
                    </a:p>
                    <a:p>
                      <a:pPr algn="ctr"/>
                      <a:r>
                        <a:rPr lang="en-US"/>
                        <a:t>có: 3</a:t>
                      </a:r>
                    </a:p>
                  </a:txBody>
                  <a:tcPr/>
                </a:tc>
                <a:extLst>
                  <a:ext uri="{0D108BD9-81ED-4DB2-BD59-A6C34878D82A}">
                    <a16:rowId xmlns:a16="http://schemas.microsoft.com/office/drawing/2014/main" val="1081957757"/>
                  </a:ext>
                </a:extLst>
              </a:tr>
            </a:tbl>
          </a:graphicData>
        </a:graphic>
      </p:graphicFrame>
      <p:sp>
        <p:nvSpPr>
          <p:cNvPr id="8" name="object 20">
            <a:extLst>
              <a:ext uri="{FF2B5EF4-FFF2-40B4-BE49-F238E27FC236}">
                <a16:creationId xmlns:a16="http://schemas.microsoft.com/office/drawing/2014/main" id="{D8BD3D71-E2D6-47E7-4F3B-A5DF56EE89FB}"/>
              </a:ext>
            </a:extLst>
          </p:cNvPr>
          <p:cNvSpPr txBox="1"/>
          <p:nvPr/>
        </p:nvSpPr>
        <p:spPr>
          <a:xfrm>
            <a:off x="1133176" y="7140955"/>
            <a:ext cx="8578353" cy="187647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nSpc>
                <a:spcPct val="130000"/>
              </a:lnSpc>
            </a:pPr>
            <a:r>
              <a:rPr lang="en-US" sz="3200" kern="0"/>
              <a:t>Thêm luật vào R:</a:t>
            </a:r>
          </a:p>
          <a:p>
            <a:pPr marL="12065" marR="5080" algn="ctr">
              <a:lnSpc>
                <a:spcPct val="130000"/>
              </a:lnSpc>
            </a:pPr>
            <a:r>
              <a:rPr lang="en-US" sz="3200" kern="0"/>
              <a:t>IF màu tóc = nâu </a:t>
            </a:r>
          </a:p>
          <a:p>
            <a:pPr marL="12065" marR="5080" algn="ctr">
              <a:lnSpc>
                <a:spcPct val="130000"/>
              </a:lnSpc>
            </a:pPr>
            <a:r>
              <a:rPr lang="en-US" sz="3200" kern="0"/>
              <a:t>THEN kết quả = không bị nám</a:t>
            </a:r>
            <a:endParaRPr lang="vi-VN" sz="2800" kern="0"/>
          </a:p>
        </p:txBody>
      </p:sp>
    </p:spTree>
    <p:extLst>
      <p:ext uri="{BB962C8B-B14F-4D97-AF65-F5344CB8AC3E}">
        <p14:creationId xmlns:p14="http://schemas.microsoft.com/office/powerpoint/2010/main" val="3582233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2</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Sau khi đánh dấu dòng đã xét,</a:t>
            </a:r>
          </a:p>
          <a:p>
            <a:pPr marL="12065" marR="5080" algn="just">
              <a:lnSpc>
                <a:spcPct val="130000"/>
              </a:lnSpc>
            </a:pPr>
            <a:r>
              <a:rPr lang="en-US" sz="4000" kern="0"/>
              <a:t>	 tính lại bảng tổ hợp cho các dòng</a:t>
            </a:r>
          </a:p>
          <a:p>
            <a:pPr marL="12065" marR="5080" algn="just">
              <a:lnSpc>
                <a:spcPct val="130000"/>
              </a:lnSpc>
            </a:pPr>
            <a:r>
              <a:rPr lang="en-US" sz="4000" kern="0"/>
              <a:t>	 chưa xét với 1 thuộc tính phân biệt</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11" name="Table 7">
            <a:extLst>
              <a:ext uri="{FF2B5EF4-FFF2-40B4-BE49-F238E27FC236}">
                <a16:creationId xmlns:a16="http://schemas.microsoft.com/office/drawing/2014/main" id="{8F46D897-9BB3-D6A3-FC6E-70A1125C577A}"/>
              </a:ext>
            </a:extLst>
          </p:cNvPr>
          <p:cNvGraphicFramePr>
            <a:graphicFrameLocks noGrp="1"/>
          </p:cNvGraphicFramePr>
          <p:nvPr>
            <p:extLst>
              <p:ext uri="{D42A27DB-BD31-4B8C-83A1-F6EECF244321}">
                <p14:modId xmlns:p14="http://schemas.microsoft.com/office/powerpoint/2010/main" val="2486176252"/>
              </p:ext>
            </p:extLst>
          </p:nvPr>
        </p:nvGraphicFramePr>
        <p:xfrm>
          <a:off x="10040301" y="7842800"/>
          <a:ext cx="8564404" cy="14662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txBody>
                  <a:tcPr/>
                </a:tc>
                <a:tc>
                  <a:txBody>
                    <a:bodyPr/>
                    <a:lstStyle/>
                    <a:p>
                      <a:pPr algn="ctr"/>
                      <a:r>
                        <a:rPr lang="en-US"/>
                        <a:t>TB: 0</a:t>
                      </a:r>
                    </a:p>
                    <a:p>
                      <a:pPr algn="ctr"/>
                      <a:r>
                        <a:rPr lang="en-US"/>
                        <a:t>thấp: 0</a:t>
                      </a:r>
                    </a:p>
                  </a:txBody>
                  <a:tcPr/>
                </a:tc>
                <a:tc>
                  <a:txBody>
                    <a:bodyPr/>
                    <a:lstStyle/>
                    <a:p>
                      <a:pPr algn="ctr"/>
                      <a:r>
                        <a:rPr lang="en-US"/>
                        <a:t>TB: 0</a:t>
                      </a:r>
                    </a:p>
                    <a:p>
                      <a:pPr algn="ctr"/>
                      <a:r>
                        <a:rPr lang="en-US"/>
                        <a:t>nhẹ: 0</a:t>
                      </a:r>
                    </a:p>
                  </a:txBody>
                  <a:tcPr/>
                </a:tc>
                <a:tc>
                  <a:txBody>
                    <a:bodyPr/>
                    <a:lstStyle/>
                    <a:p>
                      <a:pPr algn="ctr"/>
                      <a:r>
                        <a:rPr lang="en-US"/>
                        <a:t>có: 2</a:t>
                      </a:r>
                    </a:p>
                  </a:txBody>
                  <a:tcPr/>
                </a:tc>
                <a:extLst>
                  <a:ext uri="{0D108BD9-81ED-4DB2-BD59-A6C34878D82A}">
                    <a16:rowId xmlns:a16="http://schemas.microsoft.com/office/drawing/2014/main" val="1081957757"/>
                  </a:ext>
                </a:extLst>
              </a:tr>
            </a:tbl>
          </a:graphicData>
        </a:graphic>
      </p:graphicFrame>
      <p:graphicFrame>
        <p:nvGraphicFramePr>
          <p:cNvPr id="7" name="Table 6">
            <a:extLst>
              <a:ext uri="{FF2B5EF4-FFF2-40B4-BE49-F238E27FC236}">
                <a16:creationId xmlns:a16="http://schemas.microsoft.com/office/drawing/2014/main" id="{13126751-7B3C-20B6-C44B-AE188D261FC9}"/>
              </a:ext>
            </a:extLst>
          </p:cNvPr>
          <p:cNvGraphicFramePr>
            <a:graphicFrameLocks noGrp="1"/>
          </p:cNvGraphicFramePr>
          <p:nvPr>
            <p:extLst>
              <p:ext uri="{D42A27DB-BD31-4B8C-83A1-F6EECF244321}">
                <p14:modId xmlns:p14="http://schemas.microsoft.com/office/powerpoint/2010/main" val="947731621"/>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strike="noStrike"/>
                        <a:t>Sarah</a:t>
                      </a:r>
                    </a:p>
                  </a:txBody>
                  <a:tcPr/>
                </a:tc>
                <a:tc>
                  <a:txBody>
                    <a:bodyPr/>
                    <a:lstStyle/>
                    <a:p>
                      <a:r>
                        <a:rPr lang="en-US" sz="2400" strike="noStrike"/>
                        <a:t>Vàng</a:t>
                      </a:r>
                    </a:p>
                  </a:txBody>
                  <a:tcPr/>
                </a:tc>
                <a:tc>
                  <a:txBody>
                    <a:bodyPr/>
                    <a:lstStyle/>
                    <a:p>
                      <a:r>
                        <a:rPr lang="en-US" sz="2400" strike="noStrike"/>
                        <a:t>TB</a:t>
                      </a:r>
                    </a:p>
                  </a:txBody>
                  <a:tcPr/>
                </a:tc>
                <a:tc>
                  <a:txBody>
                    <a:bodyPr/>
                    <a:lstStyle/>
                    <a:p>
                      <a:r>
                        <a:rPr lang="en-US" sz="2400" strike="noStrike"/>
                        <a:t>Nhẹ</a:t>
                      </a:r>
                    </a:p>
                  </a:txBody>
                  <a:tcPr/>
                </a:tc>
                <a:tc>
                  <a:txBody>
                    <a:bodyPr/>
                    <a:lstStyle/>
                    <a:p>
                      <a:r>
                        <a:rPr lang="en-US" sz="2400" strike="noStrike"/>
                        <a:t>Không</a:t>
                      </a:r>
                    </a:p>
                  </a:txBody>
                  <a:tcPr/>
                </a:tc>
                <a:tc>
                  <a:txBody>
                    <a:bodyPr/>
                    <a:lstStyle/>
                    <a:p>
                      <a:r>
                        <a:rPr lang="en-US" sz="2400" strike="noStrike"/>
                        <a:t>Nám</a:t>
                      </a:r>
                    </a:p>
                  </a:txBody>
                  <a:tcPr/>
                </a:tc>
                <a:extLst>
                  <a:ext uri="{0D108BD9-81ED-4DB2-BD59-A6C34878D82A}">
                    <a16:rowId xmlns:a16="http://schemas.microsoft.com/office/drawing/2014/main" val="574054749"/>
                  </a:ext>
                </a:extLst>
              </a:tr>
              <a:tr h="427813">
                <a:tc>
                  <a:txBody>
                    <a:bodyPr/>
                    <a:lstStyle/>
                    <a:p>
                      <a:r>
                        <a:rPr lang="en-US" sz="2400" strike="noStrike"/>
                        <a:t>Amie</a:t>
                      </a:r>
                    </a:p>
                  </a:txBody>
                  <a:tcPr/>
                </a:tc>
                <a:tc>
                  <a:txBody>
                    <a:bodyPr/>
                    <a:lstStyle/>
                    <a:p>
                      <a:r>
                        <a:rPr lang="en-US" sz="2400" strike="noStrike"/>
                        <a:t>Vàng</a:t>
                      </a:r>
                    </a:p>
                  </a:txBody>
                  <a:tcPr/>
                </a:tc>
                <a:tc>
                  <a:txBody>
                    <a:bodyPr/>
                    <a:lstStyle/>
                    <a:p>
                      <a:r>
                        <a:rPr lang="en-US" sz="2400" strike="noStrike"/>
                        <a:t>Thấp</a:t>
                      </a:r>
                    </a:p>
                  </a:txBody>
                  <a:tcPr/>
                </a:tc>
                <a:tc>
                  <a:txBody>
                    <a:bodyPr/>
                    <a:lstStyle/>
                    <a:p>
                      <a:r>
                        <a:rPr lang="en-US" sz="2400" strike="noStrike"/>
                        <a:t>TB</a:t>
                      </a:r>
                    </a:p>
                  </a:txBody>
                  <a:tcPr/>
                </a:tc>
                <a:tc>
                  <a:txBody>
                    <a:bodyPr/>
                    <a:lstStyle/>
                    <a:p>
                      <a:r>
                        <a:rPr lang="en-US" sz="2400" strike="noStrike"/>
                        <a:t>Không</a:t>
                      </a:r>
                    </a:p>
                  </a:txBody>
                  <a:tcPr/>
                </a:tc>
                <a:tc>
                  <a:txBody>
                    <a:bodyPr/>
                    <a:lstStyle/>
                    <a:p>
                      <a:r>
                        <a:rPr lang="en-US" sz="2400" strike="noStrike"/>
                        <a:t>Nám</a:t>
                      </a:r>
                    </a:p>
                  </a:txBody>
                  <a:tcPr/>
                </a:tc>
                <a:extLst>
                  <a:ext uri="{0D108BD9-81ED-4DB2-BD59-A6C34878D82A}">
                    <a16:rowId xmlns:a16="http://schemas.microsoft.com/office/drawing/2014/main" val="1148718299"/>
                  </a:ext>
                </a:extLst>
              </a:tr>
              <a:tr h="427813">
                <a:tc>
                  <a:txBody>
                    <a:bodyPr/>
                    <a:lstStyle/>
                    <a:p>
                      <a:r>
                        <a:rPr lang="en-US" sz="2400" strike="noStrike" baseline="0"/>
                        <a:t>Emilie</a:t>
                      </a:r>
                    </a:p>
                  </a:txBody>
                  <a:tcPr/>
                </a:tc>
                <a:tc>
                  <a:txBody>
                    <a:bodyPr/>
                    <a:lstStyle/>
                    <a:p>
                      <a:r>
                        <a:rPr lang="en-US" sz="2400" strike="noStrike" baseline="0"/>
                        <a:t>Đỏ</a:t>
                      </a:r>
                    </a:p>
                  </a:txBody>
                  <a:tcPr/>
                </a:tc>
                <a:tc>
                  <a:txBody>
                    <a:bodyPr/>
                    <a:lstStyle/>
                    <a:p>
                      <a:r>
                        <a:rPr lang="en-US" sz="2400" strike="noStrike" baseline="0"/>
                        <a:t>TB</a:t>
                      </a:r>
                    </a:p>
                  </a:txBody>
                  <a:tcPr/>
                </a:tc>
                <a:tc>
                  <a:txBody>
                    <a:bodyPr/>
                    <a:lstStyle/>
                    <a:p>
                      <a:r>
                        <a:rPr lang="en-US" sz="2400" strike="noStrike" baseline="0"/>
                        <a:t>Nặng</a:t>
                      </a:r>
                    </a:p>
                  </a:txBody>
                  <a:tcPr/>
                </a:tc>
                <a:tc>
                  <a:txBody>
                    <a:bodyPr/>
                    <a:lstStyle/>
                    <a:p>
                      <a:r>
                        <a:rPr lang="en-US" sz="2400" strike="noStrike" baseline="0"/>
                        <a:t>Không</a:t>
                      </a:r>
                    </a:p>
                  </a:txBody>
                  <a:tcPr/>
                </a:tc>
                <a:tc>
                  <a:txBody>
                    <a:bodyPr/>
                    <a:lstStyle/>
                    <a:p>
                      <a:r>
                        <a:rPr lang="en-US" sz="2400" strike="noStrike" baseline="0"/>
                        <a:t>Nám</a:t>
                      </a:r>
                    </a:p>
                  </a:txBody>
                  <a:tcPr/>
                </a:tc>
                <a:extLst>
                  <a:ext uri="{0D108BD9-81ED-4DB2-BD59-A6C34878D82A}">
                    <a16:rowId xmlns:a16="http://schemas.microsoft.com/office/drawing/2014/main" val="2534546303"/>
                  </a:ext>
                </a:extLst>
              </a:tr>
            </a:tbl>
          </a:graphicData>
        </a:graphic>
      </p:graphicFrame>
      <p:graphicFrame>
        <p:nvGraphicFramePr>
          <p:cNvPr id="8" name="Table 7">
            <a:extLst>
              <a:ext uri="{FF2B5EF4-FFF2-40B4-BE49-F238E27FC236}">
                <a16:creationId xmlns:a16="http://schemas.microsoft.com/office/drawing/2014/main" id="{F35819ED-7499-8B9D-5651-697248134401}"/>
              </a:ext>
            </a:extLst>
          </p:cNvPr>
          <p:cNvGraphicFramePr>
            <a:graphicFrameLocks noGrp="1"/>
          </p:cNvGraphicFramePr>
          <p:nvPr>
            <p:extLst>
              <p:ext uri="{D42A27DB-BD31-4B8C-83A1-F6EECF244321}">
                <p14:modId xmlns:p14="http://schemas.microsoft.com/office/powerpoint/2010/main" val="3585771649"/>
              </p:ext>
            </p:extLst>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strike="sngStrike"/>
                        <a:t>Tên</a:t>
                      </a:r>
                    </a:p>
                  </a:txBody>
                  <a:tcPr/>
                </a:tc>
                <a:tc>
                  <a:txBody>
                    <a:bodyPr/>
                    <a:lstStyle/>
                    <a:p>
                      <a:r>
                        <a:rPr lang="en-US" sz="2400" strike="sngStrike"/>
                        <a:t>Màu tóc</a:t>
                      </a:r>
                    </a:p>
                  </a:txBody>
                  <a:tcPr/>
                </a:tc>
                <a:tc>
                  <a:txBody>
                    <a:bodyPr/>
                    <a:lstStyle/>
                    <a:p>
                      <a:r>
                        <a:rPr lang="en-US" sz="2400" strike="sngStrike"/>
                        <a:t>C.cao</a:t>
                      </a:r>
                    </a:p>
                  </a:txBody>
                  <a:tcPr/>
                </a:tc>
                <a:tc>
                  <a:txBody>
                    <a:bodyPr/>
                    <a:lstStyle/>
                    <a:p>
                      <a:r>
                        <a:rPr lang="en-US" sz="2400" strike="sngStrike"/>
                        <a:t>C.nặng</a:t>
                      </a:r>
                    </a:p>
                  </a:txBody>
                  <a:tcPr/>
                </a:tc>
                <a:tc>
                  <a:txBody>
                    <a:bodyPr/>
                    <a:lstStyle/>
                    <a:p>
                      <a:r>
                        <a:rPr lang="en-US" sz="2400" strike="sngStrike"/>
                        <a:t>Dùng kem</a:t>
                      </a:r>
                    </a:p>
                  </a:txBody>
                  <a:tcPr/>
                </a:tc>
                <a:tc>
                  <a:txBody>
                    <a:bodyPr/>
                    <a:lstStyle/>
                    <a:p>
                      <a:r>
                        <a:rPr lang="en-US" sz="2400" strike="sngStrike"/>
                        <a:t>Kết quả</a:t>
                      </a:r>
                    </a:p>
                  </a:txBody>
                  <a:tcPr/>
                </a:tc>
                <a:extLst>
                  <a:ext uri="{0D108BD9-81ED-4DB2-BD59-A6C34878D82A}">
                    <a16:rowId xmlns:a16="http://schemas.microsoft.com/office/drawing/2014/main" val="2160092706"/>
                  </a:ext>
                </a:extLst>
              </a:tr>
              <a:tr h="427813">
                <a:tc>
                  <a:txBody>
                    <a:bodyPr/>
                    <a:lstStyle/>
                    <a:p>
                      <a:r>
                        <a:rPr lang="en-US" sz="2400" strike="sngStrike"/>
                        <a:t>Dana</a:t>
                      </a:r>
                    </a:p>
                  </a:txBody>
                  <a:tcPr/>
                </a:tc>
                <a:tc>
                  <a:txBody>
                    <a:bodyPr/>
                    <a:lstStyle/>
                    <a:p>
                      <a:r>
                        <a:rPr lang="en-US" sz="2400" strike="sngStrike"/>
                        <a:t>Vàng</a:t>
                      </a:r>
                    </a:p>
                  </a:txBody>
                  <a:tcPr/>
                </a:tc>
                <a:tc>
                  <a:txBody>
                    <a:bodyPr/>
                    <a:lstStyle/>
                    <a:p>
                      <a:r>
                        <a:rPr lang="en-US" sz="2400" strike="sngStrike"/>
                        <a:t>Cao</a:t>
                      </a:r>
                    </a:p>
                  </a:txBody>
                  <a:tcPr/>
                </a:tc>
                <a:tc>
                  <a:txBody>
                    <a:bodyPr/>
                    <a:lstStyle/>
                    <a:p>
                      <a:r>
                        <a:rPr lang="en-US" sz="2400" strike="sngStrike"/>
                        <a:t>TB</a:t>
                      </a:r>
                    </a:p>
                  </a:txBody>
                  <a:tcPr/>
                </a:tc>
                <a:tc>
                  <a:txBody>
                    <a:bodyPr/>
                    <a:lstStyle/>
                    <a:p>
                      <a:r>
                        <a:rPr lang="en-US" sz="2400" strike="sngStrike"/>
                        <a:t>Có</a:t>
                      </a:r>
                    </a:p>
                  </a:txBody>
                  <a:tcPr/>
                </a:tc>
                <a:tc>
                  <a:txBody>
                    <a:bodyPr/>
                    <a:lstStyle/>
                    <a:p>
                      <a:r>
                        <a:rPr lang="en-US" sz="2400" strike="sngStrike"/>
                        <a:t>Không</a:t>
                      </a:r>
                    </a:p>
                  </a:txBody>
                  <a:tcPr/>
                </a:tc>
                <a:extLst>
                  <a:ext uri="{0D108BD9-81ED-4DB2-BD59-A6C34878D82A}">
                    <a16:rowId xmlns:a16="http://schemas.microsoft.com/office/drawing/2014/main" val="3073760113"/>
                  </a:ext>
                </a:extLst>
              </a:tr>
              <a:tr h="427813">
                <a:tc>
                  <a:txBody>
                    <a:bodyPr/>
                    <a:lstStyle/>
                    <a:p>
                      <a:r>
                        <a:rPr lang="en-US" sz="2400" strike="sngStrike"/>
                        <a:t>Alex</a:t>
                      </a:r>
                    </a:p>
                  </a:txBody>
                  <a:tcPr/>
                </a:tc>
                <a:tc>
                  <a:txBody>
                    <a:bodyPr/>
                    <a:lstStyle/>
                    <a:p>
                      <a:r>
                        <a:rPr lang="en-US" sz="2400" strike="sngStrike"/>
                        <a:t>Nâu</a:t>
                      </a:r>
                    </a:p>
                  </a:txBody>
                  <a:tcPr/>
                </a:tc>
                <a:tc>
                  <a:txBody>
                    <a:bodyPr/>
                    <a:lstStyle/>
                    <a:p>
                      <a:r>
                        <a:rPr lang="en-US" sz="2400" strike="sngStrike"/>
                        <a:t>Thấp</a:t>
                      </a:r>
                    </a:p>
                  </a:txBody>
                  <a:tcPr/>
                </a:tc>
                <a:tc>
                  <a:txBody>
                    <a:bodyPr/>
                    <a:lstStyle/>
                    <a:p>
                      <a:r>
                        <a:rPr lang="en-US" sz="2400" strike="sngStrike"/>
                        <a:t>TB</a:t>
                      </a:r>
                    </a:p>
                  </a:txBody>
                  <a:tcPr/>
                </a:tc>
                <a:tc>
                  <a:txBody>
                    <a:bodyPr/>
                    <a:lstStyle/>
                    <a:p>
                      <a:r>
                        <a:rPr lang="en-US" sz="2400" strike="sngStrike"/>
                        <a:t>Có</a:t>
                      </a:r>
                    </a:p>
                  </a:txBody>
                  <a:tcPr/>
                </a:tc>
                <a:tc>
                  <a:txBody>
                    <a:bodyPr/>
                    <a:lstStyle/>
                    <a:p>
                      <a:r>
                        <a:rPr lang="en-US" sz="2400" strike="sngStrike"/>
                        <a:t>Không</a:t>
                      </a:r>
                    </a:p>
                  </a:txBody>
                  <a:tcPr/>
                </a:tc>
                <a:extLst>
                  <a:ext uri="{0D108BD9-81ED-4DB2-BD59-A6C34878D82A}">
                    <a16:rowId xmlns:a16="http://schemas.microsoft.com/office/drawing/2014/main" val="3911475653"/>
                  </a:ext>
                </a:extLst>
              </a:tr>
              <a:tr h="427813">
                <a:tc>
                  <a:txBody>
                    <a:bodyPr/>
                    <a:lstStyle/>
                    <a:p>
                      <a:r>
                        <a:rPr lang="en-US" sz="2400" strike="sngStrike"/>
                        <a:t>Peter</a:t>
                      </a:r>
                    </a:p>
                  </a:txBody>
                  <a:tcPr/>
                </a:tc>
                <a:tc>
                  <a:txBody>
                    <a:bodyPr/>
                    <a:lstStyle/>
                    <a:p>
                      <a:r>
                        <a:rPr lang="en-US" sz="2400" strike="sngStrike"/>
                        <a:t>Nâu</a:t>
                      </a:r>
                    </a:p>
                  </a:txBody>
                  <a:tcPr/>
                </a:tc>
                <a:tc>
                  <a:txBody>
                    <a:bodyPr/>
                    <a:lstStyle/>
                    <a:p>
                      <a:r>
                        <a:rPr lang="en-US" sz="2400" strike="sngStrike"/>
                        <a:t>Cao</a:t>
                      </a:r>
                    </a:p>
                  </a:txBody>
                  <a:tcPr/>
                </a:tc>
                <a:tc>
                  <a:txBody>
                    <a:bodyPr/>
                    <a:lstStyle/>
                    <a:p>
                      <a:r>
                        <a:rPr lang="en-US" sz="2400" strike="sngStrike"/>
                        <a:t>Nặng</a:t>
                      </a:r>
                    </a:p>
                  </a:txBody>
                  <a:tcPr/>
                </a:tc>
                <a:tc>
                  <a:txBody>
                    <a:bodyPr/>
                    <a:lstStyle/>
                    <a:p>
                      <a:r>
                        <a:rPr lang="en-US" sz="2400" strike="sngStrike"/>
                        <a:t>Không</a:t>
                      </a:r>
                    </a:p>
                  </a:txBody>
                  <a:tcPr/>
                </a:tc>
                <a:tc>
                  <a:txBody>
                    <a:bodyPr/>
                    <a:lstStyle/>
                    <a:p>
                      <a:r>
                        <a:rPr lang="en-US" sz="2400" strike="sngStrike"/>
                        <a:t>Không</a:t>
                      </a:r>
                    </a:p>
                  </a:txBody>
                  <a:tcPr/>
                </a:tc>
                <a:extLst>
                  <a:ext uri="{0D108BD9-81ED-4DB2-BD59-A6C34878D82A}">
                    <a16:rowId xmlns:a16="http://schemas.microsoft.com/office/drawing/2014/main" val="265291067"/>
                  </a:ext>
                </a:extLst>
              </a:tr>
              <a:tr h="427813">
                <a:tc>
                  <a:txBody>
                    <a:bodyPr/>
                    <a:lstStyle/>
                    <a:p>
                      <a:r>
                        <a:rPr lang="en-US" sz="2400" strike="sngStrike"/>
                        <a:t>John</a:t>
                      </a:r>
                    </a:p>
                  </a:txBody>
                  <a:tcPr/>
                </a:tc>
                <a:tc>
                  <a:txBody>
                    <a:bodyPr/>
                    <a:lstStyle/>
                    <a:p>
                      <a:r>
                        <a:rPr lang="en-US" sz="2400" strike="sngStrike"/>
                        <a:t>Nâu</a:t>
                      </a:r>
                    </a:p>
                  </a:txBody>
                  <a:tcPr/>
                </a:tc>
                <a:tc>
                  <a:txBody>
                    <a:bodyPr/>
                    <a:lstStyle/>
                    <a:p>
                      <a:r>
                        <a:rPr lang="en-US" sz="2400" strike="sngStrike"/>
                        <a:t>TB</a:t>
                      </a:r>
                    </a:p>
                  </a:txBody>
                  <a:tcPr/>
                </a:tc>
                <a:tc>
                  <a:txBody>
                    <a:bodyPr/>
                    <a:lstStyle/>
                    <a:p>
                      <a:r>
                        <a:rPr lang="en-US" sz="2400" strike="sngStrike"/>
                        <a:t>Nặng</a:t>
                      </a:r>
                    </a:p>
                  </a:txBody>
                  <a:tcPr/>
                </a:tc>
                <a:tc>
                  <a:txBody>
                    <a:bodyPr/>
                    <a:lstStyle/>
                    <a:p>
                      <a:r>
                        <a:rPr lang="en-US" sz="2400" strike="sngStrike"/>
                        <a:t>Không</a:t>
                      </a:r>
                    </a:p>
                  </a:txBody>
                  <a:tcPr/>
                </a:tc>
                <a:tc>
                  <a:txBody>
                    <a:bodyPr/>
                    <a:lstStyle/>
                    <a:p>
                      <a:r>
                        <a:rPr lang="en-US" sz="2400" strike="sngStrike"/>
                        <a:t>Không</a:t>
                      </a:r>
                    </a:p>
                  </a:txBody>
                  <a:tcPr/>
                </a:tc>
                <a:extLst>
                  <a:ext uri="{0D108BD9-81ED-4DB2-BD59-A6C34878D82A}">
                    <a16:rowId xmlns:a16="http://schemas.microsoft.com/office/drawing/2014/main" val="3219602654"/>
                  </a:ext>
                </a:extLst>
              </a:tr>
              <a:tr h="427813">
                <a:tc>
                  <a:txBody>
                    <a:bodyPr/>
                    <a:lstStyle/>
                    <a:p>
                      <a:r>
                        <a:rPr lang="en-US" sz="2400" strike="sngStrike"/>
                        <a:t>Kartie</a:t>
                      </a:r>
                    </a:p>
                  </a:txBody>
                  <a:tcPr/>
                </a:tc>
                <a:tc>
                  <a:txBody>
                    <a:bodyPr/>
                    <a:lstStyle/>
                    <a:p>
                      <a:r>
                        <a:rPr lang="en-US" sz="2400" strike="sngStrike"/>
                        <a:t>Vàng</a:t>
                      </a:r>
                    </a:p>
                  </a:txBody>
                  <a:tcPr/>
                </a:tc>
                <a:tc>
                  <a:txBody>
                    <a:bodyPr/>
                    <a:lstStyle/>
                    <a:p>
                      <a:r>
                        <a:rPr lang="en-US" sz="2400" strike="sngStrike"/>
                        <a:t>Thấp</a:t>
                      </a:r>
                    </a:p>
                  </a:txBody>
                  <a:tcPr/>
                </a:tc>
                <a:tc>
                  <a:txBody>
                    <a:bodyPr/>
                    <a:lstStyle/>
                    <a:p>
                      <a:r>
                        <a:rPr lang="en-US" sz="2400" strike="sngStrike"/>
                        <a:t>Nhẹ</a:t>
                      </a:r>
                    </a:p>
                  </a:txBody>
                  <a:tcPr/>
                </a:tc>
                <a:tc>
                  <a:txBody>
                    <a:bodyPr/>
                    <a:lstStyle/>
                    <a:p>
                      <a:r>
                        <a:rPr lang="en-US" sz="2400" strike="sngStrike"/>
                        <a:t>Có</a:t>
                      </a:r>
                    </a:p>
                  </a:txBody>
                  <a:tcPr/>
                </a:tc>
                <a:tc>
                  <a:txBody>
                    <a:bodyPr/>
                    <a:lstStyle/>
                    <a:p>
                      <a:r>
                        <a:rPr lang="en-US" sz="2400" strike="sngStrike"/>
                        <a:t>Không</a:t>
                      </a:r>
                    </a:p>
                  </a:txBody>
                  <a:tcPr/>
                </a:tc>
                <a:extLst>
                  <a:ext uri="{0D108BD9-81ED-4DB2-BD59-A6C34878D82A}">
                    <a16:rowId xmlns:a16="http://schemas.microsoft.com/office/drawing/2014/main" val="960715112"/>
                  </a:ext>
                </a:extLst>
              </a:tr>
            </a:tbl>
          </a:graphicData>
        </a:graphic>
      </p:graphicFrame>
      <p:sp>
        <p:nvSpPr>
          <p:cNvPr id="10" name="object 20">
            <a:extLst>
              <a:ext uri="{FF2B5EF4-FFF2-40B4-BE49-F238E27FC236}">
                <a16:creationId xmlns:a16="http://schemas.microsoft.com/office/drawing/2014/main" id="{261D3125-A3FE-3CFD-9713-139068654C07}"/>
              </a:ext>
            </a:extLst>
          </p:cNvPr>
          <p:cNvSpPr txBox="1"/>
          <p:nvPr/>
        </p:nvSpPr>
        <p:spPr>
          <a:xfrm>
            <a:off x="9994603" y="9402071"/>
            <a:ext cx="8578353" cy="669029"/>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max=2:  (dùng kem) = {có}</a:t>
            </a:r>
            <a:endParaRPr lang="vi-VN" sz="3200" kern="0"/>
          </a:p>
        </p:txBody>
      </p:sp>
      <p:sp>
        <p:nvSpPr>
          <p:cNvPr id="12" name="object 20">
            <a:extLst>
              <a:ext uri="{FF2B5EF4-FFF2-40B4-BE49-F238E27FC236}">
                <a16:creationId xmlns:a16="http://schemas.microsoft.com/office/drawing/2014/main" id="{D4B2AF54-B6AD-4DC7-CF37-046F155DB135}"/>
              </a:ext>
            </a:extLst>
          </p:cNvPr>
          <p:cNvSpPr txBox="1"/>
          <p:nvPr/>
        </p:nvSpPr>
        <p:spPr>
          <a:xfrm>
            <a:off x="10040300" y="10036555"/>
            <a:ext cx="8532655" cy="596125"/>
          </a:xfrm>
          <a:prstGeom prst="rect">
            <a:avLst/>
          </a:prstGeom>
          <a:noFill/>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strike="sngStrike" kern="0">
                <a:solidFill>
                  <a:schemeClr val="tx1"/>
                </a:solidFill>
              </a:rPr>
              <a:t>Đánh dấu dòng dùng kem= có</a:t>
            </a:r>
            <a:endParaRPr lang="vi-VN" sz="2800" strike="sngStrike" kern="0">
              <a:solidFill>
                <a:schemeClr val="tx1"/>
              </a:solidFill>
            </a:endParaRPr>
          </a:p>
        </p:txBody>
      </p:sp>
      <p:sp>
        <p:nvSpPr>
          <p:cNvPr id="13" name="object 20">
            <a:extLst>
              <a:ext uri="{FF2B5EF4-FFF2-40B4-BE49-F238E27FC236}">
                <a16:creationId xmlns:a16="http://schemas.microsoft.com/office/drawing/2014/main" id="{C1893C28-19A8-C5F4-F71A-57AE96F0F075}"/>
              </a:ext>
            </a:extLst>
          </p:cNvPr>
          <p:cNvSpPr txBox="1"/>
          <p:nvPr/>
        </p:nvSpPr>
        <p:spPr>
          <a:xfrm>
            <a:off x="1132214" y="7367149"/>
            <a:ext cx="8578353" cy="187647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nSpc>
                <a:spcPct val="130000"/>
              </a:lnSpc>
            </a:pPr>
            <a:r>
              <a:rPr lang="en-US" sz="3200" kern="0"/>
              <a:t>Thêm luật vào R:</a:t>
            </a:r>
          </a:p>
          <a:p>
            <a:pPr marL="12065" marR="5080" algn="ctr">
              <a:lnSpc>
                <a:spcPct val="130000"/>
              </a:lnSpc>
            </a:pPr>
            <a:r>
              <a:rPr lang="en-US" sz="3200" kern="0"/>
              <a:t>IF dùng kem = có </a:t>
            </a:r>
          </a:p>
          <a:p>
            <a:pPr marL="12065" marR="5080" algn="ctr">
              <a:lnSpc>
                <a:spcPct val="130000"/>
              </a:lnSpc>
            </a:pPr>
            <a:r>
              <a:rPr lang="en-US" sz="3200" kern="0"/>
              <a:t>THEN kết quả = không bị nám</a:t>
            </a:r>
            <a:endParaRPr lang="vi-VN" sz="2800" kern="0"/>
          </a:p>
        </p:txBody>
      </p:sp>
      <p:sp>
        <p:nvSpPr>
          <p:cNvPr id="14" name="object 20">
            <a:extLst>
              <a:ext uri="{FF2B5EF4-FFF2-40B4-BE49-F238E27FC236}">
                <a16:creationId xmlns:a16="http://schemas.microsoft.com/office/drawing/2014/main" id="{68752A53-B480-82CB-3C66-D77B7A6E8F8C}"/>
              </a:ext>
            </a:extLst>
          </p:cNvPr>
          <p:cNvSpPr txBox="1"/>
          <p:nvPr/>
        </p:nvSpPr>
        <p:spPr>
          <a:xfrm>
            <a:off x="926802" y="9403977"/>
            <a:ext cx="8578353" cy="593111"/>
          </a:xfrm>
          <a:prstGeom prst="rect">
            <a:avLst/>
          </a:prstGeom>
        </p:spPr>
        <p:style>
          <a:lnRef idx="3">
            <a:schemeClr val="lt1"/>
          </a:lnRef>
          <a:fillRef idx="1">
            <a:schemeClr val="accent4"/>
          </a:fillRef>
          <a:effectRef idx="1">
            <a:schemeClr val="accent4"/>
          </a:effectRef>
          <a:fontRef idx="minor">
            <a:schemeClr val="lt1"/>
          </a:fontRef>
        </p:style>
        <p:txBody>
          <a:bodyPr vert="horz" wrap="square" lIns="0" tIns="12700" rIns="0" bIns="0" rtlCol="0">
            <a:spAutoFit/>
          </a:bodyPr>
          <a:lstStyle/>
          <a:p>
            <a:pPr marL="12065" marR="5080" algn="ctr">
              <a:lnSpc>
                <a:spcPct val="130000"/>
              </a:lnSpc>
            </a:pPr>
            <a:r>
              <a:rPr lang="en-US" sz="3200" kern="0">
                <a:solidFill>
                  <a:schemeClr val="tx1"/>
                </a:solidFill>
              </a:rPr>
              <a:t>Số dòng chưa đánh dấu bảng 2 = </a:t>
            </a:r>
            <a:r>
              <a:rPr lang="en-US" sz="3200" kern="0">
                <a:solidFill>
                  <a:schemeClr val="tx1"/>
                </a:solidFill>
                <a:sym typeface="Symbol" panose="05050102010706020507" pitchFamily="18" charset="2"/>
              </a:rPr>
              <a:t>: END</a:t>
            </a:r>
            <a:endParaRPr lang="vi-VN" sz="2800" kern="0">
              <a:solidFill>
                <a:schemeClr val="tx1"/>
              </a:solidFill>
            </a:endParaRPr>
          </a:p>
        </p:txBody>
      </p:sp>
    </p:spTree>
    <p:extLst>
      <p:ext uri="{BB962C8B-B14F-4D97-AF65-F5344CB8AC3E}">
        <p14:creationId xmlns:p14="http://schemas.microsoft.com/office/powerpoint/2010/main" val="39443575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3549818"/>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Xem xét ví dụ sau:</a:t>
            </a:r>
          </a:p>
          <a:p>
            <a:pPr marL="583565" marR="5080" indent="-571500" algn="just">
              <a:lnSpc>
                <a:spcPct val="130000"/>
              </a:lnSpc>
              <a:buFont typeface="Wingdings" pitchFamily="2" charset="2"/>
              <a:buChar char="§"/>
            </a:pPr>
            <a:r>
              <a:rPr lang="en-US" sz="3600">
                <a:latin typeface="Be Vietnam Pro" pitchFamily="2" charset="77"/>
              </a:rPr>
              <a:t>Chúng ta sử dụng giải thuật </a:t>
            </a:r>
            <a:r>
              <a:rPr lang="en-US" sz="3600">
                <a:highlight>
                  <a:srgbClr val="FFFF00"/>
                </a:highlight>
                <a:latin typeface="Be Vietnam Pro" pitchFamily="2" charset="77"/>
              </a:rPr>
              <a:t>Entropy</a:t>
            </a:r>
            <a:r>
              <a:rPr lang="en-US" sz="3600">
                <a:latin typeface="Be Vietnam Pro" pitchFamily="2" charset="77"/>
              </a:rPr>
              <a:t> để tính giá trị cho các thuộc tính.</a:t>
            </a:r>
          </a:p>
          <a:p>
            <a:pPr marL="583565" marR="5080" indent="-571500" algn="just">
              <a:lnSpc>
                <a:spcPct val="130000"/>
              </a:lnSpc>
              <a:buFont typeface="Wingdings" pitchFamily="2" charset="2"/>
              <a:buChar char="§"/>
            </a:pPr>
            <a:r>
              <a:rPr lang="en-US" sz="3600" b="0" i="0">
                <a:effectLst/>
                <a:latin typeface="Be Vietnam Pro" pitchFamily="2" charset="77"/>
              </a:rPr>
              <a:t>Xét thuộc tính Weather (Sunny:3, Windy: 4, Rainy:3)</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extLst>
              <p:ext uri="{D42A27DB-BD31-4B8C-83A1-F6EECF244321}">
                <p14:modId xmlns:p14="http://schemas.microsoft.com/office/powerpoint/2010/main" val="3672735075"/>
              </p:ext>
            </p:extLst>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33AC17-4155-06A5-0ED7-B87EC2BCFDA7}"/>
                  </a:ext>
                </a:extLst>
              </p:cNvPr>
              <p:cNvSpPr txBox="1"/>
              <p:nvPr/>
            </p:nvSpPr>
            <p:spPr>
              <a:xfrm>
                <a:off x="818356" y="5924718"/>
                <a:ext cx="17878690" cy="4007700"/>
              </a:xfrm>
              <a:prstGeom prst="rect">
                <a:avLst/>
              </a:prstGeom>
              <a:noFill/>
            </p:spPr>
            <p:txBody>
              <a:bodyPr wrap="square">
                <a:spAutoFit/>
              </a:bodyPr>
              <a:lstStyle/>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𝑆𝑢𝑛𝑛𝑦</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𝐶𝑖𝑛𝑒𝑚𝑎</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2</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𝑇𝑒𝑛𝑛𝑖𝑠</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𝑆𝑡𝑎𝑦𝑖𝑛</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𝑆h𝑜𝑝𝑝𝑖𝑛𝑔</m:t>
                    </m:r>
                  </m:oMath>
                </a14:m>
                <a:endParaRPr lang="en-US" sz="2800" b="0" i="0">
                  <a:effectLst/>
                  <a:latin typeface="Be Vietnam Pro" pitchFamily="2" charset="77"/>
                </a:endParaRPr>
              </a:p>
              <a:p>
                <a:pPr marL="583565" marR="5080" indent="-571500" algn="just">
                  <a:lnSpc>
                    <a:spcPct val="130000"/>
                  </a:lnSpc>
                  <a:buFont typeface="Wingdings" pitchFamily="2" charset="2"/>
                  <a:buChar char="§"/>
                </a:pPr>
                <a14:m>
                  <m:oMath xmlns:m="http://schemas.openxmlformats.org/officeDocument/2006/math">
                    <m:r>
                      <m:rPr>
                        <m:sty m:val="p"/>
                      </m:rPr>
                      <a:rPr lang="en-US" sz="2800" i="1">
                        <a:latin typeface="Cambria Math" panose="02040503050406030204" pitchFamily="18" charset="0"/>
                      </a:rPr>
                      <m:t>W</m:t>
                    </m:r>
                    <m:r>
                      <a:rPr lang="en-US" sz="2800" b="0" i="1">
                        <a:latin typeface="Cambria Math" panose="02040503050406030204" pitchFamily="18" charset="0"/>
                      </a:rPr>
                      <m:t>𝑖𝑛𝑑𝑦</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3</m:t>
                        </m:r>
                      </m:num>
                      <m:den>
                        <m:r>
                          <a:rPr lang="en-US" sz="2800" b="0" i="1">
                            <a:effectLst/>
                            <a:latin typeface="Cambria Math" panose="02040503050406030204" pitchFamily="18" charset="0"/>
                          </a:rPr>
                          <m:t>4</m:t>
                        </m:r>
                      </m:den>
                    </m:f>
                    <m:r>
                      <a:rPr lang="en-US" sz="2800" b="0" i="1">
                        <a:effectLst/>
                        <a:latin typeface="Cambria Math" panose="02040503050406030204" pitchFamily="18" charset="0"/>
                      </a:rPr>
                      <m:t>𝐶𝑖𝑛𝑒𝑚𝑎</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4</m:t>
                        </m:r>
                      </m:den>
                    </m:f>
                    <m:r>
                      <a:rPr lang="en-US" sz="2800" b="0" i="1">
                        <a:effectLst/>
                        <a:latin typeface="Cambria Math" panose="02040503050406030204" pitchFamily="18" charset="0"/>
                      </a:rPr>
                      <m:t>𝑇𝑒𝑛𝑛𝑖𝑠</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4</m:t>
                        </m:r>
                      </m:den>
                    </m:f>
                    <m:r>
                      <a:rPr lang="en-US" sz="2800" b="0" i="1">
                        <a:effectLst/>
                        <a:latin typeface="Cambria Math" panose="02040503050406030204" pitchFamily="18" charset="0"/>
                      </a:rPr>
                      <m:t>𝑆𝑡𝑎𝑦𝑖𝑛</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4</m:t>
                        </m:r>
                      </m:den>
                    </m:f>
                    <m:r>
                      <a:rPr lang="en-US" sz="2800" b="0" i="1">
                        <a:effectLst/>
                        <a:latin typeface="Cambria Math" panose="02040503050406030204" pitchFamily="18" charset="0"/>
                      </a:rPr>
                      <m:t>𝑆h𝑜𝑝𝑝𝑖𝑛𝑔</m:t>
                    </m:r>
                  </m:oMath>
                </a14:m>
                <a:endParaRPr lang="en-US" sz="2800" b="0" i="0">
                  <a:effectLst/>
                  <a:latin typeface="Be Vietnam Pro" pitchFamily="2" charset="77"/>
                </a:endParaRPr>
              </a:p>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𝑅𝑎𝑖𝑛𝑦</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2</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𝐶𝑖𝑛𝑒𝑚𝑎</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𝑇𝑒𝑛𝑛𝑖𝑠</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𝑆𝑡𝑎𝑦𝑖𝑛</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𝑆h𝑜𝑝𝑝𝑖𝑛𝑔</m:t>
                    </m:r>
                  </m:oMath>
                </a14:m>
                <a:endParaRPr lang="en-US" sz="2800">
                  <a:latin typeface="Be Vietnam Pro" pitchFamily="2" charset="77"/>
                </a:endParaRPr>
              </a:p>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𝐸</m:t>
                    </m:r>
                    <m:d>
                      <m:dPr>
                        <m:ctrlPr>
                          <a:rPr lang="en-US" sz="2800" b="0" i="1">
                            <a:effectLst/>
                            <a:latin typeface="Cambria Math" panose="02040503050406030204" pitchFamily="18" charset="0"/>
                          </a:rPr>
                        </m:ctrlPr>
                      </m:dPr>
                      <m:e>
                        <m:r>
                          <a:rPr lang="en-US" sz="2800" b="0" i="1">
                            <a:effectLst/>
                            <a:latin typeface="Cambria Math" panose="02040503050406030204" pitchFamily="18" charset="0"/>
                          </a:rPr>
                          <m:t>𝑤𝑒𝑎𝑡h𝑒𝑟</m:t>
                        </m:r>
                      </m:e>
                    </m:d>
                    <m:r>
                      <a:rPr lang="en-US" sz="2800" b="0" i="1">
                        <a:effectLst/>
                        <a:latin typeface="Cambria Math" panose="02040503050406030204" pitchFamily="18" charset="0"/>
                      </a:rPr>
                      <m:t>= </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3</m:t>
                        </m:r>
                      </m:num>
                      <m:den>
                        <m:r>
                          <a:rPr lang="en-US" sz="2800" b="0" i="1">
                            <a:effectLst/>
                            <a:latin typeface="Cambria Math" panose="02040503050406030204" pitchFamily="18" charset="0"/>
                          </a:rPr>
                          <m:t>10</m:t>
                        </m:r>
                      </m:den>
                    </m:f>
                    <m:d>
                      <m:dPr>
                        <m:ctrlPr>
                          <a:rPr lang="en-US" sz="2800" b="0" i="1">
                            <a:effectLst/>
                            <a:latin typeface="Cambria Math" panose="02040503050406030204" pitchFamily="18" charset="0"/>
                          </a:rPr>
                        </m:ctrlPr>
                      </m:dPr>
                      <m:e>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3</m:t>
                            </m:r>
                          </m:den>
                        </m:f>
                        <m:sSubSup>
                          <m:sSubSupPr>
                            <m:ctrlPr>
                              <a:rPr lang="en-US" sz="2800" b="0" i="1">
                                <a:effectLst/>
                                <a:latin typeface="Cambria Math" panose="02040503050406030204" pitchFamily="18" charset="0"/>
                              </a:rPr>
                            </m:ctrlPr>
                          </m:sSubSupPr>
                          <m:e>
                            <m:r>
                              <a:rPr lang="en-US" sz="2800" b="0" i="1">
                                <a:effectLst/>
                                <a:latin typeface="Cambria Math" panose="02040503050406030204" pitchFamily="18" charset="0"/>
                              </a:rPr>
                              <m:t>𝑙𝑜𝑔</m:t>
                            </m:r>
                          </m:e>
                          <m:sub>
                            <m:r>
                              <a:rPr lang="en-US" sz="2800" b="0" i="1">
                                <a:effectLst/>
                                <a:latin typeface="Cambria Math" panose="02040503050406030204" pitchFamily="18" charset="0"/>
                              </a:rPr>
                              <m:t>2</m:t>
                            </m:r>
                          </m:sub>
                          <m:sup>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3</m:t>
                                </m:r>
                              </m:den>
                            </m:f>
                          </m:sup>
                        </m:sSubSup>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2</m:t>
                            </m:r>
                          </m:num>
                          <m:den>
                            <m:r>
                              <a:rPr lang="en-US" sz="2800" b="0" i="1">
                                <a:effectLst/>
                                <a:latin typeface="Cambria Math" panose="02040503050406030204" pitchFamily="18" charset="0"/>
                              </a:rPr>
                              <m:t>3</m:t>
                            </m:r>
                          </m:den>
                        </m:f>
                        <m:sSubSup>
                          <m:sSubSupPr>
                            <m:ctrlPr>
                              <a:rPr lang="en-US" sz="2800" b="0" i="1">
                                <a:effectLst/>
                                <a:latin typeface="Cambria Math" panose="02040503050406030204" pitchFamily="18" charset="0"/>
                              </a:rPr>
                            </m:ctrlPr>
                          </m:sSubSupPr>
                          <m:e>
                            <m:r>
                              <a:rPr lang="en-US" sz="2800" b="0" i="1">
                                <a:effectLst/>
                                <a:latin typeface="Cambria Math" panose="02040503050406030204" pitchFamily="18" charset="0"/>
                              </a:rPr>
                              <m:t>𝑙𝑜𝑔</m:t>
                            </m:r>
                          </m:e>
                          <m:sub>
                            <m:r>
                              <a:rPr lang="en-US" sz="2800" b="0" i="1">
                                <a:effectLst/>
                                <a:latin typeface="Cambria Math" panose="02040503050406030204" pitchFamily="18" charset="0"/>
                              </a:rPr>
                              <m:t>2</m:t>
                            </m:r>
                          </m:sub>
                          <m:sup>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2</m:t>
                                </m:r>
                              </m:num>
                              <m:den>
                                <m:r>
                                  <a:rPr lang="en-US" sz="2800" b="0" i="1">
                                    <a:effectLst/>
                                    <a:latin typeface="Cambria Math" panose="02040503050406030204" pitchFamily="18" charset="0"/>
                                  </a:rPr>
                                  <m:t>3</m:t>
                                </m:r>
                              </m:den>
                            </m:f>
                          </m:sup>
                        </m:sSubSup>
                        <m:r>
                          <a:rPr lang="en-US" sz="2800" b="0" i="1">
                            <a:effectLst/>
                            <a:latin typeface="Cambria Math" panose="02040503050406030204" pitchFamily="18" charset="0"/>
                          </a:rPr>
                          <m:t>−0 −0</m:t>
                        </m:r>
                      </m:e>
                    </m:d>
                    <m:r>
                      <a:rPr lang="en-US" sz="2800" b="0" i="1">
                        <a:effectLst/>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4</m:t>
                        </m:r>
                      </m:num>
                      <m:den>
                        <m:r>
                          <a:rPr lang="en-US" sz="2800" i="1">
                            <a:latin typeface="Cambria Math" panose="02040503050406030204" pitchFamily="18" charset="0"/>
                          </a:rPr>
                          <m:t>10</m:t>
                        </m:r>
                      </m:den>
                    </m:f>
                    <m:d>
                      <m:dPr>
                        <m:ctrlPr>
                          <a:rPr lang="en-US" sz="2800" i="1">
                            <a:latin typeface="Cambria Math" panose="02040503050406030204" pitchFamily="18" charset="0"/>
                          </a:rPr>
                        </m:ctrlPr>
                      </m:dPr>
                      <m:e>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3</m:t>
                            </m:r>
                          </m:num>
                          <m:den>
                            <m:r>
                              <a:rPr lang="en-US" sz="2800" b="0" i="1">
                                <a:latin typeface="Cambria Math" panose="02040503050406030204" pitchFamily="18" charset="0"/>
                              </a:rPr>
                              <m:t>4</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3</m:t>
                                </m:r>
                              </m:num>
                              <m:den>
                                <m:r>
                                  <a:rPr lang="en-US" sz="2800" b="0" i="1">
                                    <a:latin typeface="Cambria Math" panose="02040503050406030204" pitchFamily="18" charset="0"/>
                                  </a:rPr>
                                  <m:t>4</m:t>
                                </m:r>
                              </m:den>
                            </m:f>
                          </m:sup>
                        </m:sSubSup>
                        <m:r>
                          <a:rPr lang="en-US" sz="2800" i="1">
                            <a:latin typeface="Cambria Math" panose="02040503050406030204" pitchFamily="18" charset="0"/>
                          </a:rPr>
                          <m:t>−</m:t>
                        </m:r>
                        <m:r>
                          <a:rPr lang="en-US" sz="2800" b="0" i="1">
                            <a:latin typeface="Cambria Math" panose="02040503050406030204" pitchFamily="18" charset="0"/>
                          </a:rPr>
                          <m:t>0</m:t>
                        </m:r>
                        <m:r>
                          <a:rPr lang="en-US" sz="2800" i="1">
                            <a:latin typeface="Cambria Math" panose="02040503050406030204" pitchFamily="18" charset="0"/>
                          </a:rPr>
                          <m:t>−0 −</m:t>
                        </m:r>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b="0" i="1">
                                <a:latin typeface="Cambria Math" panose="02040503050406030204" pitchFamily="18" charset="0"/>
                              </a:rPr>
                              <m:t>4</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b="0" i="1">
                                    <a:latin typeface="Cambria Math" panose="02040503050406030204" pitchFamily="18" charset="0"/>
                                  </a:rPr>
                                  <m:t>4</m:t>
                                </m:r>
                              </m:den>
                            </m:f>
                          </m:sup>
                        </m:sSubSup>
                      </m:e>
                    </m:d>
                    <m:r>
                      <a:rPr lang="en-US" sz="2800" b="0" i="1">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3</m:t>
                        </m:r>
                      </m:num>
                      <m:den>
                        <m:r>
                          <a:rPr lang="en-US" sz="2800" i="1">
                            <a:latin typeface="Cambria Math" panose="02040503050406030204" pitchFamily="18" charset="0"/>
                          </a:rPr>
                          <m:t>10</m:t>
                        </m:r>
                      </m:den>
                    </m:f>
                    <m:d>
                      <m:dPr>
                        <m:ctrlPr>
                          <a:rPr lang="en-US" sz="2800" i="1">
                            <a:latin typeface="Cambria Math" panose="02040503050406030204" pitchFamily="18" charset="0"/>
                          </a:rPr>
                        </m:ctrlPr>
                      </m:dPr>
                      <m:e>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2</m:t>
                            </m:r>
                          </m:num>
                          <m:den>
                            <m:r>
                              <a:rPr lang="en-US" sz="2800" b="0" i="1">
                                <a:latin typeface="Cambria Math" panose="02040503050406030204" pitchFamily="18" charset="0"/>
                              </a:rPr>
                              <m:t>3</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i="1">
                                    <a:latin typeface="Cambria Math" panose="02040503050406030204" pitchFamily="18" charset="0"/>
                                  </a:rPr>
                                  <m:t>3</m:t>
                                </m:r>
                              </m:num>
                              <m:den>
                                <m:r>
                                  <a:rPr lang="en-US" sz="2800" i="1">
                                    <a:latin typeface="Cambria Math" panose="02040503050406030204" pitchFamily="18" charset="0"/>
                                  </a:rPr>
                                  <m:t>4</m:t>
                                </m:r>
                              </m:den>
                            </m:f>
                          </m:sup>
                        </m:sSubSup>
                        <m:r>
                          <a:rPr lang="en-US" sz="2800" i="1">
                            <a:latin typeface="Cambria Math" panose="02040503050406030204" pitchFamily="18" charset="0"/>
                          </a:rPr>
                          <m:t>−0 −</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a:latin typeface="Cambria Math" panose="02040503050406030204" pitchFamily="18" charset="0"/>
                              </a:rPr>
                              <m:t>3</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a:latin typeface="Cambria Math" panose="02040503050406030204" pitchFamily="18" charset="0"/>
                                  </a:rPr>
                                  <m:t>3</m:t>
                                </m:r>
                              </m:den>
                            </m:f>
                          </m:sup>
                        </m:sSubSup>
                      </m:e>
                    </m:d>
                  </m:oMath>
                </a14:m>
                <a:endParaRPr lang="en-US" sz="2800" i="1">
                  <a:latin typeface="Cambria Math" panose="02040503050406030204" pitchFamily="18" charset="0"/>
                </a:endParaRPr>
              </a:p>
              <a:p>
                <a:pPr marL="583565" marR="5080" indent="-571500" algn="just">
                  <a:lnSpc>
                    <a:spcPct val="130000"/>
                  </a:lnSpc>
                  <a:buFont typeface="Wingdings" pitchFamily="2" charset="2"/>
                  <a:buChar char="§"/>
                </a:pPr>
                <a14:m>
                  <m:oMath xmlns:m="http://schemas.openxmlformats.org/officeDocument/2006/math">
                    <m:r>
                      <a:rPr lang="en-US" sz="2800" b="0" i="1">
                        <a:latin typeface="Cambria Math" panose="02040503050406030204" pitchFamily="18" charset="0"/>
                      </a:rPr>
                      <m:t>𝐸</m:t>
                    </m:r>
                    <m:r>
                      <a:rPr lang="en-US" sz="2800" b="0" i="1">
                        <a:latin typeface="Cambria Math" panose="02040503050406030204" pitchFamily="18" charset="0"/>
                      </a:rPr>
                      <m:t>(</m:t>
                    </m:r>
                    <m:r>
                      <a:rPr lang="en-US" sz="2800" b="0" i="1">
                        <a:latin typeface="Cambria Math" panose="02040503050406030204" pitchFamily="18" charset="0"/>
                      </a:rPr>
                      <m:t>𝑤𝑒𝑎𝑡h𝑒𝑟</m:t>
                    </m:r>
                    <m:r>
                      <a:rPr lang="en-US" sz="2800" b="0" i="1">
                        <a:latin typeface="Cambria Math" panose="02040503050406030204" pitchFamily="18" charset="0"/>
                      </a:rPr>
                      <m:t>)=0.8755</m:t>
                    </m:r>
                  </m:oMath>
                </a14:m>
                <a:endParaRPr lang="en-US" sz="2800" b="0" i="0">
                  <a:effectLst/>
                  <a:latin typeface="Be Vietnam Pro" pitchFamily="2" charset="77"/>
                </a:endParaRPr>
              </a:p>
            </p:txBody>
          </p:sp>
        </mc:Choice>
        <mc:Fallback xmlns="">
          <p:sp>
            <p:nvSpPr>
              <p:cNvPr id="7" name="TextBox 6">
                <a:extLst>
                  <a:ext uri="{FF2B5EF4-FFF2-40B4-BE49-F238E27FC236}">
                    <a16:creationId xmlns:a16="http://schemas.microsoft.com/office/drawing/2014/main" id="{4E33AC17-4155-06A5-0ED7-B87EC2BCFDA7}"/>
                  </a:ext>
                </a:extLst>
              </p:cNvPr>
              <p:cNvSpPr txBox="1">
                <a:spLocks noRot="1" noChangeAspect="1" noMove="1" noResize="1" noEditPoints="1" noAdjustHandles="1" noChangeArrowheads="1" noChangeShapeType="1" noTextEdit="1"/>
              </p:cNvSpPr>
              <p:nvPr/>
            </p:nvSpPr>
            <p:spPr>
              <a:xfrm>
                <a:off x="818356" y="5924718"/>
                <a:ext cx="17878690" cy="4007700"/>
              </a:xfrm>
              <a:prstGeom prst="rect">
                <a:avLst/>
              </a:prstGeom>
              <a:blipFill>
                <a:blip r:embed="rId3"/>
                <a:stretch>
                  <a:fillRect l="-568" b="-2848"/>
                </a:stretch>
              </a:blipFill>
            </p:spPr>
            <p:txBody>
              <a:bodyPr/>
              <a:lstStyle/>
              <a:p>
                <a:r>
                  <a:rPr lang="en-VN">
                    <a:noFill/>
                  </a:rPr>
                  <a:t> </a:t>
                </a:r>
              </a:p>
            </p:txBody>
          </p:sp>
        </mc:Fallback>
      </mc:AlternateContent>
    </p:spTree>
    <p:extLst>
      <p:ext uri="{BB962C8B-B14F-4D97-AF65-F5344CB8AC3E}">
        <p14:creationId xmlns:p14="http://schemas.microsoft.com/office/powerpoint/2010/main" val="22864937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2829621"/>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Xem xét ví dụ sau:</a:t>
            </a:r>
          </a:p>
          <a:p>
            <a:pPr marL="583565" marR="5080" indent="-571500" algn="just">
              <a:lnSpc>
                <a:spcPct val="130000"/>
              </a:lnSpc>
              <a:buFont typeface="Wingdings" pitchFamily="2" charset="2"/>
              <a:buChar char="§"/>
            </a:pPr>
            <a:r>
              <a:rPr lang="en-US" sz="3600">
                <a:latin typeface="Be Vietnam Pro" pitchFamily="2" charset="77"/>
              </a:rPr>
              <a:t>Chúng ta sử dụng giải thuật </a:t>
            </a:r>
            <a:r>
              <a:rPr lang="en-US" sz="3600">
                <a:highlight>
                  <a:srgbClr val="FFFF00"/>
                </a:highlight>
                <a:latin typeface="Be Vietnam Pro" pitchFamily="2" charset="77"/>
              </a:rPr>
              <a:t>Entropy</a:t>
            </a:r>
            <a:r>
              <a:rPr lang="en-US" sz="3600">
                <a:latin typeface="Be Vietnam Pro" pitchFamily="2" charset="77"/>
              </a:rPr>
              <a:t> để tính giá trị cho các thuộc tính.</a:t>
            </a:r>
          </a:p>
          <a:p>
            <a:pPr marL="583565" marR="5080" indent="-571500" algn="just">
              <a:lnSpc>
                <a:spcPct val="130000"/>
              </a:lnSpc>
              <a:buFont typeface="Wingdings" pitchFamily="2" charset="2"/>
              <a:buChar char="§"/>
            </a:pPr>
            <a:r>
              <a:rPr lang="en-US" sz="3600" b="0" i="0">
                <a:effectLst/>
                <a:latin typeface="Be Vietnam Pro" pitchFamily="2" charset="77"/>
              </a:rPr>
              <a:t>Xét thuộc tính Parent (Yes:5, No:5)</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33AC17-4155-06A5-0ED7-B87EC2BCFDA7}"/>
                  </a:ext>
                </a:extLst>
              </p:cNvPr>
              <p:cNvSpPr txBox="1"/>
              <p:nvPr/>
            </p:nvSpPr>
            <p:spPr>
              <a:xfrm>
                <a:off x="818356" y="5924718"/>
                <a:ext cx="17878690" cy="3224281"/>
              </a:xfrm>
              <a:prstGeom prst="rect">
                <a:avLst/>
              </a:prstGeom>
              <a:noFill/>
            </p:spPr>
            <p:txBody>
              <a:bodyPr wrap="square">
                <a:spAutoFit/>
              </a:bodyPr>
              <a:lstStyle/>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𝑌</m:t>
                    </m:r>
                    <m:r>
                      <m:rPr>
                        <m:sty m:val="p"/>
                      </m:rPr>
                      <a:rPr lang="en-US" sz="2800" b="0" i="1">
                        <a:effectLst/>
                        <a:latin typeface="Cambria Math" panose="02040503050406030204" pitchFamily="18" charset="0"/>
                      </a:rPr>
                      <m:t>es</m:t>
                    </m:r>
                    <m:r>
                      <a:rPr lang="en-US" sz="2800" b="0" i="1">
                        <a:effectLst/>
                        <a:latin typeface="Cambria Math" panose="02040503050406030204" pitchFamily="18" charset="0"/>
                      </a:rPr>
                      <m:t>: </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5</m:t>
                        </m:r>
                      </m:num>
                      <m:den>
                        <m:r>
                          <a:rPr lang="en-US" sz="2800" b="0" i="1">
                            <a:effectLst/>
                            <a:latin typeface="Cambria Math" panose="02040503050406030204" pitchFamily="18" charset="0"/>
                          </a:rPr>
                          <m:t>5</m:t>
                        </m:r>
                      </m:den>
                    </m:f>
                    <m:r>
                      <a:rPr lang="en-US" sz="2800" b="0" i="1">
                        <a:effectLst/>
                        <a:latin typeface="Cambria Math" panose="02040503050406030204" pitchFamily="18" charset="0"/>
                      </a:rPr>
                      <m:t>𝐶𝑖𝑛𝑒𝑚𝑎</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5</m:t>
                        </m:r>
                      </m:den>
                    </m:f>
                    <m:r>
                      <a:rPr lang="en-US" sz="2800" b="0" i="1">
                        <a:effectLst/>
                        <a:latin typeface="Cambria Math" panose="02040503050406030204" pitchFamily="18" charset="0"/>
                      </a:rPr>
                      <m:t>𝑇𝑒𝑛𝑛𝑖𝑠</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5</m:t>
                        </m:r>
                      </m:den>
                    </m:f>
                    <m:r>
                      <a:rPr lang="en-US" sz="2800" b="0" i="1">
                        <a:effectLst/>
                        <a:latin typeface="Cambria Math" panose="02040503050406030204" pitchFamily="18" charset="0"/>
                      </a:rPr>
                      <m:t>𝑆𝑡𝑎𝑦𝑖𝑛</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5</m:t>
                        </m:r>
                      </m:den>
                    </m:f>
                    <m:r>
                      <a:rPr lang="en-US" sz="2800" b="0" i="1">
                        <a:effectLst/>
                        <a:latin typeface="Cambria Math" panose="02040503050406030204" pitchFamily="18" charset="0"/>
                      </a:rPr>
                      <m:t>𝑆h𝑜𝑝𝑝𝑖𝑛𝑔</m:t>
                    </m:r>
                  </m:oMath>
                </a14:m>
                <a:endParaRPr lang="en-US" sz="2800" b="0" i="1">
                  <a:effectLst/>
                  <a:latin typeface="Cambria Math" panose="02040503050406030204" pitchFamily="18" charset="0"/>
                </a:endParaRPr>
              </a:p>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𝑁𝑜</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2</m:t>
                        </m:r>
                      </m:num>
                      <m:den>
                        <m:r>
                          <a:rPr lang="en-US" sz="2800" b="0" i="1">
                            <a:effectLst/>
                            <a:latin typeface="Cambria Math" panose="02040503050406030204" pitchFamily="18" charset="0"/>
                          </a:rPr>
                          <m:t>5</m:t>
                        </m:r>
                      </m:den>
                    </m:f>
                    <m:r>
                      <a:rPr lang="en-US" sz="2800" b="0" i="1">
                        <a:effectLst/>
                        <a:latin typeface="Cambria Math" panose="02040503050406030204" pitchFamily="18" charset="0"/>
                      </a:rPr>
                      <m:t>𝐶𝑖𝑛𝑒𝑚𝑎</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2</m:t>
                        </m:r>
                      </m:num>
                      <m:den>
                        <m:r>
                          <a:rPr lang="en-US" sz="2800" b="0" i="1">
                            <a:effectLst/>
                            <a:latin typeface="Cambria Math" panose="02040503050406030204" pitchFamily="18" charset="0"/>
                          </a:rPr>
                          <m:t>5</m:t>
                        </m:r>
                      </m:den>
                    </m:f>
                    <m:r>
                      <a:rPr lang="en-US" sz="2800" b="0" i="1">
                        <a:effectLst/>
                        <a:latin typeface="Cambria Math" panose="02040503050406030204" pitchFamily="18" charset="0"/>
                      </a:rPr>
                      <m:t>𝑇𝑒𝑛𝑛𝑖𝑠</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5</m:t>
                        </m:r>
                      </m:den>
                    </m:f>
                    <m:r>
                      <a:rPr lang="en-US" sz="2800" b="0" i="1">
                        <a:effectLst/>
                        <a:latin typeface="Cambria Math" panose="02040503050406030204" pitchFamily="18" charset="0"/>
                      </a:rPr>
                      <m:t>𝑆𝑡𝑎𝑦𝑖𝑛</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5</m:t>
                        </m:r>
                      </m:den>
                    </m:f>
                    <m:r>
                      <a:rPr lang="en-US" sz="2800" b="0" i="1">
                        <a:effectLst/>
                        <a:latin typeface="Cambria Math" panose="02040503050406030204" pitchFamily="18" charset="0"/>
                      </a:rPr>
                      <m:t>𝑆h𝑜𝑝𝑝𝑖𝑛𝑔</m:t>
                    </m:r>
                  </m:oMath>
                </a14:m>
                <a:endParaRPr lang="en-US" sz="2800">
                  <a:latin typeface="Be Vietnam Pro" pitchFamily="2" charset="77"/>
                </a:endParaRPr>
              </a:p>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𝐸</m:t>
                    </m:r>
                    <m:d>
                      <m:dPr>
                        <m:ctrlPr>
                          <a:rPr lang="en-US" sz="2800" b="0" i="1">
                            <a:effectLst/>
                            <a:latin typeface="Cambria Math" panose="02040503050406030204" pitchFamily="18" charset="0"/>
                          </a:rPr>
                        </m:ctrlPr>
                      </m:dPr>
                      <m:e>
                        <m:r>
                          <a:rPr lang="en-US" sz="2800" b="0" i="1">
                            <a:effectLst/>
                            <a:latin typeface="Cambria Math" panose="02040503050406030204" pitchFamily="18" charset="0"/>
                          </a:rPr>
                          <m:t>𝑝</m:t>
                        </m:r>
                        <m:r>
                          <m:rPr>
                            <m:sty m:val="p"/>
                          </m:rPr>
                          <a:rPr lang="en-US" sz="2800" b="0" i="1">
                            <a:effectLst/>
                            <a:latin typeface="Cambria Math" panose="02040503050406030204" pitchFamily="18" charset="0"/>
                          </a:rPr>
                          <m:t>ar</m:t>
                        </m:r>
                        <m:r>
                          <a:rPr lang="en-US" sz="2800" b="0" i="1">
                            <a:effectLst/>
                            <a:latin typeface="Cambria Math" panose="02040503050406030204" pitchFamily="18" charset="0"/>
                          </a:rPr>
                          <m:t>𝑒𝑛𝑡</m:t>
                        </m:r>
                      </m:e>
                    </m:d>
                    <m:r>
                      <a:rPr lang="en-US" sz="2800" b="0" i="1">
                        <a:effectLst/>
                        <a:latin typeface="Cambria Math" panose="02040503050406030204" pitchFamily="18" charset="0"/>
                      </a:rPr>
                      <m:t>= </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5</m:t>
                        </m:r>
                      </m:num>
                      <m:den>
                        <m:r>
                          <a:rPr lang="en-US" sz="2800" b="0" i="1">
                            <a:effectLst/>
                            <a:latin typeface="Cambria Math" panose="02040503050406030204" pitchFamily="18" charset="0"/>
                          </a:rPr>
                          <m:t>10</m:t>
                        </m:r>
                      </m:den>
                    </m:f>
                    <m:d>
                      <m:dPr>
                        <m:ctrlPr>
                          <a:rPr lang="en-US" sz="2800" b="0" i="1">
                            <a:effectLst/>
                            <a:latin typeface="Cambria Math" panose="02040503050406030204" pitchFamily="18" charset="0"/>
                          </a:rPr>
                        </m:ctrlPr>
                      </m:dPr>
                      <m:e>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5</m:t>
                            </m:r>
                          </m:num>
                          <m:den>
                            <m:r>
                              <a:rPr lang="en-US" sz="2800" b="0" i="1">
                                <a:effectLst/>
                                <a:latin typeface="Cambria Math" panose="02040503050406030204" pitchFamily="18" charset="0"/>
                              </a:rPr>
                              <m:t>5</m:t>
                            </m:r>
                          </m:den>
                        </m:f>
                        <m:sSubSup>
                          <m:sSubSupPr>
                            <m:ctrlPr>
                              <a:rPr lang="en-US" sz="2800" b="0" i="1">
                                <a:effectLst/>
                                <a:latin typeface="Cambria Math" panose="02040503050406030204" pitchFamily="18" charset="0"/>
                              </a:rPr>
                            </m:ctrlPr>
                          </m:sSubSupPr>
                          <m:e>
                            <m:r>
                              <a:rPr lang="en-US" sz="2800" b="0" i="1">
                                <a:effectLst/>
                                <a:latin typeface="Cambria Math" panose="02040503050406030204" pitchFamily="18" charset="0"/>
                              </a:rPr>
                              <m:t>𝑙𝑜𝑔</m:t>
                            </m:r>
                          </m:e>
                          <m:sub>
                            <m:r>
                              <a:rPr lang="en-US" sz="2800" b="0" i="1">
                                <a:effectLst/>
                                <a:latin typeface="Cambria Math" panose="02040503050406030204" pitchFamily="18" charset="0"/>
                              </a:rPr>
                              <m:t>2</m:t>
                            </m:r>
                          </m:sub>
                          <m:sup>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5</m:t>
                                </m:r>
                              </m:num>
                              <m:den>
                                <m:r>
                                  <a:rPr lang="en-US" sz="2800" b="0" i="1">
                                    <a:effectLst/>
                                    <a:latin typeface="Cambria Math" panose="02040503050406030204" pitchFamily="18" charset="0"/>
                                  </a:rPr>
                                  <m:t>5</m:t>
                                </m:r>
                              </m:den>
                            </m:f>
                          </m:sup>
                        </m:sSubSup>
                        <m:r>
                          <a:rPr lang="en-US" sz="2800" b="0" i="1">
                            <a:effectLst/>
                            <a:latin typeface="Cambria Math" panose="02040503050406030204" pitchFamily="18" charset="0"/>
                          </a:rPr>
                          <m:t>−0−0 −0</m:t>
                        </m:r>
                      </m:e>
                    </m:d>
                    <m:r>
                      <a:rPr lang="en-US" sz="2800" b="0" i="1">
                        <a:effectLst/>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5</m:t>
                        </m:r>
                      </m:num>
                      <m:den>
                        <m:r>
                          <a:rPr lang="en-US" sz="2800" i="1">
                            <a:latin typeface="Cambria Math" panose="02040503050406030204" pitchFamily="18" charset="0"/>
                          </a:rPr>
                          <m:t>10</m:t>
                        </m:r>
                      </m:den>
                    </m:f>
                    <m:d>
                      <m:dPr>
                        <m:ctrlPr>
                          <a:rPr lang="en-US" sz="2800" i="1">
                            <a:latin typeface="Cambria Math" panose="02040503050406030204" pitchFamily="18" charset="0"/>
                          </a:rPr>
                        </m:ctrlPr>
                      </m:dPr>
                      <m:e>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2</m:t>
                            </m:r>
                          </m:num>
                          <m:den>
                            <m:r>
                              <a:rPr lang="en-US" sz="2800" b="0" i="1">
                                <a:latin typeface="Cambria Math" panose="02040503050406030204" pitchFamily="18" charset="0"/>
                              </a:rPr>
                              <m:t>5</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2</m:t>
                                </m:r>
                              </m:num>
                              <m:den>
                                <m:r>
                                  <a:rPr lang="en-US" sz="2800" b="0" i="1">
                                    <a:latin typeface="Cambria Math" panose="02040503050406030204" pitchFamily="18" charset="0"/>
                                  </a:rPr>
                                  <m:t>5</m:t>
                                </m:r>
                              </m:den>
                            </m:f>
                          </m:sup>
                        </m:sSubSup>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i="1">
                                <a:latin typeface="Cambria Math" panose="02040503050406030204" pitchFamily="18" charset="0"/>
                              </a:rPr>
                              <m:t>5</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i="1">
                                    <a:latin typeface="Cambria Math" panose="02040503050406030204" pitchFamily="18" charset="0"/>
                                  </a:rPr>
                                  <m:t>5</m:t>
                                </m:r>
                              </m:den>
                            </m:f>
                          </m:sup>
                        </m:sSubSup>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i="1">
                                <a:latin typeface="Cambria Math" panose="02040503050406030204" pitchFamily="18" charset="0"/>
                              </a:rPr>
                              <m:t>5</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i="1">
                                    <a:latin typeface="Cambria Math" panose="02040503050406030204" pitchFamily="18" charset="0"/>
                                  </a:rPr>
                                  <m:t>5</m:t>
                                </m:r>
                              </m:den>
                            </m:f>
                          </m:sup>
                        </m:sSubSup>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b="0" i="1">
                                <a:latin typeface="Cambria Math" panose="02040503050406030204" pitchFamily="18" charset="0"/>
                              </a:rPr>
                              <m:t>5</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b="0" i="1">
                                    <a:latin typeface="Cambria Math" panose="02040503050406030204" pitchFamily="18" charset="0"/>
                                  </a:rPr>
                                  <m:t>5</m:t>
                                </m:r>
                              </m:den>
                            </m:f>
                          </m:sup>
                        </m:sSubSup>
                      </m:e>
                    </m:d>
                  </m:oMath>
                </a14:m>
                <a:endParaRPr lang="en-US" sz="2800" i="1">
                  <a:latin typeface="Cambria Math" panose="02040503050406030204" pitchFamily="18" charset="0"/>
                </a:endParaRPr>
              </a:p>
              <a:p>
                <a:pPr marL="583565" marR="5080" indent="-571500" algn="just">
                  <a:lnSpc>
                    <a:spcPct val="130000"/>
                  </a:lnSpc>
                  <a:buFont typeface="Wingdings" pitchFamily="2" charset="2"/>
                  <a:buChar char="§"/>
                </a:pPr>
                <a14:m>
                  <m:oMath xmlns:m="http://schemas.openxmlformats.org/officeDocument/2006/math">
                    <m:r>
                      <a:rPr lang="en-US" sz="2800" b="0" i="1">
                        <a:latin typeface="Cambria Math" panose="02040503050406030204" pitchFamily="18" charset="0"/>
                      </a:rPr>
                      <m:t>𝐸</m:t>
                    </m:r>
                    <m:r>
                      <a:rPr lang="en-US" sz="2800" b="0" i="1">
                        <a:latin typeface="Cambria Math" panose="02040503050406030204" pitchFamily="18" charset="0"/>
                      </a:rPr>
                      <m:t>(</m:t>
                    </m:r>
                    <m:r>
                      <a:rPr lang="en-US" sz="2800" b="0" i="1">
                        <a:latin typeface="Cambria Math" panose="02040503050406030204" pitchFamily="18" charset="0"/>
                      </a:rPr>
                      <m:t>𝑝</m:t>
                    </m:r>
                    <m:r>
                      <m:rPr>
                        <m:sty m:val="p"/>
                      </m:rPr>
                      <a:rPr lang="en-US" sz="2800" b="0" i="1">
                        <a:latin typeface="Cambria Math" panose="02040503050406030204" pitchFamily="18" charset="0"/>
                      </a:rPr>
                      <m:t>ar</m:t>
                    </m:r>
                    <m:r>
                      <a:rPr lang="en-US" sz="2800" b="0" i="1">
                        <a:latin typeface="Cambria Math" panose="02040503050406030204" pitchFamily="18" charset="0"/>
                      </a:rPr>
                      <m:t>𝑒𝑛𝑡</m:t>
                    </m:r>
                    <m:r>
                      <a:rPr lang="en-US" sz="2800" b="0" i="1">
                        <a:latin typeface="Cambria Math" panose="02040503050406030204" pitchFamily="18" charset="0"/>
                      </a:rPr>
                      <m:t>)=0.961</m:t>
                    </m:r>
                  </m:oMath>
                </a14:m>
                <a:endParaRPr lang="en-US" sz="2800" b="0" i="0">
                  <a:effectLst/>
                  <a:latin typeface="Be Vietnam Pro" pitchFamily="2" charset="77"/>
                </a:endParaRPr>
              </a:p>
            </p:txBody>
          </p:sp>
        </mc:Choice>
        <mc:Fallback xmlns="">
          <p:sp>
            <p:nvSpPr>
              <p:cNvPr id="7" name="TextBox 6">
                <a:extLst>
                  <a:ext uri="{FF2B5EF4-FFF2-40B4-BE49-F238E27FC236}">
                    <a16:creationId xmlns:a16="http://schemas.microsoft.com/office/drawing/2014/main" id="{4E33AC17-4155-06A5-0ED7-B87EC2BCFDA7}"/>
                  </a:ext>
                </a:extLst>
              </p:cNvPr>
              <p:cNvSpPr txBox="1">
                <a:spLocks noRot="1" noChangeAspect="1" noMove="1" noResize="1" noEditPoints="1" noAdjustHandles="1" noChangeArrowheads="1" noChangeShapeType="1" noTextEdit="1"/>
              </p:cNvSpPr>
              <p:nvPr/>
            </p:nvSpPr>
            <p:spPr>
              <a:xfrm>
                <a:off x="818356" y="5924718"/>
                <a:ext cx="17878690" cy="3224281"/>
              </a:xfrm>
              <a:prstGeom prst="rect">
                <a:avLst/>
              </a:prstGeom>
              <a:blipFill>
                <a:blip r:embed="rId3"/>
                <a:stretch>
                  <a:fillRect l="-568" b="-3922"/>
                </a:stretch>
              </a:blipFill>
            </p:spPr>
            <p:txBody>
              <a:bodyPr/>
              <a:lstStyle/>
              <a:p>
                <a:r>
                  <a:rPr lang="en-VN">
                    <a:noFill/>
                  </a:rPr>
                  <a:t> </a:t>
                </a:r>
              </a:p>
            </p:txBody>
          </p:sp>
        </mc:Fallback>
      </mc:AlternateContent>
    </p:spTree>
    <p:extLst>
      <p:ext uri="{BB962C8B-B14F-4D97-AF65-F5344CB8AC3E}">
        <p14:creationId xmlns:p14="http://schemas.microsoft.com/office/powerpoint/2010/main" val="25525962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2829621"/>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Xem xét ví dụ sau:</a:t>
            </a:r>
          </a:p>
          <a:p>
            <a:pPr marL="583565" marR="5080" indent="-571500" algn="just">
              <a:lnSpc>
                <a:spcPct val="130000"/>
              </a:lnSpc>
              <a:buFont typeface="Wingdings" pitchFamily="2" charset="2"/>
              <a:buChar char="§"/>
            </a:pPr>
            <a:r>
              <a:rPr lang="en-US" sz="3600">
                <a:latin typeface="Be Vietnam Pro" pitchFamily="2" charset="77"/>
              </a:rPr>
              <a:t>Chúng ta sử dụng giải thuật </a:t>
            </a:r>
            <a:r>
              <a:rPr lang="en-US" sz="3600">
                <a:highlight>
                  <a:srgbClr val="FFFF00"/>
                </a:highlight>
                <a:latin typeface="Be Vietnam Pro" pitchFamily="2" charset="77"/>
              </a:rPr>
              <a:t>Entropy</a:t>
            </a:r>
            <a:r>
              <a:rPr lang="en-US" sz="3600">
                <a:latin typeface="Be Vietnam Pro" pitchFamily="2" charset="77"/>
              </a:rPr>
              <a:t> để tính giá trị cho các thuộc tính.</a:t>
            </a:r>
          </a:p>
          <a:p>
            <a:pPr marL="583565" marR="5080" indent="-571500" algn="just">
              <a:lnSpc>
                <a:spcPct val="130000"/>
              </a:lnSpc>
              <a:buFont typeface="Wingdings" pitchFamily="2" charset="2"/>
              <a:buChar char="§"/>
            </a:pPr>
            <a:r>
              <a:rPr lang="en-US" sz="3600" b="0" i="0">
                <a:effectLst/>
                <a:latin typeface="Be Vietnam Pro" pitchFamily="2" charset="77"/>
              </a:rPr>
              <a:t>Xét thuộc tính Money (Rich:7, Poor:3)</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33AC17-4155-06A5-0ED7-B87EC2BCFDA7}"/>
                  </a:ext>
                </a:extLst>
              </p:cNvPr>
              <p:cNvSpPr txBox="1"/>
              <p:nvPr/>
            </p:nvSpPr>
            <p:spPr>
              <a:xfrm>
                <a:off x="818356" y="5924718"/>
                <a:ext cx="17878690" cy="3224281"/>
              </a:xfrm>
              <a:prstGeom prst="rect">
                <a:avLst/>
              </a:prstGeom>
              <a:noFill/>
            </p:spPr>
            <p:txBody>
              <a:bodyPr wrap="square">
                <a:spAutoFit/>
              </a:bodyPr>
              <a:lstStyle/>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𝑅𝑖𝑐h</m:t>
                    </m:r>
                    <m:r>
                      <a:rPr lang="en-US" sz="2800" b="0" i="1">
                        <a:effectLst/>
                        <a:latin typeface="Cambria Math" panose="02040503050406030204" pitchFamily="18" charset="0"/>
                      </a:rPr>
                      <m:t>: </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3</m:t>
                        </m:r>
                      </m:num>
                      <m:den>
                        <m:r>
                          <a:rPr lang="en-US" sz="2800" b="0" i="1">
                            <a:effectLst/>
                            <a:latin typeface="Cambria Math" panose="02040503050406030204" pitchFamily="18" charset="0"/>
                          </a:rPr>
                          <m:t>7</m:t>
                        </m:r>
                      </m:den>
                    </m:f>
                    <m:r>
                      <a:rPr lang="en-US" sz="2800" b="0" i="1">
                        <a:effectLst/>
                        <a:latin typeface="Cambria Math" panose="02040503050406030204" pitchFamily="18" charset="0"/>
                      </a:rPr>
                      <m:t>𝐶𝑖𝑛𝑒𝑚𝑎</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2</m:t>
                        </m:r>
                      </m:num>
                      <m:den>
                        <m:r>
                          <a:rPr lang="en-US" sz="2800" b="0" i="1">
                            <a:effectLst/>
                            <a:latin typeface="Cambria Math" panose="02040503050406030204" pitchFamily="18" charset="0"/>
                          </a:rPr>
                          <m:t>7</m:t>
                        </m:r>
                      </m:den>
                    </m:f>
                    <m:r>
                      <a:rPr lang="en-US" sz="2800" b="0" i="1">
                        <a:effectLst/>
                        <a:latin typeface="Cambria Math" panose="02040503050406030204" pitchFamily="18" charset="0"/>
                      </a:rPr>
                      <m:t>𝑇𝑒𝑛𝑛𝑖𝑠</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7</m:t>
                        </m:r>
                      </m:den>
                    </m:f>
                    <m:r>
                      <a:rPr lang="en-US" sz="2800" b="0" i="1">
                        <a:effectLst/>
                        <a:latin typeface="Cambria Math" panose="02040503050406030204" pitchFamily="18" charset="0"/>
                      </a:rPr>
                      <m:t>𝑆𝑡𝑎𝑦𝑖𝑛</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1</m:t>
                        </m:r>
                      </m:num>
                      <m:den>
                        <m:r>
                          <a:rPr lang="en-US" sz="2800" b="0" i="1">
                            <a:effectLst/>
                            <a:latin typeface="Cambria Math" panose="02040503050406030204" pitchFamily="18" charset="0"/>
                          </a:rPr>
                          <m:t>7</m:t>
                        </m:r>
                      </m:den>
                    </m:f>
                    <m:r>
                      <a:rPr lang="en-US" sz="2800" b="0" i="1">
                        <a:effectLst/>
                        <a:latin typeface="Cambria Math" panose="02040503050406030204" pitchFamily="18" charset="0"/>
                      </a:rPr>
                      <m:t>𝑆h𝑜𝑝𝑝𝑖𝑛𝑔</m:t>
                    </m:r>
                  </m:oMath>
                </a14:m>
                <a:endParaRPr lang="en-US" sz="2800" b="0" i="1">
                  <a:effectLst/>
                  <a:latin typeface="Cambria Math" panose="02040503050406030204" pitchFamily="18" charset="0"/>
                </a:endParaRPr>
              </a:p>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𝑃</m:t>
                    </m:r>
                    <m:r>
                      <m:rPr>
                        <m:sty m:val="p"/>
                      </m:rPr>
                      <a:rPr lang="en-US" sz="2800" b="0" i="1">
                        <a:effectLst/>
                        <a:latin typeface="Cambria Math" panose="02040503050406030204" pitchFamily="18" charset="0"/>
                      </a:rPr>
                      <m:t>oo</m:t>
                    </m:r>
                    <m:r>
                      <a:rPr lang="en-US" sz="2800" b="0" i="1">
                        <a:effectLst/>
                        <a:latin typeface="Cambria Math" panose="02040503050406030204" pitchFamily="18" charset="0"/>
                      </a:rPr>
                      <m:t>𝑟</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3</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𝐶𝑖𝑛𝑒𝑚𝑎</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𝑇𝑒𝑛𝑛𝑖𝑠</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𝑆𝑡𝑎𝑦𝑖𝑛</m:t>
                    </m:r>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0</m:t>
                        </m:r>
                      </m:num>
                      <m:den>
                        <m:r>
                          <a:rPr lang="en-US" sz="2800" b="0" i="1">
                            <a:effectLst/>
                            <a:latin typeface="Cambria Math" panose="02040503050406030204" pitchFamily="18" charset="0"/>
                          </a:rPr>
                          <m:t>3</m:t>
                        </m:r>
                      </m:den>
                    </m:f>
                    <m:r>
                      <a:rPr lang="en-US" sz="2800" b="0" i="1">
                        <a:effectLst/>
                        <a:latin typeface="Cambria Math" panose="02040503050406030204" pitchFamily="18" charset="0"/>
                      </a:rPr>
                      <m:t>𝑆h𝑜𝑝𝑝𝑖𝑛𝑔</m:t>
                    </m:r>
                  </m:oMath>
                </a14:m>
                <a:endParaRPr lang="en-US" sz="2800">
                  <a:latin typeface="Be Vietnam Pro" pitchFamily="2" charset="77"/>
                </a:endParaRPr>
              </a:p>
              <a:p>
                <a:pPr marL="583565" marR="5080" indent="-571500" algn="just">
                  <a:lnSpc>
                    <a:spcPct val="130000"/>
                  </a:lnSpc>
                  <a:buFont typeface="Wingdings" pitchFamily="2" charset="2"/>
                  <a:buChar char="§"/>
                </a:pPr>
                <a14:m>
                  <m:oMath xmlns:m="http://schemas.openxmlformats.org/officeDocument/2006/math">
                    <m:r>
                      <a:rPr lang="en-US" sz="2800" b="0" i="1">
                        <a:effectLst/>
                        <a:latin typeface="Cambria Math" panose="02040503050406030204" pitchFamily="18" charset="0"/>
                      </a:rPr>
                      <m:t>𝐸</m:t>
                    </m:r>
                    <m:d>
                      <m:dPr>
                        <m:ctrlPr>
                          <a:rPr lang="en-US" sz="2800" b="0" i="1">
                            <a:effectLst/>
                            <a:latin typeface="Cambria Math" panose="02040503050406030204" pitchFamily="18" charset="0"/>
                          </a:rPr>
                        </m:ctrlPr>
                      </m:dPr>
                      <m:e>
                        <m:r>
                          <a:rPr lang="en-US" sz="2800" b="0" i="1">
                            <a:effectLst/>
                            <a:latin typeface="Cambria Math" panose="02040503050406030204" pitchFamily="18" charset="0"/>
                          </a:rPr>
                          <m:t>𝑚𝑜𝑛𝑒𝑦</m:t>
                        </m:r>
                      </m:e>
                    </m:d>
                    <m:r>
                      <a:rPr lang="en-US" sz="2800" b="0" i="1">
                        <a:effectLst/>
                        <a:latin typeface="Cambria Math" panose="02040503050406030204" pitchFamily="18" charset="0"/>
                      </a:rPr>
                      <m:t>= </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7</m:t>
                        </m:r>
                      </m:num>
                      <m:den>
                        <m:r>
                          <a:rPr lang="en-US" sz="2800" b="0" i="1">
                            <a:effectLst/>
                            <a:latin typeface="Cambria Math" panose="02040503050406030204" pitchFamily="18" charset="0"/>
                          </a:rPr>
                          <m:t>10</m:t>
                        </m:r>
                      </m:den>
                    </m:f>
                    <m:d>
                      <m:dPr>
                        <m:ctrlPr>
                          <a:rPr lang="en-US" sz="2800" b="0" i="1">
                            <a:effectLst/>
                            <a:latin typeface="Cambria Math" panose="02040503050406030204" pitchFamily="18" charset="0"/>
                          </a:rPr>
                        </m:ctrlPr>
                      </m:dPr>
                      <m:e>
                        <m:r>
                          <a:rPr lang="en-US" sz="2800" b="0" i="1">
                            <a:effectLst/>
                            <a:latin typeface="Cambria Math" panose="02040503050406030204" pitchFamily="18" charset="0"/>
                          </a:rPr>
                          <m:t>−</m:t>
                        </m:r>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3</m:t>
                            </m:r>
                          </m:num>
                          <m:den>
                            <m:r>
                              <a:rPr lang="en-US" sz="2800" b="0" i="1">
                                <a:effectLst/>
                                <a:latin typeface="Cambria Math" panose="02040503050406030204" pitchFamily="18" charset="0"/>
                              </a:rPr>
                              <m:t>7</m:t>
                            </m:r>
                          </m:den>
                        </m:f>
                        <m:sSubSup>
                          <m:sSubSupPr>
                            <m:ctrlPr>
                              <a:rPr lang="en-US" sz="2800" b="0" i="1">
                                <a:effectLst/>
                                <a:latin typeface="Cambria Math" panose="02040503050406030204" pitchFamily="18" charset="0"/>
                              </a:rPr>
                            </m:ctrlPr>
                          </m:sSubSupPr>
                          <m:e>
                            <m:r>
                              <a:rPr lang="en-US" sz="2800" b="0" i="1">
                                <a:effectLst/>
                                <a:latin typeface="Cambria Math" panose="02040503050406030204" pitchFamily="18" charset="0"/>
                              </a:rPr>
                              <m:t>𝑙𝑜𝑔</m:t>
                            </m:r>
                          </m:e>
                          <m:sub>
                            <m:r>
                              <a:rPr lang="en-US" sz="2800" b="0" i="1">
                                <a:effectLst/>
                                <a:latin typeface="Cambria Math" panose="02040503050406030204" pitchFamily="18" charset="0"/>
                              </a:rPr>
                              <m:t>2</m:t>
                            </m:r>
                          </m:sub>
                          <m:sup>
                            <m:f>
                              <m:fPr>
                                <m:ctrlPr>
                                  <a:rPr lang="en-US" sz="2800" b="0" i="1">
                                    <a:effectLst/>
                                    <a:latin typeface="Cambria Math" panose="02040503050406030204" pitchFamily="18" charset="0"/>
                                  </a:rPr>
                                </m:ctrlPr>
                              </m:fPr>
                              <m:num>
                                <m:r>
                                  <a:rPr lang="en-US" sz="2800" b="0" i="1">
                                    <a:effectLst/>
                                    <a:latin typeface="Cambria Math" panose="02040503050406030204" pitchFamily="18" charset="0"/>
                                  </a:rPr>
                                  <m:t>3</m:t>
                                </m:r>
                              </m:num>
                              <m:den>
                                <m:r>
                                  <a:rPr lang="en-US" sz="2800" b="0" i="1">
                                    <a:effectLst/>
                                    <a:latin typeface="Cambria Math" panose="02040503050406030204" pitchFamily="18" charset="0"/>
                                  </a:rPr>
                                  <m:t>7</m:t>
                                </m:r>
                              </m:den>
                            </m:f>
                          </m:sup>
                        </m:sSubSup>
                        <m:r>
                          <a:rPr lang="en-US" sz="2800" b="0" i="1">
                            <a:effectLst/>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2</m:t>
                            </m:r>
                          </m:num>
                          <m:den>
                            <m:r>
                              <a:rPr lang="en-US" sz="2800" i="1">
                                <a:latin typeface="Cambria Math" panose="02040503050406030204" pitchFamily="18" charset="0"/>
                              </a:rPr>
                              <m:t>7</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2</m:t>
                                </m:r>
                              </m:num>
                              <m:den>
                                <m:r>
                                  <a:rPr lang="en-US" sz="2800" i="1">
                                    <a:latin typeface="Cambria Math" panose="02040503050406030204" pitchFamily="18" charset="0"/>
                                  </a:rPr>
                                  <m:t>7</m:t>
                                </m:r>
                              </m:den>
                            </m:f>
                          </m:sup>
                        </m:sSubSup>
                        <m:r>
                          <a:rPr lang="en-US" sz="2800" b="0" i="1">
                            <a:effectLst/>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i="1">
                                <a:latin typeface="Cambria Math" panose="02040503050406030204" pitchFamily="18" charset="0"/>
                              </a:rPr>
                              <m:t>7</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i="1">
                                    <a:latin typeface="Cambria Math" panose="02040503050406030204" pitchFamily="18" charset="0"/>
                                  </a:rPr>
                                  <m:t>7</m:t>
                                </m:r>
                              </m:den>
                            </m:f>
                          </m:sup>
                        </m:sSubSup>
                        <m:r>
                          <a:rPr lang="en-US" sz="2800" b="0" i="1">
                            <a:effectLst/>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i="1">
                                <a:latin typeface="Cambria Math" panose="02040503050406030204" pitchFamily="18" charset="0"/>
                              </a:rPr>
                              <m:t>7</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1</m:t>
                                </m:r>
                              </m:num>
                              <m:den>
                                <m:r>
                                  <a:rPr lang="en-US" sz="2800" i="1">
                                    <a:latin typeface="Cambria Math" panose="02040503050406030204" pitchFamily="18" charset="0"/>
                                  </a:rPr>
                                  <m:t>7</m:t>
                                </m:r>
                              </m:den>
                            </m:f>
                          </m:sup>
                        </m:sSubSup>
                      </m:e>
                    </m:d>
                    <m:r>
                      <a:rPr lang="en-US" sz="2800" b="0" i="1">
                        <a:effectLst/>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3</m:t>
                        </m:r>
                      </m:num>
                      <m:den>
                        <m:r>
                          <a:rPr lang="en-US" sz="2800" i="1">
                            <a:latin typeface="Cambria Math" panose="02040503050406030204" pitchFamily="18" charset="0"/>
                          </a:rPr>
                          <m:t>10</m:t>
                        </m:r>
                      </m:den>
                    </m:f>
                    <m:d>
                      <m:dPr>
                        <m:ctrlPr>
                          <a:rPr lang="en-US" sz="2800" i="1">
                            <a:latin typeface="Cambria Math" panose="02040503050406030204" pitchFamily="18" charset="0"/>
                          </a:rPr>
                        </m:ctrlPr>
                      </m:dPr>
                      <m:e>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a:latin typeface="Cambria Math" panose="02040503050406030204" pitchFamily="18" charset="0"/>
                              </a:rPr>
                              <m:t>3</m:t>
                            </m:r>
                          </m:num>
                          <m:den>
                            <m:r>
                              <a:rPr lang="en-US" sz="2800" b="0" i="1">
                                <a:latin typeface="Cambria Math" panose="02040503050406030204" pitchFamily="18" charset="0"/>
                              </a:rPr>
                              <m:t>3</m:t>
                            </m:r>
                          </m:den>
                        </m:f>
                        <m:sSubSup>
                          <m:sSubSupPr>
                            <m:ctrlPr>
                              <a:rPr lang="en-US" sz="2800" i="1">
                                <a:latin typeface="Cambria Math" panose="02040503050406030204" pitchFamily="18" charset="0"/>
                              </a:rPr>
                            </m:ctrlPr>
                          </m:sSubSupPr>
                          <m:e>
                            <m:r>
                              <a:rPr lang="en-US" sz="2800" i="1">
                                <a:latin typeface="Cambria Math" panose="02040503050406030204" pitchFamily="18" charset="0"/>
                              </a:rPr>
                              <m:t>𝑙𝑜𝑔</m:t>
                            </m:r>
                          </m:e>
                          <m:sub>
                            <m:r>
                              <a:rPr lang="en-US" sz="2800" i="1">
                                <a:latin typeface="Cambria Math" panose="02040503050406030204" pitchFamily="18" charset="0"/>
                              </a:rPr>
                              <m:t>2</m:t>
                            </m:r>
                          </m:sub>
                          <m:sup>
                            <m:f>
                              <m:fPr>
                                <m:ctrlPr>
                                  <a:rPr lang="en-US" sz="2800" i="1">
                                    <a:latin typeface="Cambria Math" panose="02040503050406030204" pitchFamily="18" charset="0"/>
                                  </a:rPr>
                                </m:ctrlPr>
                              </m:fPr>
                              <m:num>
                                <m:r>
                                  <a:rPr lang="en-US" sz="2800" b="0" i="1">
                                    <a:latin typeface="Cambria Math" panose="02040503050406030204" pitchFamily="18" charset="0"/>
                                  </a:rPr>
                                  <m:t>3</m:t>
                                </m:r>
                              </m:num>
                              <m:den>
                                <m:r>
                                  <a:rPr lang="en-US" sz="2800" b="0" i="1">
                                    <a:latin typeface="Cambria Math" panose="02040503050406030204" pitchFamily="18" charset="0"/>
                                  </a:rPr>
                                  <m:t>3</m:t>
                                </m:r>
                              </m:den>
                            </m:f>
                          </m:sup>
                        </m:sSubSup>
                        <m:r>
                          <a:rPr lang="en-US" sz="2800" i="1">
                            <a:latin typeface="Cambria Math" panose="02040503050406030204" pitchFamily="18" charset="0"/>
                          </a:rPr>
                          <m:t>−0−0−0</m:t>
                        </m:r>
                      </m:e>
                    </m:d>
                  </m:oMath>
                </a14:m>
                <a:endParaRPr lang="en-US" sz="2800" i="1">
                  <a:latin typeface="Cambria Math" panose="02040503050406030204" pitchFamily="18" charset="0"/>
                </a:endParaRPr>
              </a:p>
              <a:p>
                <a:pPr marL="583565" marR="5080" indent="-571500" algn="just">
                  <a:lnSpc>
                    <a:spcPct val="130000"/>
                  </a:lnSpc>
                  <a:buFont typeface="Wingdings" pitchFamily="2" charset="2"/>
                  <a:buChar char="§"/>
                </a:pPr>
                <a14:m>
                  <m:oMath xmlns:m="http://schemas.openxmlformats.org/officeDocument/2006/math">
                    <m:r>
                      <a:rPr lang="en-US" sz="2800" b="0" i="1">
                        <a:latin typeface="Cambria Math" panose="02040503050406030204" pitchFamily="18" charset="0"/>
                      </a:rPr>
                      <m:t>𝐸</m:t>
                    </m:r>
                    <m:r>
                      <a:rPr lang="en-US" sz="2800" b="0" i="1">
                        <a:latin typeface="Cambria Math" panose="02040503050406030204" pitchFamily="18" charset="0"/>
                      </a:rPr>
                      <m:t>(</m:t>
                    </m:r>
                    <m:r>
                      <a:rPr lang="en-US" sz="2800" b="0" i="1">
                        <a:latin typeface="Cambria Math" panose="02040503050406030204" pitchFamily="18" charset="0"/>
                      </a:rPr>
                      <m:t>𝑚𝑜𝑛𝑒𝑦</m:t>
                    </m:r>
                    <m:r>
                      <a:rPr lang="en-US" sz="2800" b="0" i="1">
                        <a:latin typeface="Cambria Math" panose="02040503050406030204" pitchFamily="18" charset="0"/>
                      </a:rPr>
                      <m:t>)=1.287</m:t>
                    </m:r>
                  </m:oMath>
                </a14:m>
                <a:endParaRPr lang="en-US" sz="2800" b="0" i="0">
                  <a:effectLst/>
                  <a:latin typeface="Be Vietnam Pro" pitchFamily="2" charset="77"/>
                </a:endParaRPr>
              </a:p>
            </p:txBody>
          </p:sp>
        </mc:Choice>
        <mc:Fallback xmlns="">
          <p:sp>
            <p:nvSpPr>
              <p:cNvPr id="7" name="TextBox 6">
                <a:extLst>
                  <a:ext uri="{FF2B5EF4-FFF2-40B4-BE49-F238E27FC236}">
                    <a16:creationId xmlns:a16="http://schemas.microsoft.com/office/drawing/2014/main" id="{4E33AC17-4155-06A5-0ED7-B87EC2BCFDA7}"/>
                  </a:ext>
                </a:extLst>
              </p:cNvPr>
              <p:cNvSpPr txBox="1">
                <a:spLocks noRot="1" noChangeAspect="1" noMove="1" noResize="1" noEditPoints="1" noAdjustHandles="1" noChangeArrowheads="1" noChangeShapeType="1" noTextEdit="1"/>
              </p:cNvSpPr>
              <p:nvPr/>
            </p:nvSpPr>
            <p:spPr>
              <a:xfrm>
                <a:off x="818356" y="5924718"/>
                <a:ext cx="17878690" cy="3224281"/>
              </a:xfrm>
              <a:prstGeom prst="rect">
                <a:avLst/>
              </a:prstGeom>
              <a:blipFill>
                <a:blip r:embed="rId3"/>
                <a:stretch>
                  <a:fillRect l="-568" b="-2745"/>
                </a:stretch>
              </a:blipFill>
            </p:spPr>
            <p:txBody>
              <a:bodyPr/>
              <a:lstStyle/>
              <a:p>
                <a:r>
                  <a:rPr lang="en-VN">
                    <a:noFill/>
                  </a:rPr>
                  <a:t> </a:t>
                </a:r>
              </a:p>
            </p:txBody>
          </p:sp>
        </mc:Fallback>
      </mc:AlternateContent>
      <p:sp>
        <p:nvSpPr>
          <p:cNvPr id="6" name="object 20">
            <a:extLst>
              <a:ext uri="{FF2B5EF4-FFF2-40B4-BE49-F238E27FC236}">
                <a16:creationId xmlns:a16="http://schemas.microsoft.com/office/drawing/2014/main" id="{F5A2B756-C413-DF2A-97D1-F9A3293A454C}"/>
              </a:ext>
            </a:extLst>
          </p:cNvPr>
          <p:cNvSpPr txBox="1"/>
          <p:nvPr/>
        </p:nvSpPr>
        <p:spPr>
          <a:xfrm>
            <a:off x="926802" y="9403977"/>
            <a:ext cx="16655554" cy="1236300"/>
          </a:xfrm>
          <a:prstGeom prst="rect">
            <a:avLst/>
          </a:prstGeom>
        </p:spPr>
        <p:style>
          <a:lnRef idx="3">
            <a:schemeClr val="lt1"/>
          </a:lnRef>
          <a:fillRef idx="1">
            <a:schemeClr val="accent4"/>
          </a:fillRef>
          <a:effectRef idx="1">
            <a:schemeClr val="accent4"/>
          </a:effectRef>
          <a:fontRef idx="minor">
            <a:schemeClr val="lt1"/>
          </a:fontRef>
        </p:style>
        <p:txBody>
          <a:bodyPr vert="horz" wrap="square" lIns="0" tIns="12700" rIns="0" bIns="0" rtlCol="0">
            <a:spAutoFit/>
          </a:bodyPr>
          <a:lstStyle/>
          <a:p>
            <a:pPr marL="12065" marR="5080" algn="ctr">
              <a:lnSpc>
                <a:spcPct val="130000"/>
              </a:lnSpc>
            </a:pPr>
            <a:r>
              <a:rPr lang="en-US" sz="3200" kern="0">
                <a:solidFill>
                  <a:schemeClr val="tx1"/>
                </a:solidFill>
              </a:rPr>
              <a:t>Nhìn vào kết quả Entropy (thuộc tính) ta thấy giá trị của thuộc tính Weather là bé nhất = 0.8755 (&lt;0.961, &lt;1.287). Nên sử dùng thuộc tính Weather để phân hoạch</a:t>
            </a:r>
            <a:endParaRPr lang="vi-VN" sz="2800" kern="0">
              <a:solidFill>
                <a:schemeClr val="tx1"/>
              </a:solidFill>
            </a:endParaRPr>
          </a:p>
        </p:txBody>
      </p:sp>
    </p:spTree>
    <p:extLst>
      <p:ext uri="{BB962C8B-B14F-4D97-AF65-F5344CB8AC3E}">
        <p14:creationId xmlns:p14="http://schemas.microsoft.com/office/powerpoint/2010/main" val="31015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kern="0">
                <a:cs typeface="Source Sans Pro Light"/>
              </a:rPr>
              <a:t>Xây dựng cây định danh dựa trên sự phân hoạch của</a:t>
            </a:r>
            <a:r>
              <a:rPr lang="en-US" sz="4000" kern="0">
                <a:cs typeface="Source Sans Pro Light"/>
              </a:rPr>
              <a:t> </a:t>
            </a:r>
            <a:r>
              <a:rPr lang="vi-VN" sz="4000" kern="0">
                <a:cs typeface="Source Sans Pro Light"/>
              </a:rPr>
              <a:t>các thuộc tính</a:t>
            </a:r>
            <a:r>
              <a:rPr lang="en-US" sz="4000" kern="0">
                <a:cs typeface="Source Sans Pro Light"/>
              </a:rPr>
              <a:t>. Trong đó, p</a:t>
            </a:r>
            <a:r>
              <a:rPr lang="vi-VN" sz="4000" kern="0">
                <a:cs typeface="Source Sans Pro Light"/>
              </a:rPr>
              <a:t>hân hoạch</a:t>
            </a:r>
            <a:r>
              <a:rPr lang="en-US" sz="4000" kern="0">
                <a:cs typeface="Source Sans Pro Light"/>
              </a:rPr>
              <a:t> là:</a:t>
            </a:r>
            <a:endParaRPr lang="vi-VN" sz="4000" kern="0">
              <a:cs typeface="Source Sans Pro Light"/>
            </a:endParaRPr>
          </a:p>
          <a:p>
            <a:pPr marL="1497965" marR="5080" lvl="2" indent="-571500" algn="just">
              <a:lnSpc>
                <a:spcPct val="130000"/>
              </a:lnSpc>
              <a:buFont typeface="Wingdings" panose="05000000000000000000" pitchFamily="2" charset="2"/>
              <a:buChar char="§"/>
            </a:pPr>
            <a:r>
              <a:rPr lang="vi-VN" sz="4000" kern="0">
                <a:cs typeface="Source Sans Pro Light"/>
              </a:rPr>
              <a:t>Nút cha</a:t>
            </a:r>
            <a:r>
              <a:rPr lang="en-US" sz="4000" kern="0">
                <a:cs typeface="Source Sans Pro Light"/>
              </a:rPr>
              <a:t>:</a:t>
            </a:r>
            <a:r>
              <a:rPr lang="vi-VN" sz="4000" kern="0">
                <a:cs typeface="Source Sans Pro Light"/>
              </a:rPr>
              <a:t> là thuộc tính được phân hoạch</a:t>
            </a:r>
          </a:p>
          <a:p>
            <a:pPr marL="1497965" marR="5080" lvl="2" indent="-571500" algn="just">
              <a:lnSpc>
                <a:spcPct val="130000"/>
              </a:lnSpc>
              <a:buFont typeface="Wingdings" panose="05000000000000000000" pitchFamily="2" charset="2"/>
              <a:buChar char="§"/>
            </a:pPr>
            <a:r>
              <a:rPr lang="vi-VN" sz="4000" kern="0">
                <a:cs typeface="Source Sans Pro Light"/>
              </a:rPr>
              <a:t>Các nút con: Các giá trị phân biệt ứng với thuộc tính được phân</a:t>
            </a:r>
            <a:r>
              <a:rPr lang="en-US" sz="4000" kern="0">
                <a:cs typeface="Source Sans Pro Light"/>
              </a:rPr>
              <a:t> </a:t>
            </a:r>
            <a:r>
              <a:rPr lang="vi-VN" sz="4000" kern="0">
                <a:cs typeface="Source Sans Pro Light"/>
              </a:rPr>
              <a:t>hoạch.</a:t>
            </a:r>
          </a:p>
          <a:p>
            <a:pPr marL="583565" marR="5080" indent="-571500" algn="just">
              <a:lnSpc>
                <a:spcPct val="130000"/>
              </a:lnSpc>
              <a:buFont typeface="Wingdings" panose="05000000000000000000" pitchFamily="2" charset="2"/>
              <a:buChar char="§"/>
            </a:pPr>
            <a:r>
              <a:rPr lang="vi-VN" sz="4000" kern="0">
                <a:cs typeface="Source Sans Pro Light"/>
              </a:rPr>
              <a:t>Là công cụ phổ biến trong một số ứng dụng</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spTree>
    <p:extLst>
      <p:ext uri="{BB962C8B-B14F-4D97-AF65-F5344CB8AC3E}">
        <p14:creationId xmlns:p14="http://schemas.microsoft.com/office/powerpoint/2010/main" val="8316329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8" name="Oval 7">
            <a:extLst>
              <a:ext uri="{FF2B5EF4-FFF2-40B4-BE49-F238E27FC236}">
                <a16:creationId xmlns:a16="http://schemas.microsoft.com/office/drawing/2014/main" id="{D9E94D5A-E29A-D5A4-EEBB-DB11D24E8C3A}"/>
              </a:ext>
            </a:extLst>
          </p:cNvPr>
          <p:cNvSpPr/>
          <p:nvPr/>
        </p:nvSpPr>
        <p:spPr>
          <a:xfrm>
            <a:off x="2883850" y="2603500"/>
            <a:ext cx="2735106"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3200"/>
              <a:t>Weather</a:t>
            </a:r>
          </a:p>
        </p:txBody>
      </p:sp>
      <p:cxnSp>
        <p:nvCxnSpPr>
          <p:cNvPr id="9" name="Straight Arrow Connector 8">
            <a:extLst>
              <a:ext uri="{FF2B5EF4-FFF2-40B4-BE49-F238E27FC236}">
                <a16:creationId xmlns:a16="http://schemas.microsoft.com/office/drawing/2014/main" id="{AA67A740-B977-9CD1-F617-9EF582618FFF}"/>
              </a:ext>
            </a:extLst>
          </p:cNvPr>
          <p:cNvCxnSpPr>
            <a:cxnSpLocks/>
            <a:stCxn id="8" idx="3"/>
          </p:cNvCxnSpPr>
          <p:nvPr/>
        </p:nvCxnSpPr>
        <p:spPr>
          <a:xfrm flipH="1">
            <a:off x="1817050" y="3383989"/>
            <a:ext cx="1467347"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117E499-87A6-D9D7-0F05-79E07EBC36A4}"/>
              </a:ext>
            </a:extLst>
          </p:cNvPr>
          <p:cNvSpPr txBox="1"/>
          <p:nvPr/>
        </p:nvSpPr>
        <p:spPr>
          <a:xfrm>
            <a:off x="1046956" y="3168089"/>
            <a:ext cx="1608294" cy="523220"/>
          </a:xfrm>
          <a:prstGeom prst="rect">
            <a:avLst/>
          </a:prstGeom>
          <a:noFill/>
        </p:spPr>
        <p:txBody>
          <a:bodyPr wrap="square" rtlCol="0">
            <a:spAutoFit/>
          </a:bodyPr>
          <a:lstStyle/>
          <a:p>
            <a:r>
              <a:rPr lang="en-VN" sz="2800"/>
              <a:t>sunny</a:t>
            </a:r>
          </a:p>
        </p:txBody>
      </p:sp>
      <p:sp>
        <p:nvSpPr>
          <p:cNvPr id="11" name="TextBox 10">
            <a:extLst>
              <a:ext uri="{FF2B5EF4-FFF2-40B4-BE49-F238E27FC236}">
                <a16:creationId xmlns:a16="http://schemas.microsoft.com/office/drawing/2014/main" id="{C87BF7A1-61DB-BD96-62D2-B15AE2669678}"/>
              </a:ext>
            </a:extLst>
          </p:cNvPr>
          <p:cNvSpPr txBox="1"/>
          <p:nvPr/>
        </p:nvSpPr>
        <p:spPr>
          <a:xfrm>
            <a:off x="335756" y="4164636"/>
            <a:ext cx="2548094" cy="523220"/>
          </a:xfrm>
          <a:prstGeom prst="rect">
            <a:avLst/>
          </a:prstGeom>
          <a:noFill/>
        </p:spPr>
        <p:txBody>
          <a:bodyPr wrap="square" rtlCol="0">
            <a:spAutoFit/>
          </a:bodyPr>
          <a:lstStyle/>
          <a:p>
            <a:r>
              <a:rPr lang="en-VN" sz="2800"/>
              <a:t>{w1, w2, w10}</a:t>
            </a:r>
          </a:p>
        </p:txBody>
      </p:sp>
      <p:cxnSp>
        <p:nvCxnSpPr>
          <p:cNvPr id="13" name="Straight Arrow Connector 12">
            <a:extLst>
              <a:ext uri="{FF2B5EF4-FFF2-40B4-BE49-F238E27FC236}">
                <a16:creationId xmlns:a16="http://schemas.microsoft.com/office/drawing/2014/main" id="{166222D0-229F-5600-D118-414D53FAC96F}"/>
              </a:ext>
            </a:extLst>
          </p:cNvPr>
          <p:cNvCxnSpPr>
            <a:cxnSpLocks/>
            <a:stCxn id="8" idx="4"/>
          </p:cNvCxnSpPr>
          <p:nvPr/>
        </p:nvCxnSpPr>
        <p:spPr>
          <a:xfrm>
            <a:off x="4251403" y="3517900"/>
            <a:ext cx="0" cy="1524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DA881DD-CA6C-9751-1341-F175AA7D9AB6}"/>
              </a:ext>
            </a:extLst>
          </p:cNvPr>
          <p:cNvSpPr txBox="1"/>
          <p:nvPr/>
        </p:nvSpPr>
        <p:spPr>
          <a:xfrm>
            <a:off x="3004482" y="3753865"/>
            <a:ext cx="1608294" cy="523220"/>
          </a:xfrm>
          <a:prstGeom prst="rect">
            <a:avLst/>
          </a:prstGeom>
          <a:noFill/>
        </p:spPr>
        <p:txBody>
          <a:bodyPr wrap="square" rtlCol="0">
            <a:spAutoFit/>
          </a:bodyPr>
          <a:lstStyle/>
          <a:p>
            <a:r>
              <a:rPr lang="en-VN" sz="2800"/>
              <a:t>rainny</a:t>
            </a:r>
          </a:p>
        </p:txBody>
      </p:sp>
      <p:sp>
        <p:nvSpPr>
          <p:cNvPr id="17" name="TextBox 16">
            <a:extLst>
              <a:ext uri="{FF2B5EF4-FFF2-40B4-BE49-F238E27FC236}">
                <a16:creationId xmlns:a16="http://schemas.microsoft.com/office/drawing/2014/main" id="{0744EA22-AE05-BE65-97E7-3BF5E0F9848B}"/>
              </a:ext>
            </a:extLst>
          </p:cNvPr>
          <p:cNvSpPr txBox="1"/>
          <p:nvPr/>
        </p:nvSpPr>
        <p:spPr>
          <a:xfrm>
            <a:off x="2342356" y="4920847"/>
            <a:ext cx="2548094" cy="523220"/>
          </a:xfrm>
          <a:prstGeom prst="rect">
            <a:avLst/>
          </a:prstGeom>
          <a:noFill/>
        </p:spPr>
        <p:txBody>
          <a:bodyPr wrap="square" rtlCol="0">
            <a:spAutoFit/>
          </a:bodyPr>
          <a:lstStyle/>
          <a:p>
            <a:r>
              <a:rPr lang="en-VN" sz="2800"/>
              <a:t>{w4, w5, w6}</a:t>
            </a:r>
          </a:p>
        </p:txBody>
      </p:sp>
      <p:cxnSp>
        <p:nvCxnSpPr>
          <p:cNvPr id="18" name="Straight Arrow Connector 17">
            <a:extLst>
              <a:ext uri="{FF2B5EF4-FFF2-40B4-BE49-F238E27FC236}">
                <a16:creationId xmlns:a16="http://schemas.microsoft.com/office/drawing/2014/main" id="{C64E7B17-0B2C-FE5B-2AD4-F07FC876DAC2}"/>
              </a:ext>
            </a:extLst>
          </p:cNvPr>
          <p:cNvCxnSpPr>
            <a:cxnSpLocks/>
            <a:stCxn id="8" idx="5"/>
          </p:cNvCxnSpPr>
          <p:nvPr/>
        </p:nvCxnSpPr>
        <p:spPr>
          <a:xfrm>
            <a:off x="5218409" y="3383989"/>
            <a:ext cx="1794264" cy="23046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32C648B-C13C-41B9-9282-2AE793B2E5A8}"/>
              </a:ext>
            </a:extLst>
          </p:cNvPr>
          <p:cNvSpPr txBox="1"/>
          <p:nvPr/>
        </p:nvSpPr>
        <p:spPr>
          <a:xfrm>
            <a:off x="6303673" y="4317483"/>
            <a:ext cx="1608294" cy="523220"/>
          </a:xfrm>
          <a:prstGeom prst="rect">
            <a:avLst/>
          </a:prstGeom>
          <a:noFill/>
        </p:spPr>
        <p:txBody>
          <a:bodyPr wrap="square" rtlCol="0">
            <a:spAutoFit/>
          </a:bodyPr>
          <a:lstStyle/>
          <a:p>
            <a:r>
              <a:rPr lang="en-VN" sz="2800"/>
              <a:t>windy</a:t>
            </a:r>
          </a:p>
        </p:txBody>
      </p:sp>
      <p:sp>
        <p:nvSpPr>
          <p:cNvPr id="21" name="TextBox 20">
            <a:extLst>
              <a:ext uri="{FF2B5EF4-FFF2-40B4-BE49-F238E27FC236}">
                <a16:creationId xmlns:a16="http://schemas.microsoft.com/office/drawing/2014/main" id="{637D6925-10C2-97AE-C6E6-381AC226FE40}"/>
              </a:ext>
            </a:extLst>
          </p:cNvPr>
          <p:cNvSpPr txBox="1"/>
          <p:nvPr/>
        </p:nvSpPr>
        <p:spPr>
          <a:xfrm>
            <a:off x="6115540" y="5774197"/>
            <a:ext cx="3389615" cy="523220"/>
          </a:xfrm>
          <a:prstGeom prst="rect">
            <a:avLst/>
          </a:prstGeom>
          <a:noFill/>
        </p:spPr>
        <p:txBody>
          <a:bodyPr wrap="square" rtlCol="0">
            <a:spAutoFit/>
          </a:bodyPr>
          <a:lstStyle/>
          <a:p>
            <a:r>
              <a:rPr lang="en-VN" sz="2800"/>
              <a:t>{w3, w7, w8, w9}</a:t>
            </a:r>
          </a:p>
        </p:txBody>
      </p:sp>
      <p:sp>
        <p:nvSpPr>
          <p:cNvPr id="23" name="object 20">
            <a:extLst>
              <a:ext uri="{FF2B5EF4-FFF2-40B4-BE49-F238E27FC236}">
                <a16:creationId xmlns:a16="http://schemas.microsoft.com/office/drawing/2014/main" id="{4ED7E9BA-EE89-49C6-E767-84293CAD9CD8}"/>
              </a:ext>
            </a:extLst>
          </p:cNvPr>
          <p:cNvSpPr txBox="1"/>
          <p:nvPr/>
        </p:nvSpPr>
        <p:spPr>
          <a:xfrm>
            <a:off x="665956" y="7080855"/>
            <a:ext cx="17907000" cy="1236300"/>
          </a:xfrm>
          <a:prstGeom prst="rect">
            <a:avLst/>
          </a:prstGeom>
        </p:spPr>
        <p:style>
          <a:lnRef idx="3">
            <a:schemeClr val="lt1"/>
          </a:lnRef>
          <a:fillRef idx="1">
            <a:schemeClr val="accent4"/>
          </a:fillRef>
          <a:effectRef idx="1">
            <a:schemeClr val="accent4"/>
          </a:effectRef>
          <a:fontRef idx="minor">
            <a:schemeClr val="lt1"/>
          </a:fontRef>
        </p:style>
        <p:txBody>
          <a:bodyPr vert="horz" wrap="square" lIns="0" tIns="12700" rIns="0" bIns="0" rtlCol="0">
            <a:spAutoFit/>
          </a:bodyPr>
          <a:lstStyle/>
          <a:p>
            <a:pPr marL="12065" marR="5080" algn="ctr">
              <a:lnSpc>
                <a:spcPct val="130000"/>
              </a:lnSpc>
            </a:pPr>
            <a:r>
              <a:rPr lang="en-US" sz="3200" kern="0">
                <a:solidFill>
                  <a:schemeClr val="tx1"/>
                </a:solidFill>
              </a:rPr>
              <a:t>Sự phân hoạch này là chưa tối ưu vì mỗi giá trị thuộc tính của weather đều chứa giá trị của Decision = {cinema, tennis, stayin, shopping}</a:t>
            </a:r>
            <a:endParaRPr lang="vi-VN" sz="2800" kern="0">
              <a:solidFill>
                <a:schemeClr val="tx1"/>
              </a:solidFill>
            </a:endParaRPr>
          </a:p>
        </p:txBody>
      </p:sp>
      <p:sp>
        <p:nvSpPr>
          <p:cNvPr id="24" name="object 20">
            <a:extLst>
              <a:ext uri="{FF2B5EF4-FFF2-40B4-BE49-F238E27FC236}">
                <a16:creationId xmlns:a16="http://schemas.microsoft.com/office/drawing/2014/main" id="{1708F3AB-FBB1-9C6F-81B4-A6277E4F8A79}"/>
              </a:ext>
            </a:extLst>
          </p:cNvPr>
          <p:cNvSpPr txBox="1"/>
          <p:nvPr/>
        </p:nvSpPr>
        <p:spPr>
          <a:xfrm>
            <a:off x="589756" y="8709633"/>
            <a:ext cx="17907000" cy="1236300"/>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just">
              <a:lnSpc>
                <a:spcPct val="130000"/>
              </a:lnSpc>
            </a:pPr>
            <a:r>
              <a:rPr lang="en-US" sz="3200" kern="0">
                <a:solidFill>
                  <a:schemeClr val="tx1"/>
                </a:solidFill>
              </a:rPr>
              <a:t>Sẽ phù hợp hơn nếu chúng ta dùng giá trị của Parent để phân hoạch. Nếu Parent = Yes thì Decision = Cinema.</a:t>
            </a:r>
            <a:endParaRPr lang="vi-VN" sz="2800" kern="0">
              <a:solidFill>
                <a:schemeClr val="tx1"/>
              </a:solidFill>
            </a:endParaRPr>
          </a:p>
        </p:txBody>
      </p:sp>
    </p:spTree>
    <p:extLst>
      <p:ext uri="{BB962C8B-B14F-4D97-AF65-F5344CB8AC3E}">
        <p14:creationId xmlns:p14="http://schemas.microsoft.com/office/powerpoint/2010/main" val="23853187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16916400" cy="7070782"/>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q"/>
            </a:pPr>
            <a:r>
              <a:rPr lang="vi-VN" sz="4000" b="0" i="0">
                <a:effectLst/>
                <a:latin typeface="Be Vietnam Pro" pitchFamily="2" charset="77"/>
              </a:rPr>
              <a:t>Gini Index (hoặc Gini Impurity) là một phương pháp được sử dụng trong việc xây dựng cây quyết định và trong bài toán phân loại trong lĩnh vực Machine Learning và Data Mining. </a:t>
            </a:r>
          </a:p>
          <a:p>
            <a:pPr marL="583565" marR="5080" indent="-571500" algn="just">
              <a:lnSpc>
                <a:spcPct val="130000"/>
              </a:lnSpc>
              <a:buFont typeface="Wingdings" pitchFamily="2" charset="2"/>
              <a:buChar char="q"/>
            </a:pPr>
            <a:r>
              <a:rPr lang="vi-VN" sz="4000" b="0" i="0">
                <a:effectLst/>
                <a:latin typeface="Be Vietnam Pro" pitchFamily="2" charset="77"/>
              </a:rPr>
              <a:t>Gini Index đo lường độ tinh khiết (impurity) của dữ liệu trong một nút của cây quyết định. Điểm số Gini Index càng thấp, thì dữ liệu càng tinh khiết và dễ dự đoán. </a:t>
            </a:r>
          </a:p>
          <a:p>
            <a:pPr marL="583565" marR="5080" indent="-571500" algn="just">
              <a:lnSpc>
                <a:spcPct val="130000"/>
              </a:lnSpc>
              <a:buFont typeface="Wingdings" pitchFamily="2" charset="2"/>
              <a:buChar char="q"/>
            </a:pPr>
            <a:r>
              <a:rPr lang="vi-VN" sz="4000" b="0" i="0">
                <a:effectLst/>
                <a:latin typeface="Be Vietnam Pro" pitchFamily="2" charset="77"/>
              </a:rPr>
              <a:t>Gini Index được tính bằng cách xem xét tỷ lệ các lớp dữ liệu khác nhau trong một nút.</a:t>
            </a:r>
          </a:p>
          <a:p>
            <a:pPr marL="583565" marR="5080" indent="-571500" algn="just">
              <a:lnSpc>
                <a:spcPct val="130000"/>
              </a:lnSpc>
              <a:buFont typeface="Wingdings" pitchFamily="2" charset="2"/>
              <a:buChar char="q"/>
            </a:pPr>
            <a:endParaRPr lang="vi-VN" sz="3600" kern="0">
              <a:latin typeface="Be Vietnam Pro" pitchFamily="2" charset="77"/>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spTree>
    <p:extLst>
      <p:ext uri="{BB962C8B-B14F-4D97-AF65-F5344CB8AC3E}">
        <p14:creationId xmlns:p14="http://schemas.microsoft.com/office/powerpoint/2010/main" val="4150355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7214091"/>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vi-VN" sz="4000" b="0" i="0">
                    <a:effectLst/>
                    <a:latin typeface="Be Vietnam Pro" pitchFamily="2" charset="77"/>
                  </a:rPr>
                  <a:t>Công thức tính Gini Index cho một nút dựa trên phân phối lớp là:</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kern="0">
                          <a:latin typeface="Cambria Math" panose="02040503050406030204" pitchFamily="18" charset="0"/>
                        </a:rPr>
                        <m:t>𝐺𝑖𝑛𝑖</m:t>
                      </m:r>
                      <m:d>
                        <m:dPr>
                          <m:ctrlPr>
                            <a:rPr lang="en-US" sz="3600" b="0" i="1" kern="0">
                              <a:latin typeface="Cambria Math" panose="02040503050406030204" pitchFamily="18" charset="0"/>
                            </a:rPr>
                          </m:ctrlPr>
                        </m:dPr>
                        <m:e>
                          <m:r>
                            <a:rPr lang="en-US" sz="3600" b="0" i="1" kern="0">
                              <a:latin typeface="Cambria Math" panose="02040503050406030204" pitchFamily="18" charset="0"/>
                            </a:rPr>
                            <m:t>𝑆</m:t>
                          </m:r>
                        </m:e>
                      </m:d>
                      <m:r>
                        <a:rPr lang="en-US" sz="3600" b="0" i="1" kern="0">
                          <a:latin typeface="Cambria Math" panose="02040503050406030204" pitchFamily="18" charset="0"/>
                        </a:rPr>
                        <m:t>=1−</m:t>
                      </m:r>
                      <m:nary>
                        <m:naryPr>
                          <m:chr m:val="∑"/>
                          <m:subHide m:val="on"/>
                          <m:supHide m:val="on"/>
                          <m:ctrlPr>
                            <a:rPr lang="en-US" sz="3600" b="0" i="1" kern="0">
                              <a:latin typeface="Cambria Math" panose="02040503050406030204" pitchFamily="18" charset="0"/>
                            </a:rPr>
                          </m:ctrlPr>
                        </m:naryPr>
                        <m:sub/>
                        <m:sup/>
                        <m:e>
                          <m:sSubSup>
                            <m:sSubSupPr>
                              <m:ctrlPr>
                                <a:rPr lang="en-US" sz="3600" b="0" i="1" kern="0">
                                  <a:latin typeface="Cambria Math" panose="02040503050406030204" pitchFamily="18" charset="0"/>
                                </a:rPr>
                              </m:ctrlPr>
                            </m:sSubSupPr>
                            <m:e>
                              <m:r>
                                <a:rPr lang="en-US" sz="3600" b="0" i="1" kern="0">
                                  <a:latin typeface="Cambria Math" panose="02040503050406030204" pitchFamily="18" charset="0"/>
                                </a:rPr>
                                <m:t>𝑝</m:t>
                              </m:r>
                            </m:e>
                            <m:sub>
                              <m:r>
                                <a:rPr lang="en-US" sz="3600" b="0" i="1" kern="0">
                                  <a:latin typeface="Cambria Math" panose="02040503050406030204" pitchFamily="18" charset="0"/>
                                </a:rPr>
                                <m:t>𝑖</m:t>
                              </m:r>
                            </m:sub>
                            <m:sup>
                              <m:r>
                                <a:rPr lang="en-US" sz="3600" b="0" i="1" kern="0">
                                  <a:latin typeface="Cambria Math" panose="02040503050406030204" pitchFamily="18" charset="0"/>
                                </a:rPr>
                                <m:t>2</m:t>
                              </m:r>
                            </m:sup>
                          </m:sSubSup>
                        </m:e>
                      </m:nary>
                    </m:oMath>
                  </m:oMathPara>
                </a14:m>
                <a:endParaRPr lang="vi-VN" sz="3600" kern="0">
                  <a:latin typeface="Be Vietnam Pro" pitchFamily="2" charset="77"/>
                </a:endParaRPr>
              </a:p>
              <a:p>
                <a:pPr marL="583565" marR="5080" indent="-571500" algn="just">
                  <a:lnSpc>
                    <a:spcPct val="130000"/>
                  </a:lnSpc>
                  <a:buFont typeface="Wingdings" pitchFamily="2" charset="2"/>
                  <a:buChar char="§"/>
                </a:pPr>
                <a:r>
                  <a:rPr lang="en-US" sz="3600" b="0" i="0">
                    <a:solidFill>
                      <a:srgbClr val="374151"/>
                    </a:solidFill>
                    <a:effectLst/>
                    <a:latin typeface="Be Vietnam Pro" pitchFamily="2" charset="77"/>
                  </a:rPr>
                  <a:t>Trong đó:</a:t>
                </a:r>
              </a:p>
              <a:p>
                <a:pPr marL="1040765" marR="5080" lvl="1" indent="-571500" algn="just">
                  <a:lnSpc>
                    <a:spcPct val="130000"/>
                  </a:lnSpc>
                  <a:buFont typeface="Wingdings" pitchFamily="2" charset="2"/>
                  <a:buChar char="§"/>
                </a:pPr>
                <a14:m>
                  <m:oMath xmlns:m="http://schemas.openxmlformats.org/officeDocument/2006/math">
                    <m:r>
                      <a:rPr lang="en-US" sz="2800" b="0" i="1" kern="0">
                        <a:latin typeface="Cambria Math" panose="02040503050406030204" pitchFamily="18" charset="0"/>
                      </a:rPr>
                      <m:t>𝑆</m:t>
                    </m:r>
                    <m:r>
                      <a:rPr lang="en-US" sz="2800" b="0" i="1" kern="0">
                        <a:latin typeface="Cambria Math" panose="02040503050406030204" pitchFamily="18" charset="0"/>
                      </a:rPr>
                      <m:t> </m:t>
                    </m:r>
                    <m:r>
                      <a:rPr lang="en-US" sz="2800" b="0" i="1" kern="0">
                        <a:latin typeface="Cambria Math" panose="02040503050406030204" pitchFamily="18" charset="0"/>
                      </a:rPr>
                      <m:t>𝑙</m:t>
                    </m:r>
                    <m:r>
                      <a:rPr lang="en-US" sz="2800" b="0" i="1" kern="0">
                        <a:latin typeface="Cambria Math" panose="02040503050406030204" pitchFamily="18" charset="0"/>
                      </a:rPr>
                      <m:t>à </m:t>
                    </m:r>
                    <m:r>
                      <a:rPr lang="en-US" sz="2800" b="0" i="1" kern="0">
                        <a:latin typeface="Cambria Math" panose="02040503050406030204" pitchFamily="18" charset="0"/>
                      </a:rPr>
                      <m:t>𝑛</m:t>
                    </m:r>
                    <m:r>
                      <a:rPr lang="en-US" sz="2800" b="0" i="1" kern="0">
                        <a:latin typeface="Cambria Math" panose="02040503050406030204" pitchFamily="18" charset="0"/>
                      </a:rPr>
                      <m:t>ú</m:t>
                    </m:r>
                    <m:r>
                      <m:rPr>
                        <m:sty m:val="p"/>
                      </m:rPr>
                      <a:rPr lang="en-US" sz="2800" b="0" i="1" kern="0">
                        <a:latin typeface="Cambria Math" panose="02040503050406030204" pitchFamily="18" charset="0"/>
                      </a:rPr>
                      <m:t>t</m:t>
                    </m:r>
                    <m:r>
                      <a:rPr lang="en-US" sz="2800" b="0" i="0" kern="0">
                        <a:latin typeface="Cambria Math" panose="02040503050406030204" pitchFamily="18" charset="0"/>
                      </a:rPr>
                      <m:t> </m:t>
                    </m:r>
                    <m:r>
                      <m:rPr>
                        <m:sty m:val="p"/>
                      </m:rPr>
                      <a:rPr lang="en-US" sz="2800" b="0" i="0" kern="0">
                        <a:latin typeface="Cambria Math" panose="02040503050406030204" pitchFamily="18" charset="0"/>
                      </a:rPr>
                      <m:t>c</m:t>
                    </m:r>
                    <m:r>
                      <a:rPr lang="en-US" sz="2800" b="0" i="1" kern="0">
                        <a:latin typeface="Cambria Math" panose="02040503050406030204" pitchFamily="18" charset="0"/>
                      </a:rPr>
                      <m:t>ầ</m:t>
                    </m:r>
                    <m:r>
                      <m:rPr>
                        <m:sty m:val="p"/>
                      </m:rPr>
                      <a:rPr lang="en-US" sz="2800" b="0" i="1" kern="0">
                        <a:latin typeface="Cambria Math" panose="02040503050406030204" pitchFamily="18" charset="0"/>
                      </a:rPr>
                      <m:t>n</m:t>
                    </m:r>
                    <m:r>
                      <a:rPr lang="en-US" sz="2800" b="0" i="1" kern="0">
                        <a:latin typeface="Cambria Math" panose="02040503050406030204" pitchFamily="18" charset="0"/>
                      </a:rPr>
                      <m:t> </m:t>
                    </m:r>
                    <m:r>
                      <a:rPr lang="en-US" sz="2800" b="0" i="1" kern="0">
                        <a:latin typeface="Cambria Math" panose="02040503050406030204" pitchFamily="18" charset="0"/>
                      </a:rPr>
                      <m:t>𝑡</m:t>
                    </m:r>
                    <m:r>
                      <a:rPr lang="en-US" sz="2800" b="0" i="1" kern="0">
                        <a:latin typeface="Cambria Math" panose="02040503050406030204" pitchFamily="18" charset="0"/>
                      </a:rPr>
                      <m:t>í</m:t>
                    </m:r>
                    <m:r>
                      <m:rPr>
                        <m:sty m:val="p"/>
                      </m:rPr>
                      <a:rPr lang="en-US" sz="2800" b="0" i="1" kern="0">
                        <a:latin typeface="Cambria Math" panose="02040503050406030204" pitchFamily="18" charset="0"/>
                      </a:rPr>
                      <m:t>nh</m:t>
                    </m:r>
                    <m:r>
                      <a:rPr lang="en-US" sz="2800" b="0" i="1" kern="0">
                        <a:latin typeface="Cambria Math" panose="02040503050406030204" pitchFamily="18" charset="0"/>
                      </a:rPr>
                      <m:t> </m:t>
                    </m:r>
                    <m:r>
                      <a:rPr lang="en-US" sz="2800" b="0" i="1" kern="0">
                        <a:latin typeface="Cambria Math" panose="02040503050406030204" pitchFamily="18" charset="0"/>
                      </a:rPr>
                      <m:t>𝐺𝑖𝑛𝑖</m:t>
                    </m:r>
                    <m:r>
                      <a:rPr lang="en-US" sz="2800" b="0" i="1" kern="0">
                        <a:latin typeface="Cambria Math" panose="02040503050406030204" pitchFamily="18" charset="0"/>
                      </a:rPr>
                      <m:t> </m:t>
                    </m:r>
                    <m:r>
                      <a:rPr lang="en-US" sz="2800" b="0" i="1" kern="0">
                        <a:latin typeface="Cambria Math" panose="02040503050406030204" pitchFamily="18" charset="0"/>
                      </a:rPr>
                      <m:t>𝐼𝑛𝑑𝑒𝑥</m:t>
                    </m:r>
                  </m:oMath>
                </a14:m>
                <a:endParaRPr lang="en-US" sz="2800" b="0" kern="0">
                  <a:latin typeface="Be Vietnam Pro" pitchFamily="2" charset="77"/>
                </a:endParaRPr>
              </a:p>
              <a:p>
                <a:pPr marL="1040765" marR="5080" lvl="1" indent="-571500" algn="just">
                  <a:lnSpc>
                    <a:spcPct val="130000"/>
                  </a:lnSpc>
                  <a:buFont typeface="Wingdings" pitchFamily="2" charset="2"/>
                  <a:buChar char="§"/>
                </a:pPr>
                <a14:m>
                  <m:oMath xmlns:m="http://schemas.openxmlformats.org/officeDocument/2006/math">
                    <m:sSub>
                      <m:sSubPr>
                        <m:ctrlPr>
                          <a:rPr lang="vi-VN" sz="2800" i="1" kern="0">
                            <a:latin typeface="Cambria Math" panose="02040503050406030204" pitchFamily="18" charset="0"/>
                          </a:rPr>
                        </m:ctrlPr>
                      </m:sSubPr>
                      <m:e>
                        <m:r>
                          <a:rPr lang="en-US" sz="2800" b="0" i="1" kern="0">
                            <a:latin typeface="Cambria Math" panose="02040503050406030204" pitchFamily="18" charset="0"/>
                          </a:rPr>
                          <m:t>𝑝</m:t>
                        </m:r>
                      </m:e>
                      <m:sub>
                        <m:r>
                          <a:rPr lang="en-US" sz="2800" b="0" i="1" kern="0">
                            <a:latin typeface="Cambria Math" panose="02040503050406030204" pitchFamily="18" charset="0"/>
                          </a:rPr>
                          <m:t>𝑖</m:t>
                        </m:r>
                      </m:sub>
                    </m:sSub>
                    <m:r>
                      <a:rPr lang="en-US" sz="2800" b="0" i="1" kern="0">
                        <a:latin typeface="Cambria Math" panose="02040503050406030204" pitchFamily="18" charset="0"/>
                      </a:rPr>
                      <m:t> </m:t>
                    </m:r>
                    <m:r>
                      <a:rPr lang="en-US" sz="2800" b="0" i="1" kern="0">
                        <a:latin typeface="Cambria Math" panose="02040503050406030204" pitchFamily="18" charset="0"/>
                      </a:rPr>
                      <m:t>𝑙</m:t>
                    </m:r>
                    <m:r>
                      <a:rPr lang="en-US" sz="2800" b="0" i="1" kern="0">
                        <a:latin typeface="Cambria Math" panose="02040503050406030204" pitchFamily="18" charset="0"/>
                      </a:rPr>
                      <m:t>à </m:t>
                    </m:r>
                    <m:r>
                      <a:rPr lang="en-US" sz="2800" b="0" i="1" kern="0">
                        <a:latin typeface="Cambria Math" panose="02040503050406030204" pitchFamily="18" charset="0"/>
                      </a:rPr>
                      <m:t>𝑡</m:t>
                    </m:r>
                    <m:r>
                      <a:rPr lang="en-US" sz="2800" b="0" i="1" kern="0">
                        <a:latin typeface="Cambria Math" panose="02040503050406030204" pitchFamily="18" charset="0"/>
                      </a:rPr>
                      <m:t>ỷ </m:t>
                    </m:r>
                    <m:r>
                      <a:rPr lang="en-US" sz="2800" b="0" i="1" kern="0">
                        <a:latin typeface="Cambria Math" panose="02040503050406030204" pitchFamily="18" charset="0"/>
                      </a:rPr>
                      <m:t>𝑙</m:t>
                    </m:r>
                    <m:r>
                      <a:rPr lang="en-US" sz="2800" b="0" i="1" kern="0">
                        <a:latin typeface="Cambria Math" panose="02040503050406030204" pitchFamily="18" charset="0"/>
                      </a:rPr>
                      <m:t>ệ </m:t>
                    </m:r>
                    <m:r>
                      <a:rPr lang="en-US" sz="2800" b="0" i="1" kern="0">
                        <a:latin typeface="Cambria Math" panose="02040503050406030204" pitchFamily="18" charset="0"/>
                      </a:rPr>
                      <m:t>𝑐</m:t>
                    </m:r>
                    <m:r>
                      <a:rPr lang="en-US" sz="2800" b="0" i="1" kern="0">
                        <a:latin typeface="Cambria Math" panose="02040503050406030204" pitchFamily="18" charset="0"/>
                      </a:rPr>
                      <m:t>ủ</m:t>
                    </m:r>
                    <m:r>
                      <m:rPr>
                        <m:sty m:val="p"/>
                      </m:rPr>
                      <a:rPr lang="en-US" sz="2800" b="0" i="1" kern="0">
                        <a:latin typeface="Cambria Math" panose="02040503050406030204" pitchFamily="18" charset="0"/>
                      </a:rPr>
                      <m:t>a</m:t>
                    </m:r>
                    <m:r>
                      <a:rPr lang="en-US" sz="2800" b="0" i="1" kern="0">
                        <a:latin typeface="Cambria Math" panose="02040503050406030204" pitchFamily="18" charset="0"/>
                      </a:rPr>
                      <m:t> </m:t>
                    </m:r>
                    <m:r>
                      <a:rPr lang="en-US" sz="2800" b="0" i="1" kern="0">
                        <a:latin typeface="Cambria Math" panose="02040503050406030204" pitchFamily="18" charset="0"/>
                      </a:rPr>
                      <m:t>𝑙</m:t>
                    </m:r>
                    <m:r>
                      <a:rPr lang="en-US" sz="2800" b="0" i="1" kern="0">
                        <a:latin typeface="Cambria Math" panose="02040503050406030204" pitchFamily="18" charset="0"/>
                      </a:rPr>
                      <m:t>ớ</m:t>
                    </m:r>
                    <m:r>
                      <m:rPr>
                        <m:sty m:val="p"/>
                      </m:rPr>
                      <a:rPr lang="en-US" sz="2800" b="0" i="1" kern="0">
                        <a:latin typeface="Cambria Math" panose="02040503050406030204" pitchFamily="18" charset="0"/>
                      </a:rPr>
                      <m:t>p</m:t>
                    </m:r>
                    <m:r>
                      <a:rPr lang="en-US" sz="2800" b="0" i="1" kern="0">
                        <a:latin typeface="Cambria Math" panose="02040503050406030204" pitchFamily="18" charset="0"/>
                      </a:rPr>
                      <m:t> </m:t>
                    </m:r>
                    <m:r>
                      <a:rPr lang="en-US" sz="2800" b="0" i="1" kern="0">
                        <a:latin typeface="Cambria Math" panose="02040503050406030204" pitchFamily="18" charset="0"/>
                      </a:rPr>
                      <m:t>𝑖</m:t>
                    </m:r>
                    <m:r>
                      <a:rPr lang="en-US" sz="2800" b="0" i="1" kern="0">
                        <a:latin typeface="Cambria Math" panose="02040503050406030204" pitchFamily="18" charset="0"/>
                      </a:rPr>
                      <m:t> </m:t>
                    </m:r>
                    <m:r>
                      <a:rPr lang="en-US" sz="2800" b="0" i="1" kern="0">
                        <a:latin typeface="Cambria Math" panose="02040503050406030204" pitchFamily="18" charset="0"/>
                      </a:rPr>
                      <m:t>𝑡𝑟𝑜𝑛𝑔</m:t>
                    </m:r>
                    <m:r>
                      <a:rPr lang="en-US" sz="2800" b="0" i="1" kern="0">
                        <a:latin typeface="Cambria Math" panose="02040503050406030204" pitchFamily="18" charset="0"/>
                      </a:rPr>
                      <m:t> </m:t>
                    </m:r>
                    <m:r>
                      <a:rPr lang="en-US" sz="2800" b="0" i="1" kern="0">
                        <a:latin typeface="Cambria Math" panose="02040503050406030204" pitchFamily="18" charset="0"/>
                      </a:rPr>
                      <m:t>𝑛</m:t>
                    </m:r>
                    <m:r>
                      <a:rPr lang="en-US" sz="2800" b="0" i="1" kern="0">
                        <a:latin typeface="Cambria Math" panose="02040503050406030204" pitchFamily="18" charset="0"/>
                      </a:rPr>
                      <m:t>ú</m:t>
                    </m:r>
                    <m:r>
                      <m:rPr>
                        <m:sty m:val="p"/>
                      </m:rPr>
                      <a:rPr lang="en-US" sz="2800" b="0" i="1" kern="0">
                        <a:latin typeface="Cambria Math" panose="02040503050406030204" pitchFamily="18" charset="0"/>
                      </a:rPr>
                      <m:t>t</m:t>
                    </m:r>
                    <m:r>
                      <a:rPr lang="en-US" sz="2800" b="0" i="1" kern="0">
                        <a:latin typeface="Cambria Math" panose="02040503050406030204" pitchFamily="18" charset="0"/>
                      </a:rPr>
                      <m:t> </m:t>
                    </m:r>
                    <m:r>
                      <a:rPr lang="en-US" sz="2800" b="0" i="1" kern="0">
                        <a:latin typeface="Cambria Math" panose="02040503050406030204" pitchFamily="18" charset="0"/>
                      </a:rPr>
                      <m:t>𝑆</m:t>
                    </m:r>
                  </m:oMath>
                </a14:m>
                <a:r>
                  <a:rPr lang="vi-VN" sz="2800" kern="0">
                    <a:latin typeface="Be Vietnam Pro" pitchFamily="2" charset="77"/>
                  </a:rPr>
                  <a:t>   </a:t>
                </a:r>
              </a:p>
              <a:p>
                <a:pPr marL="583565" marR="5080" indent="-571500" algn="just">
                  <a:lnSpc>
                    <a:spcPct val="130000"/>
                  </a:lnSpc>
                  <a:buFont typeface="Wingdings" pitchFamily="2" charset="2"/>
                  <a:buChar char="§"/>
                </a:pPr>
                <a:r>
                  <a:rPr lang="vi-VN" sz="3600" b="0" i="0">
                    <a:solidFill>
                      <a:srgbClr val="374151"/>
                    </a:solidFill>
                    <a:effectLst/>
                    <a:latin typeface="Be Vietnam Pro" pitchFamily="2" charset="77"/>
                  </a:rPr>
                  <a:t>Gini Index thường nằm trong khoảng từ 0 đến 0.5, và khi Gini Index càng thấp, tức là nút càng tinh khiết. Khi xây dựng cây quyết định, chúng ta chọn thuộc tính có Gini Index thấp nhất làm thuộc tính phân chia tại nút đó, vì nó giúp làm tăng độ tinh khiết của dữ liệu trong các nút con sau đó.</a:t>
                </a:r>
                <a:endParaRPr lang="vi-VN" sz="2800" kern="0">
                  <a:latin typeface="Be Vietnam Pro" pitchFamily="2" charset="77"/>
                </a:endParaRPr>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7214091"/>
              </a:xfrm>
              <a:prstGeom prst="rect">
                <a:avLst/>
              </a:prstGeom>
              <a:blipFill>
                <a:blip r:embed="rId3"/>
                <a:stretch>
                  <a:fillRect l="-1575" t="-11248" r="-1575" b="-2636"/>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spTree>
    <p:extLst>
      <p:ext uri="{BB962C8B-B14F-4D97-AF65-F5344CB8AC3E}">
        <p14:creationId xmlns:p14="http://schemas.microsoft.com/office/powerpoint/2010/main" val="34574568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669029"/>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Sử dung giải thuật Gini như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7" name="TextBox 6">
            <a:extLst>
              <a:ext uri="{FF2B5EF4-FFF2-40B4-BE49-F238E27FC236}">
                <a16:creationId xmlns:a16="http://schemas.microsoft.com/office/drawing/2014/main" id="{4E33AC17-4155-06A5-0ED7-B87EC2BCFDA7}"/>
              </a:ext>
            </a:extLst>
          </p:cNvPr>
          <p:cNvSpPr txBox="1"/>
          <p:nvPr/>
        </p:nvSpPr>
        <p:spPr>
          <a:xfrm>
            <a:off x="818356" y="3305848"/>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Weather có 3 giá trị: Sunny (3), Windy(4), Rainny(3)</a:t>
            </a:r>
          </a:p>
          <a:p>
            <a:pPr marL="1040765" marR="5080" lvl="1" indent="-571500" algn="just">
              <a:lnSpc>
                <a:spcPct val="130000"/>
              </a:lnSpc>
              <a:buFont typeface="Wingdings" pitchFamily="2" charset="2"/>
              <a:buChar char="ü"/>
            </a:pPr>
            <a:r>
              <a:rPr lang="en-US" sz="3200">
                <a:latin typeface="Be Vietnam Pro" pitchFamily="2" charset="77"/>
              </a:rPr>
              <a:t>Weather=sunny: </a:t>
            </a:r>
          </a:p>
          <a:p>
            <a:pPr marL="926465" marR="5080" lvl="2" algn="just">
              <a:lnSpc>
                <a:spcPct val="130000"/>
              </a:lnSpc>
            </a:pPr>
            <a:r>
              <a:rPr lang="en-US" sz="3200">
                <a:latin typeface="Be Vietnam Pro" pitchFamily="2" charset="77"/>
              </a:rPr>
              <a:t>+ cinema = 1</a:t>
            </a:r>
          </a:p>
          <a:p>
            <a:pPr marL="926465" marR="5080" lvl="2" algn="just">
              <a:lnSpc>
                <a:spcPct val="130000"/>
              </a:lnSpc>
            </a:pPr>
            <a:r>
              <a:rPr lang="en-US" sz="3200">
                <a:latin typeface="Be Vietnam Pro" pitchFamily="2" charset="77"/>
              </a:rPr>
              <a:t>+ tennis = 2 </a:t>
            </a:r>
          </a:p>
          <a:p>
            <a:pPr marL="926465" marR="5080" lvl="2" algn="just">
              <a:lnSpc>
                <a:spcPct val="130000"/>
              </a:lnSpc>
            </a:pPr>
            <a:r>
              <a:rPr lang="en-US" sz="3200">
                <a:latin typeface="Be Vietnam Pro" pitchFamily="2" charset="77"/>
              </a:rPr>
              <a:t>+ stayin = 0</a:t>
            </a:r>
          </a:p>
          <a:p>
            <a:pPr marL="926465" marR="5080" lvl="2" algn="just">
              <a:lnSpc>
                <a:spcPct val="130000"/>
              </a:lnSpc>
            </a:pPr>
            <a:r>
              <a:rPr lang="en-US" sz="3200">
                <a:latin typeface="Be Vietnam Pro" pitchFamily="2" charset="77"/>
              </a:rPr>
              <a:t>+ shopping = 0</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1D78B8-4CC7-C745-5ED5-485D84580BA1}"/>
                  </a:ext>
                </a:extLst>
              </p:cNvPr>
              <p:cNvSpPr txBox="1"/>
              <p:nvPr/>
            </p:nvSpPr>
            <p:spPr>
              <a:xfrm>
                <a:off x="970756" y="8084453"/>
                <a:ext cx="9448800" cy="2790059"/>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𝑤𝑒𝑎𝑡h𝑒𝑟</m:t>
                          </m:r>
                          <m:r>
                            <a:rPr lang="en-US" sz="3200" b="0" i="1">
                              <a:effectLst/>
                              <a:latin typeface="Cambria Math" panose="02040503050406030204" pitchFamily="18" charset="0"/>
                            </a:rPr>
                            <m:t>=</m:t>
                          </m:r>
                          <m:r>
                            <a:rPr lang="en-US" sz="3200" b="0" i="1">
                              <a:effectLst/>
                              <a:latin typeface="Cambria Math" panose="02040503050406030204" pitchFamily="18" charset="0"/>
                            </a:rPr>
                            <m:t>𝑠𝑢𝑛𝑛𝑦</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1</m:t>
                                      </m:r>
                                    </m:num>
                                    <m:den>
                                      <m:r>
                                        <a:rPr lang="en-US" sz="3200" b="0" i="1">
                                          <a:effectLst/>
                                          <a:latin typeface="Cambria Math" panose="02040503050406030204" pitchFamily="18" charset="0"/>
                                        </a:rPr>
                                        <m:t>3</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2</m:t>
                                      </m:r>
                                    </m:num>
                                    <m:den>
                                      <m:r>
                                        <a:rPr lang="en-US" sz="3200" b="0" i="1">
                                          <a:effectLst/>
                                          <a:latin typeface="Cambria Math" panose="02040503050406030204" pitchFamily="18" charset="0"/>
                                        </a:rPr>
                                        <m:t>3</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i="1">
                                          <a:latin typeface="Cambria Math" panose="02040503050406030204" pitchFamily="18" charset="0"/>
                                        </a:rPr>
                                        <m:t>3</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i="1">
                                          <a:latin typeface="Cambria Math" panose="02040503050406030204" pitchFamily="18" charset="0"/>
                                        </a:rPr>
                                        <m:t>3</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=0.444</m:t>
                      </m:r>
                    </m:oMath>
                  </m:oMathPara>
                </a14:m>
                <a:endParaRPr lang="en-US" sz="3200" b="0" i="0">
                  <a:effectLst/>
                  <a:latin typeface="Be Vietnam Pro" pitchFamily="2" charset="77"/>
                </a:endParaRPr>
              </a:p>
              <a:p>
                <a:pPr marL="12065" marR="5080" algn="just">
                  <a:lnSpc>
                    <a:spcPct val="130000"/>
                  </a:lnSpc>
                </a:pPr>
                <a:endParaRPr lang="en-US" sz="3200" b="0" i="0">
                  <a:effectLst/>
                  <a:latin typeface="Be Vietnam Pro" pitchFamily="2" charset="77"/>
                </a:endParaRPr>
              </a:p>
            </p:txBody>
          </p:sp>
        </mc:Choice>
        <mc:Fallback xmlns="">
          <p:sp>
            <p:nvSpPr>
              <p:cNvPr id="8" name="TextBox 7">
                <a:extLst>
                  <a:ext uri="{FF2B5EF4-FFF2-40B4-BE49-F238E27FC236}">
                    <a16:creationId xmlns:a16="http://schemas.microsoft.com/office/drawing/2014/main" id="{5F1D78B8-4CC7-C745-5ED5-485D84580BA1}"/>
                  </a:ext>
                </a:extLst>
              </p:cNvPr>
              <p:cNvSpPr txBox="1">
                <a:spLocks noRot="1" noChangeAspect="1" noMove="1" noResize="1" noEditPoints="1" noAdjustHandles="1" noChangeArrowheads="1" noChangeShapeType="1" noTextEdit="1"/>
              </p:cNvSpPr>
              <p:nvPr/>
            </p:nvSpPr>
            <p:spPr>
              <a:xfrm>
                <a:off x="970756" y="8084453"/>
                <a:ext cx="9448800" cy="2790059"/>
              </a:xfrm>
              <a:prstGeom prst="rect">
                <a:avLst/>
              </a:prstGeom>
              <a:blipFill>
                <a:blip r:embed="rId3"/>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2313858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669029"/>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Sử dung giải thuật Gini như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7" name="TextBox 6">
            <a:extLst>
              <a:ext uri="{FF2B5EF4-FFF2-40B4-BE49-F238E27FC236}">
                <a16:creationId xmlns:a16="http://schemas.microsoft.com/office/drawing/2014/main" id="{4E33AC17-4155-06A5-0ED7-B87EC2BCFDA7}"/>
              </a:ext>
            </a:extLst>
          </p:cNvPr>
          <p:cNvSpPr txBox="1"/>
          <p:nvPr/>
        </p:nvSpPr>
        <p:spPr>
          <a:xfrm>
            <a:off x="818356" y="3305848"/>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Weather có 3 giá trị: Sunny (3), Windy(4), Rainny(3)</a:t>
            </a:r>
          </a:p>
          <a:p>
            <a:pPr marL="1040765" marR="5080" lvl="1" indent="-571500" algn="just">
              <a:lnSpc>
                <a:spcPct val="130000"/>
              </a:lnSpc>
              <a:buFont typeface="Wingdings" pitchFamily="2" charset="2"/>
              <a:buChar char="ü"/>
            </a:pPr>
            <a:r>
              <a:rPr lang="en-US" sz="3200">
                <a:latin typeface="Be Vietnam Pro" pitchFamily="2" charset="77"/>
              </a:rPr>
              <a:t>Weather=windy: </a:t>
            </a:r>
          </a:p>
          <a:p>
            <a:pPr marL="926465" marR="5080" lvl="2" algn="just">
              <a:lnSpc>
                <a:spcPct val="130000"/>
              </a:lnSpc>
            </a:pPr>
            <a:r>
              <a:rPr lang="en-US" sz="3200">
                <a:latin typeface="Be Vietnam Pro" pitchFamily="2" charset="77"/>
              </a:rPr>
              <a:t>+ cinema = 3</a:t>
            </a:r>
          </a:p>
          <a:p>
            <a:pPr marL="926465" marR="5080" lvl="2" algn="just">
              <a:lnSpc>
                <a:spcPct val="130000"/>
              </a:lnSpc>
            </a:pPr>
            <a:r>
              <a:rPr lang="en-US" sz="3200">
                <a:latin typeface="Be Vietnam Pro" pitchFamily="2" charset="77"/>
              </a:rPr>
              <a:t>+ tennis = 0 </a:t>
            </a:r>
          </a:p>
          <a:p>
            <a:pPr marL="926465" marR="5080" lvl="2" algn="just">
              <a:lnSpc>
                <a:spcPct val="130000"/>
              </a:lnSpc>
            </a:pPr>
            <a:r>
              <a:rPr lang="en-US" sz="3200">
                <a:latin typeface="Be Vietnam Pro" pitchFamily="2" charset="77"/>
              </a:rPr>
              <a:t>+ stayin = 0</a:t>
            </a:r>
          </a:p>
          <a:p>
            <a:pPr marL="926465" marR="5080" lvl="2" algn="just">
              <a:lnSpc>
                <a:spcPct val="130000"/>
              </a:lnSpc>
            </a:pPr>
            <a:r>
              <a:rPr lang="en-US" sz="3200">
                <a:latin typeface="Be Vietnam Pro" pitchFamily="2" charset="77"/>
              </a:rPr>
              <a:t>+ shopping = 1</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1D78B8-4CC7-C745-5ED5-485D84580BA1}"/>
                  </a:ext>
                </a:extLst>
              </p:cNvPr>
              <p:cNvSpPr txBox="1"/>
              <p:nvPr/>
            </p:nvSpPr>
            <p:spPr>
              <a:xfrm>
                <a:off x="970756" y="8084453"/>
                <a:ext cx="9448800" cy="2790059"/>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𝑤𝑒𝑎𝑡h𝑒𝑟</m:t>
                          </m:r>
                          <m:r>
                            <a:rPr lang="en-US" sz="3200" b="0" i="1">
                              <a:effectLst/>
                              <a:latin typeface="Cambria Math" panose="02040503050406030204" pitchFamily="18" charset="0"/>
                            </a:rPr>
                            <m:t>=</m:t>
                          </m:r>
                          <m:r>
                            <a:rPr lang="en-US" sz="3200" b="0" i="1">
                              <a:effectLst/>
                              <a:latin typeface="Cambria Math" panose="02040503050406030204" pitchFamily="18" charset="0"/>
                            </a:rPr>
                            <m:t>𝑠𝑢𝑛𝑛𝑦</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3</m:t>
                                      </m:r>
                                    </m:num>
                                    <m:den>
                                      <m:r>
                                        <a:rPr lang="en-US" sz="3200" b="0" i="1">
                                          <a:effectLst/>
                                          <a:latin typeface="Cambria Math" panose="02040503050406030204" pitchFamily="18" charset="0"/>
                                        </a:rPr>
                                        <m:t>4</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4</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4</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4</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=0.375</m:t>
                      </m:r>
                    </m:oMath>
                  </m:oMathPara>
                </a14:m>
                <a:endParaRPr lang="en-US" sz="3200" b="0" i="0">
                  <a:effectLst/>
                  <a:latin typeface="Be Vietnam Pro" pitchFamily="2" charset="77"/>
                </a:endParaRPr>
              </a:p>
              <a:p>
                <a:pPr marL="12065" marR="5080" algn="just">
                  <a:lnSpc>
                    <a:spcPct val="130000"/>
                  </a:lnSpc>
                </a:pPr>
                <a:endParaRPr lang="en-US" sz="3200" b="0" i="0">
                  <a:effectLst/>
                  <a:latin typeface="Be Vietnam Pro" pitchFamily="2" charset="77"/>
                </a:endParaRPr>
              </a:p>
            </p:txBody>
          </p:sp>
        </mc:Choice>
        <mc:Fallback xmlns="">
          <p:sp>
            <p:nvSpPr>
              <p:cNvPr id="8" name="TextBox 7">
                <a:extLst>
                  <a:ext uri="{FF2B5EF4-FFF2-40B4-BE49-F238E27FC236}">
                    <a16:creationId xmlns:a16="http://schemas.microsoft.com/office/drawing/2014/main" id="{5F1D78B8-4CC7-C745-5ED5-485D84580BA1}"/>
                  </a:ext>
                </a:extLst>
              </p:cNvPr>
              <p:cNvSpPr txBox="1">
                <a:spLocks noRot="1" noChangeAspect="1" noMove="1" noResize="1" noEditPoints="1" noAdjustHandles="1" noChangeArrowheads="1" noChangeShapeType="1" noTextEdit="1"/>
              </p:cNvSpPr>
              <p:nvPr/>
            </p:nvSpPr>
            <p:spPr>
              <a:xfrm>
                <a:off x="970756" y="8084453"/>
                <a:ext cx="9448800" cy="2790059"/>
              </a:xfrm>
              <a:prstGeom prst="rect">
                <a:avLst/>
              </a:prstGeom>
              <a:blipFill>
                <a:blip r:embed="rId3"/>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3701130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669029"/>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Sử dung giải thuật Gini như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7" name="TextBox 6">
            <a:extLst>
              <a:ext uri="{FF2B5EF4-FFF2-40B4-BE49-F238E27FC236}">
                <a16:creationId xmlns:a16="http://schemas.microsoft.com/office/drawing/2014/main" id="{4E33AC17-4155-06A5-0ED7-B87EC2BCFDA7}"/>
              </a:ext>
            </a:extLst>
          </p:cNvPr>
          <p:cNvSpPr txBox="1"/>
          <p:nvPr/>
        </p:nvSpPr>
        <p:spPr>
          <a:xfrm>
            <a:off x="818356" y="3305848"/>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Weather có 3 giá trị: Sunny (3), Windy(4), Rainny(3)</a:t>
            </a:r>
          </a:p>
          <a:p>
            <a:pPr marL="1040765" marR="5080" lvl="1" indent="-571500" algn="just">
              <a:lnSpc>
                <a:spcPct val="130000"/>
              </a:lnSpc>
              <a:buFont typeface="Wingdings" pitchFamily="2" charset="2"/>
              <a:buChar char="ü"/>
            </a:pPr>
            <a:r>
              <a:rPr lang="en-US" sz="3200">
                <a:latin typeface="Be Vietnam Pro" pitchFamily="2" charset="77"/>
              </a:rPr>
              <a:t>Weather=rainny: </a:t>
            </a:r>
          </a:p>
          <a:p>
            <a:pPr marL="926465" marR="5080" lvl="2" algn="just">
              <a:lnSpc>
                <a:spcPct val="130000"/>
              </a:lnSpc>
            </a:pPr>
            <a:r>
              <a:rPr lang="en-US" sz="3200">
                <a:latin typeface="Be Vietnam Pro" pitchFamily="2" charset="77"/>
              </a:rPr>
              <a:t>+ cinema = 2</a:t>
            </a:r>
          </a:p>
          <a:p>
            <a:pPr marL="926465" marR="5080" lvl="2" algn="just">
              <a:lnSpc>
                <a:spcPct val="130000"/>
              </a:lnSpc>
            </a:pPr>
            <a:r>
              <a:rPr lang="en-US" sz="3200">
                <a:latin typeface="Be Vietnam Pro" pitchFamily="2" charset="77"/>
              </a:rPr>
              <a:t>+ tennis = 0 </a:t>
            </a:r>
          </a:p>
          <a:p>
            <a:pPr marL="926465" marR="5080" lvl="2" algn="just">
              <a:lnSpc>
                <a:spcPct val="130000"/>
              </a:lnSpc>
            </a:pPr>
            <a:r>
              <a:rPr lang="en-US" sz="3200">
                <a:latin typeface="Be Vietnam Pro" pitchFamily="2" charset="77"/>
              </a:rPr>
              <a:t>+ stayin = 1</a:t>
            </a:r>
          </a:p>
          <a:p>
            <a:pPr marL="926465" marR="5080" lvl="2" algn="just">
              <a:lnSpc>
                <a:spcPct val="130000"/>
              </a:lnSpc>
            </a:pPr>
            <a:r>
              <a:rPr lang="en-US" sz="3200">
                <a:latin typeface="Be Vietnam Pro" pitchFamily="2" charset="77"/>
              </a:rPr>
              <a:t>+ shopping = 0</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1D78B8-4CC7-C745-5ED5-485D84580BA1}"/>
                  </a:ext>
                </a:extLst>
              </p:cNvPr>
              <p:cNvSpPr txBox="1"/>
              <p:nvPr/>
            </p:nvSpPr>
            <p:spPr>
              <a:xfrm>
                <a:off x="970756" y="8084453"/>
                <a:ext cx="9448800" cy="2790059"/>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𝑤𝑒𝑎𝑡h𝑒𝑟</m:t>
                          </m:r>
                          <m:r>
                            <a:rPr lang="en-US" sz="3200" b="0" i="1">
                              <a:effectLst/>
                              <a:latin typeface="Cambria Math" panose="02040503050406030204" pitchFamily="18" charset="0"/>
                            </a:rPr>
                            <m:t>=</m:t>
                          </m:r>
                          <m:r>
                            <a:rPr lang="en-US" sz="3200" b="0" i="1">
                              <a:effectLst/>
                              <a:latin typeface="Cambria Math" panose="02040503050406030204" pitchFamily="18" charset="0"/>
                            </a:rPr>
                            <m:t>𝑠𝑢𝑛𝑛𝑦</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2</m:t>
                                      </m:r>
                                    </m:num>
                                    <m:den>
                                      <m:r>
                                        <a:rPr lang="en-US" sz="3200" b="0" i="1">
                                          <a:effectLst/>
                                          <a:latin typeface="Cambria Math" panose="02040503050406030204" pitchFamily="18" charset="0"/>
                                        </a:rPr>
                                        <m:t>3</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3</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3</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3</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=0.444</m:t>
                      </m:r>
                    </m:oMath>
                  </m:oMathPara>
                </a14:m>
                <a:endParaRPr lang="en-US" sz="3200" b="0" i="0">
                  <a:effectLst/>
                  <a:latin typeface="Be Vietnam Pro" pitchFamily="2" charset="77"/>
                </a:endParaRPr>
              </a:p>
              <a:p>
                <a:pPr marL="12065" marR="5080" algn="just">
                  <a:lnSpc>
                    <a:spcPct val="130000"/>
                  </a:lnSpc>
                </a:pPr>
                <a:endParaRPr lang="en-US" sz="3200" b="0" i="0">
                  <a:effectLst/>
                  <a:latin typeface="Be Vietnam Pro" pitchFamily="2" charset="77"/>
                </a:endParaRPr>
              </a:p>
            </p:txBody>
          </p:sp>
        </mc:Choice>
        <mc:Fallback xmlns="">
          <p:sp>
            <p:nvSpPr>
              <p:cNvPr id="8" name="TextBox 7">
                <a:extLst>
                  <a:ext uri="{FF2B5EF4-FFF2-40B4-BE49-F238E27FC236}">
                    <a16:creationId xmlns:a16="http://schemas.microsoft.com/office/drawing/2014/main" id="{5F1D78B8-4CC7-C745-5ED5-485D84580BA1}"/>
                  </a:ext>
                </a:extLst>
              </p:cNvPr>
              <p:cNvSpPr txBox="1">
                <a:spLocks noRot="1" noChangeAspect="1" noMove="1" noResize="1" noEditPoints="1" noAdjustHandles="1" noChangeArrowheads="1" noChangeShapeType="1" noTextEdit="1"/>
              </p:cNvSpPr>
              <p:nvPr/>
            </p:nvSpPr>
            <p:spPr>
              <a:xfrm>
                <a:off x="970756" y="8084453"/>
                <a:ext cx="9448800" cy="2790059"/>
              </a:xfrm>
              <a:prstGeom prst="rect">
                <a:avLst/>
              </a:prstGeom>
              <a:blipFill>
                <a:blip r:embed="rId3"/>
                <a:stretch>
                  <a:fillRect/>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F29E07-0C04-BF7F-F82C-3C7B2EE4FD7E}"/>
                  </a:ext>
                </a:extLst>
              </p:cNvPr>
              <p:cNvSpPr txBox="1"/>
              <p:nvPr/>
            </p:nvSpPr>
            <p:spPr>
              <a:xfrm>
                <a:off x="10419556" y="5979780"/>
                <a:ext cx="8277490" cy="4281557"/>
              </a:xfrm>
              <a:prstGeom prst="rect">
                <a:avLst/>
              </a:prstGeom>
              <a:noFill/>
            </p:spPr>
            <p:txBody>
              <a:bodyPr wrap="square">
                <a:spAutoFit/>
              </a:bodyPr>
              <a:lstStyle/>
              <a:p>
                <a:pPr marL="1206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𝑤𝑒𝑎𝑡h𝑒𝑟</m:t>
                          </m:r>
                        </m:e>
                      </m:d>
                      <m:r>
                        <a:rPr lang="en-US" sz="3200" b="0" i="1">
                          <a:effectLst/>
                          <a:latin typeface="Cambria Math" panose="02040503050406030204" pitchFamily="18" charset="0"/>
                        </a:rPr>
                        <m:t>=</m:t>
                      </m:r>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3</m:t>
                          </m:r>
                        </m:num>
                        <m:den>
                          <m:r>
                            <a:rPr lang="en-US" sz="3200" b="0" i="1">
                              <a:effectLst/>
                              <a:latin typeface="Cambria Math" panose="02040503050406030204" pitchFamily="18" charset="0"/>
                            </a:rPr>
                            <m:t>10</m:t>
                          </m:r>
                        </m:den>
                      </m:f>
                      <m:r>
                        <a:rPr lang="en-US" sz="3200" b="0" i="1">
                          <a:effectLst/>
                          <a:latin typeface="Cambria Math" panose="02040503050406030204" pitchFamily="18" charset="0"/>
                        </a:rPr>
                        <m:t>∗0.444</m:t>
                      </m:r>
                    </m:oMath>
                  </m:oMathPara>
                </a14:m>
                <a:endParaRPr lang="en-US" sz="3200" b="0" i="1">
                  <a:effectLst/>
                  <a:latin typeface="Cambria Math" panose="02040503050406030204" pitchFamily="18" charset="0"/>
                </a:endParaRPr>
              </a:p>
              <a:p>
                <a:pPr marL="280987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m:t>
                      </m:r>
                      <m:f>
                        <m:fPr>
                          <m:ctrlPr>
                            <a:rPr lang="en-US" sz="3200" i="1">
                              <a:latin typeface="Cambria Math" panose="02040503050406030204" pitchFamily="18" charset="0"/>
                            </a:rPr>
                          </m:ctrlPr>
                        </m:fPr>
                        <m:num>
                          <m:r>
                            <a:rPr lang="en-US" sz="3200" b="0" i="1">
                              <a:latin typeface="Cambria Math" panose="02040503050406030204" pitchFamily="18" charset="0"/>
                            </a:rPr>
                            <m:t>4</m:t>
                          </m:r>
                        </m:num>
                        <m:den>
                          <m:r>
                            <a:rPr lang="en-US" sz="3200" i="1">
                              <a:latin typeface="Cambria Math" panose="02040503050406030204" pitchFamily="18" charset="0"/>
                            </a:rPr>
                            <m:t>10</m:t>
                          </m:r>
                        </m:den>
                      </m:f>
                      <m:r>
                        <a:rPr lang="en-US" sz="3200" i="1">
                          <a:latin typeface="Cambria Math" panose="02040503050406030204" pitchFamily="18" charset="0"/>
                        </a:rPr>
                        <m:t>∗0.</m:t>
                      </m:r>
                      <m:r>
                        <a:rPr lang="en-US" sz="3200" b="0" i="1">
                          <a:latin typeface="Cambria Math" panose="02040503050406030204" pitchFamily="18" charset="0"/>
                        </a:rPr>
                        <m:t>375</m:t>
                      </m:r>
                    </m:oMath>
                  </m:oMathPara>
                </a14:m>
                <a:endParaRPr lang="en-US" sz="3200" b="0" i="1">
                  <a:latin typeface="Cambria Math" panose="02040503050406030204" pitchFamily="18" charset="0"/>
                </a:endParaRPr>
              </a:p>
              <a:p>
                <a:pPr marL="2809875" marR="5080">
                  <a:lnSpc>
                    <a:spcPct val="130000"/>
                  </a:lnSpc>
                </a:pPr>
                <a14:m>
                  <m:oMathPara xmlns:m="http://schemas.openxmlformats.org/officeDocument/2006/math">
                    <m:oMathParaPr>
                      <m:jc m:val="left"/>
                    </m:oMathParaPr>
                    <m:oMath xmlns:m="http://schemas.openxmlformats.org/officeDocument/2006/math">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3</m:t>
                          </m:r>
                        </m:num>
                        <m:den>
                          <m:r>
                            <a:rPr lang="en-US" sz="3200" i="1">
                              <a:latin typeface="Cambria Math" panose="02040503050406030204" pitchFamily="18" charset="0"/>
                            </a:rPr>
                            <m:t>10</m:t>
                          </m:r>
                        </m:den>
                      </m:f>
                      <m:r>
                        <a:rPr lang="en-US" sz="3200" i="1">
                          <a:latin typeface="Cambria Math" panose="02040503050406030204" pitchFamily="18" charset="0"/>
                        </a:rPr>
                        <m:t>∗0.444</m:t>
                      </m:r>
                    </m:oMath>
                  </m:oMathPara>
                </a14:m>
                <a:endParaRPr lang="en-US" sz="3200" i="0">
                  <a:latin typeface="Be Vietnam Pro" pitchFamily="2" charset="77"/>
                </a:endParaRPr>
              </a:p>
              <a:p>
                <a:pPr marL="2809875" marR="5080">
                  <a:lnSpc>
                    <a:spcPct val="130000"/>
                  </a:lnSpc>
                </a:pPr>
                <a:r>
                  <a:rPr lang="en-US" sz="3200" b="0" i="0">
                    <a:effectLst/>
                    <a:latin typeface="Be Vietnam Pro" pitchFamily="2" charset="77"/>
                  </a:rPr>
                  <a:t>=0.416</a:t>
                </a:r>
              </a:p>
            </p:txBody>
          </p:sp>
        </mc:Choice>
        <mc:Fallback xmlns="">
          <p:sp>
            <p:nvSpPr>
              <p:cNvPr id="6" name="TextBox 5">
                <a:extLst>
                  <a:ext uri="{FF2B5EF4-FFF2-40B4-BE49-F238E27FC236}">
                    <a16:creationId xmlns:a16="http://schemas.microsoft.com/office/drawing/2014/main" id="{64F29E07-0C04-BF7F-F82C-3C7B2EE4FD7E}"/>
                  </a:ext>
                </a:extLst>
              </p:cNvPr>
              <p:cNvSpPr txBox="1">
                <a:spLocks noRot="1" noChangeAspect="1" noMove="1" noResize="1" noEditPoints="1" noAdjustHandles="1" noChangeArrowheads="1" noChangeShapeType="1" noTextEdit="1"/>
              </p:cNvSpPr>
              <p:nvPr/>
            </p:nvSpPr>
            <p:spPr>
              <a:xfrm>
                <a:off x="10419556" y="5979780"/>
                <a:ext cx="8277490" cy="4281557"/>
              </a:xfrm>
              <a:prstGeom prst="rect">
                <a:avLst/>
              </a:prstGeom>
              <a:blipFill>
                <a:blip r:embed="rId4"/>
                <a:stretch>
                  <a:fillRect l="-459" b="-3846"/>
                </a:stretch>
              </a:blipFill>
            </p:spPr>
            <p:txBody>
              <a:bodyPr/>
              <a:lstStyle/>
              <a:p>
                <a:r>
                  <a:rPr lang="en-VN">
                    <a:noFill/>
                  </a:rPr>
                  <a:t> </a:t>
                </a:r>
              </a:p>
            </p:txBody>
          </p:sp>
        </mc:Fallback>
      </mc:AlternateContent>
    </p:spTree>
    <p:extLst>
      <p:ext uri="{BB962C8B-B14F-4D97-AF65-F5344CB8AC3E}">
        <p14:creationId xmlns:p14="http://schemas.microsoft.com/office/powerpoint/2010/main" val="21753390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669029"/>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Sử dung giải thuật Gini như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7" name="TextBox 6">
            <a:extLst>
              <a:ext uri="{FF2B5EF4-FFF2-40B4-BE49-F238E27FC236}">
                <a16:creationId xmlns:a16="http://schemas.microsoft.com/office/drawing/2014/main" id="{4E33AC17-4155-06A5-0ED7-B87EC2BCFDA7}"/>
              </a:ext>
            </a:extLst>
          </p:cNvPr>
          <p:cNvSpPr txBox="1"/>
          <p:nvPr/>
        </p:nvSpPr>
        <p:spPr>
          <a:xfrm>
            <a:off x="818356" y="3305848"/>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b="0" i="0">
                <a:effectLst/>
                <a:highlight>
                  <a:srgbClr val="FFFF00"/>
                </a:highlight>
                <a:latin typeface="Be Vietnam Pro" pitchFamily="2" charset="77"/>
              </a:rPr>
              <a:t>Parent</a:t>
            </a:r>
            <a:r>
              <a:rPr lang="en-US" sz="3200" b="0" i="0">
                <a:effectLst/>
                <a:latin typeface="Be Vietnam Pro" pitchFamily="2" charset="77"/>
              </a:rPr>
              <a:t> có 2 giá trị: Yes (5), No(5)</a:t>
            </a:r>
          </a:p>
          <a:p>
            <a:pPr marL="583565" marR="5080" indent="-571500" algn="just">
              <a:lnSpc>
                <a:spcPct val="130000"/>
              </a:lnSpc>
              <a:buFont typeface="Wingdings" pitchFamily="2" charset="2"/>
              <a:buChar char="§"/>
            </a:pPr>
            <a:r>
              <a:rPr lang="en-US" sz="3200">
                <a:latin typeface="Be Vietnam Pro" pitchFamily="2" charset="77"/>
              </a:rPr>
              <a:t>Parent=yes: </a:t>
            </a:r>
          </a:p>
          <a:p>
            <a:pPr marL="926465" marR="5080" lvl="2" algn="just">
              <a:lnSpc>
                <a:spcPct val="130000"/>
              </a:lnSpc>
            </a:pPr>
            <a:r>
              <a:rPr lang="en-US" sz="3200">
                <a:latin typeface="Be Vietnam Pro" pitchFamily="2" charset="77"/>
              </a:rPr>
              <a:t>+ cinema = 5</a:t>
            </a:r>
          </a:p>
          <a:p>
            <a:pPr marL="926465" marR="5080" lvl="2" algn="just">
              <a:lnSpc>
                <a:spcPct val="130000"/>
              </a:lnSpc>
            </a:pPr>
            <a:r>
              <a:rPr lang="en-US" sz="3200">
                <a:latin typeface="Be Vietnam Pro" pitchFamily="2" charset="77"/>
              </a:rPr>
              <a:t>+ tennis = 0 </a:t>
            </a:r>
          </a:p>
          <a:p>
            <a:pPr marL="926465" marR="5080" lvl="2" algn="just">
              <a:lnSpc>
                <a:spcPct val="130000"/>
              </a:lnSpc>
            </a:pPr>
            <a:r>
              <a:rPr lang="en-US" sz="3200">
                <a:latin typeface="Be Vietnam Pro" pitchFamily="2" charset="77"/>
              </a:rPr>
              <a:t>+ stayin = 0</a:t>
            </a:r>
          </a:p>
          <a:p>
            <a:pPr marL="926465" marR="5080" lvl="2" algn="just">
              <a:lnSpc>
                <a:spcPct val="130000"/>
              </a:lnSpc>
            </a:pPr>
            <a:r>
              <a:rPr lang="en-US" sz="3200">
                <a:latin typeface="Be Vietnam Pro" pitchFamily="2" charset="77"/>
              </a:rPr>
              <a:t>+ shopping = 0</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1D78B8-4CC7-C745-5ED5-485D84580BA1}"/>
                  </a:ext>
                </a:extLst>
              </p:cNvPr>
              <p:cNvSpPr txBox="1"/>
              <p:nvPr/>
            </p:nvSpPr>
            <p:spPr>
              <a:xfrm>
                <a:off x="970756" y="8084453"/>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𝑝</m:t>
                          </m:r>
                          <m:r>
                            <m:rPr>
                              <m:sty m:val="p"/>
                            </m:rPr>
                            <a:rPr lang="en-US" sz="3200" b="0" i="1">
                              <a:effectLst/>
                              <a:latin typeface="Cambria Math" panose="02040503050406030204" pitchFamily="18" charset="0"/>
                            </a:rPr>
                            <m:t>ar</m:t>
                          </m:r>
                          <m:r>
                            <a:rPr lang="en-US" sz="3200" b="0" i="1">
                              <a:effectLst/>
                              <a:latin typeface="Cambria Math" panose="02040503050406030204" pitchFamily="18" charset="0"/>
                            </a:rPr>
                            <m:t>𝑒𝑛𝑡</m:t>
                          </m:r>
                          <m:r>
                            <a:rPr lang="en-US" sz="3200" b="0" i="1">
                              <a:effectLst/>
                              <a:latin typeface="Cambria Math" panose="02040503050406030204" pitchFamily="18" charset="0"/>
                            </a:rPr>
                            <m:t>=</m:t>
                          </m:r>
                          <m:r>
                            <m:rPr>
                              <m:sty m:val="p"/>
                            </m:rPr>
                            <a:rPr lang="en-US" sz="3200" b="0" i="1">
                              <a:effectLst/>
                              <a:latin typeface="Cambria Math" panose="02040503050406030204" pitchFamily="18" charset="0"/>
                            </a:rPr>
                            <m:t>yes</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5</m:t>
                                      </m:r>
                                    </m:num>
                                    <m:den>
                                      <m:r>
                                        <a:rPr lang="en-US" sz="3200" b="0" i="1">
                                          <a:effectLst/>
                                          <a:latin typeface="Cambria Math" panose="02040503050406030204" pitchFamily="18" charset="0"/>
                                        </a:rPr>
                                        <m:t>5</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5</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5</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5</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m:t>
                      </m:r>
                    </m:oMath>
                  </m:oMathPara>
                </a14:m>
                <a:endParaRPr lang="en-US" sz="3200" b="0" i="0">
                  <a:effectLst/>
                  <a:latin typeface="Be Vietnam Pro" pitchFamily="2" charset="77"/>
                </a:endParaRPr>
              </a:p>
            </p:txBody>
          </p:sp>
        </mc:Choice>
        <mc:Fallback xmlns="">
          <p:sp>
            <p:nvSpPr>
              <p:cNvPr id="8" name="TextBox 7">
                <a:extLst>
                  <a:ext uri="{FF2B5EF4-FFF2-40B4-BE49-F238E27FC236}">
                    <a16:creationId xmlns:a16="http://schemas.microsoft.com/office/drawing/2014/main" id="{5F1D78B8-4CC7-C745-5ED5-485D84580BA1}"/>
                  </a:ext>
                </a:extLst>
              </p:cNvPr>
              <p:cNvSpPr txBox="1">
                <a:spLocks noRot="1" noChangeAspect="1" noMove="1" noResize="1" noEditPoints="1" noAdjustHandles="1" noChangeArrowheads="1" noChangeShapeType="1" noTextEdit="1"/>
              </p:cNvSpPr>
              <p:nvPr/>
            </p:nvSpPr>
            <p:spPr>
              <a:xfrm>
                <a:off x="970756" y="8084453"/>
                <a:ext cx="9448800" cy="2219775"/>
              </a:xfrm>
              <a:prstGeom prst="rect">
                <a:avLst/>
              </a:prstGeom>
              <a:blipFill>
                <a:blip r:embed="rId3"/>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4210915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669029"/>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Sử dung giải thuật Gini như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7" name="TextBox 6">
            <a:extLst>
              <a:ext uri="{FF2B5EF4-FFF2-40B4-BE49-F238E27FC236}">
                <a16:creationId xmlns:a16="http://schemas.microsoft.com/office/drawing/2014/main" id="{4E33AC17-4155-06A5-0ED7-B87EC2BCFDA7}"/>
              </a:ext>
            </a:extLst>
          </p:cNvPr>
          <p:cNvSpPr txBox="1"/>
          <p:nvPr/>
        </p:nvSpPr>
        <p:spPr>
          <a:xfrm>
            <a:off x="818356" y="3305848"/>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b="0" i="0">
                <a:effectLst/>
                <a:highlight>
                  <a:srgbClr val="FFFF00"/>
                </a:highlight>
                <a:latin typeface="Be Vietnam Pro" pitchFamily="2" charset="77"/>
              </a:rPr>
              <a:t>Parent</a:t>
            </a:r>
            <a:r>
              <a:rPr lang="en-US" sz="3200" b="0" i="0">
                <a:effectLst/>
                <a:latin typeface="Be Vietnam Pro" pitchFamily="2" charset="77"/>
              </a:rPr>
              <a:t> có 2 giá trị: Yes (5), No(5)</a:t>
            </a:r>
          </a:p>
          <a:p>
            <a:pPr marL="583565" marR="5080" indent="-571500" algn="just">
              <a:lnSpc>
                <a:spcPct val="130000"/>
              </a:lnSpc>
              <a:buFont typeface="Wingdings" pitchFamily="2" charset="2"/>
              <a:buChar char="§"/>
            </a:pPr>
            <a:r>
              <a:rPr lang="en-US" sz="3200">
                <a:latin typeface="Be Vietnam Pro" pitchFamily="2" charset="77"/>
              </a:rPr>
              <a:t>Parent=no: </a:t>
            </a:r>
          </a:p>
          <a:p>
            <a:pPr marL="926465" marR="5080" lvl="2" algn="just">
              <a:lnSpc>
                <a:spcPct val="130000"/>
              </a:lnSpc>
            </a:pPr>
            <a:r>
              <a:rPr lang="en-US" sz="3200">
                <a:latin typeface="Be Vietnam Pro" pitchFamily="2" charset="77"/>
              </a:rPr>
              <a:t>+ cinema = 1</a:t>
            </a:r>
          </a:p>
          <a:p>
            <a:pPr marL="926465" marR="5080" lvl="2" algn="just">
              <a:lnSpc>
                <a:spcPct val="130000"/>
              </a:lnSpc>
            </a:pPr>
            <a:r>
              <a:rPr lang="en-US" sz="3200">
                <a:latin typeface="Be Vietnam Pro" pitchFamily="2" charset="77"/>
              </a:rPr>
              <a:t>+ tennis = 2 </a:t>
            </a:r>
          </a:p>
          <a:p>
            <a:pPr marL="926465" marR="5080" lvl="2" algn="just">
              <a:lnSpc>
                <a:spcPct val="130000"/>
              </a:lnSpc>
            </a:pPr>
            <a:r>
              <a:rPr lang="en-US" sz="3200">
                <a:latin typeface="Be Vietnam Pro" pitchFamily="2" charset="77"/>
              </a:rPr>
              <a:t>+ stayin = 1</a:t>
            </a:r>
          </a:p>
          <a:p>
            <a:pPr marL="926465" marR="5080" lvl="2" algn="just">
              <a:lnSpc>
                <a:spcPct val="130000"/>
              </a:lnSpc>
            </a:pPr>
            <a:r>
              <a:rPr lang="en-US" sz="3200">
                <a:latin typeface="Be Vietnam Pro" pitchFamily="2" charset="77"/>
              </a:rPr>
              <a:t>+ shopping = 1</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1D78B8-4CC7-C745-5ED5-485D84580BA1}"/>
                  </a:ext>
                </a:extLst>
              </p:cNvPr>
              <p:cNvSpPr txBox="1"/>
              <p:nvPr/>
            </p:nvSpPr>
            <p:spPr>
              <a:xfrm>
                <a:off x="970756" y="8084453"/>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𝑝</m:t>
                          </m:r>
                          <m:r>
                            <m:rPr>
                              <m:sty m:val="p"/>
                            </m:rPr>
                            <a:rPr lang="en-US" sz="3200" b="0" i="1">
                              <a:effectLst/>
                              <a:latin typeface="Cambria Math" panose="02040503050406030204" pitchFamily="18" charset="0"/>
                            </a:rPr>
                            <m:t>ar</m:t>
                          </m:r>
                          <m:r>
                            <a:rPr lang="en-US" sz="3200" b="0" i="1">
                              <a:effectLst/>
                              <a:latin typeface="Cambria Math" panose="02040503050406030204" pitchFamily="18" charset="0"/>
                            </a:rPr>
                            <m:t>𝑒𝑛𝑡</m:t>
                          </m:r>
                          <m:r>
                            <a:rPr lang="en-US" sz="3200" b="0" i="1">
                              <a:effectLst/>
                              <a:latin typeface="Cambria Math" panose="02040503050406030204" pitchFamily="18" charset="0"/>
                            </a:rPr>
                            <m:t>=</m:t>
                          </m:r>
                          <m:r>
                            <a:rPr lang="en-US" sz="3200" b="0" i="1">
                              <a:effectLst/>
                              <a:latin typeface="Cambria Math" panose="02040503050406030204" pitchFamily="18" charset="0"/>
                            </a:rPr>
                            <m:t>𝑛𝑜</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1</m:t>
                                      </m:r>
                                    </m:num>
                                    <m:den>
                                      <m:r>
                                        <a:rPr lang="en-US" sz="3200" b="0" i="1">
                                          <a:effectLst/>
                                          <a:latin typeface="Cambria Math" panose="02040503050406030204" pitchFamily="18" charset="0"/>
                                        </a:rPr>
                                        <m:t>5</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2</m:t>
                                      </m:r>
                                    </m:num>
                                    <m:den>
                                      <m:r>
                                        <a:rPr lang="en-US" sz="3200" b="0" i="1">
                                          <a:effectLst/>
                                          <a:latin typeface="Cambria Math" panose="02040503050406030204" pitchFamily="18" charset="0"/>
                                        </a:rPr>
                                        <m:t>5</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5</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5</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=0.72</m:t>
                      </m:r>
                    </m:oMath>
                  </m:oMathPara>
                </a14:m>
                <a:endParaRPr lang="en-US" sz="3200" b="0" i="0">
                  <a:effectLst/>
                  <a:latin typeface="Be Vietnam Pro" pitchFamily="2" charset="77"/>
                </a:endParaRPr>
              </a:p>
            </p:txBody>
          </p:sp>
        </mc:Choice>
        <mc:Fallback xmlns="">
          <p:sp>
            <p:nvSpPr>
              <p:cNvPr id="8" name="TextBox 7">
                <a:extLst>
                  <a:ext uri="{FF2B5EF4-FFF2-40B4-BE49-F238E27FC236}">
                    <a16:creationId xmlns:a16="http://schemas.microsoft.com/office/drawing/2014/main" id="{5F1D78B8-4CC7-C745-5ED5-485D84580BA1}"/>
                  </a:ext>
                </a:extLst>
              </p:cNvPr>
              <p:cNvSpPr txBox="1">
                <a:spLocks noRot="1" noChangeAspect="1" noMove="1" noResize="1" noEditPoints="1" noAdjustHandles="1" noChangeArrowheads="1" noChangeShapeType="1" noTextEdit="1"/>
              </p:cNvSpPr>
              <p:nvPr/>
            </p:nvSpPr>
            <p:spPr>
              <a:xfrm>
                <a:off x="970756" y="8084453"/>
                <a:ext cx="9448800" cy="2219775"/>
              </a:xfrm>
              <a:prstGeom prst="rect">
                <a:avLst/>
              </a:prstGeom>
              <a:blipFill>
                <a:blip r:embed="rId3"/>
                <a:stretch>
                  <a:fillRect/>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F29E07-0C04-BF7F-F82C-3C7B2EE4FD7E}"/>
                  </a:ext>
                </a:extLst>
              </p:cNvPr>
              <p:cNvSpPr txBox="1"/>
              <p:nvPr/>
            </p:nvSpPr>
            <p:spPr>
              <a:xfrm>
                <a:off x="10419556" y="5979780"/>
                <a:ext cx="8277490" cy="3107197"/>
              </a:xfrm>
              <a:prstGeom prst="rect">
                <a:avLst/>
              </a:prstGeom>
              <a:noFill/>
            </p:spPr>
            <p:txBody>
              <a:bodyPr wrap="square">
                <a:spAutoFit/>
              </a:bodyPr>
              <a:lstStyle/>
              <a:p>
                <a:pPr marL="1206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𝑝</m:t>
                          </m:r>
                          <m:r>
                            <m:rPr>
                              <m:sty m:val="p"/>
                            </m:rPr>
                            <a:rPr lang="en-US" sz="3200" b="0" i="1">
                              <a:effectLst/>
                              <a:latin typeface="Cambria Math" panose="02040503050406030204" pitchFamily="18" charset="0"/>
                            </a:rPr>
                            <m:t>ar</m:t>
                          </m:r>
                          <m:r>
                            <a:rPr lang="en-US" sz="3200" b="0" i="1">
                              <a:effectLst/>
                              <a:latin typeface="Cambria Math" panose="02040503050406030204" pitchFamily="18" charset="0"/>
                            </a:rPr>
                            <m:t>𝑒𝑛𝑡</m:t>
                          </m:r>
                        </m:e>
                      </m:d>
                      <m:r>
                        <a:rPr lang="en-US" sz="3200" b="0" i="1">
                          <a:effectLst/>
                          <a:latin typeface="Cambria Math" panose="02040503050406030204" pitchFamily="18" charset="0"/>
                        </a:rPr>
                        <m:t>=</m:t>
                      </m:r>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5</m:t>
                          </m:r>
                        </m:num>
                        <m:den>
                          <m:r>
                            <a:rPr lang="en-US" sz="3200" b="0" i="1">
                              <a:effectLst/>
                              <a:latin typeface="Cambria Math" panose="02040503050406030204" pitchFamily="18" charset="0"/>
                            </a:rPr>
                            <m:t>10</m:t>
                          </m:r>
                        </m:den>
                      </m:f>
                      <m:r>
                        <a:rPr lang="en-US" sz="3200" b="0" i="1">
                          <a:effectLst/>
                          <a:latin typeface="Cambria Math" panose="02040503050406030204" pitchFamily="18" charset="0"/>
                        </a:rPr>
                        <m:t>∗0</m:t>
                      </m:r>
                    </m:oMath>
                  </m:oMathPara>
                </a14:m>
                <a:endParaRPr lang="en-US" sz="3200" b="0" i="1">
                  <a:effectLst/>
                  <a:latin typeface="Cambria Math" panose="02040503050406030204" pitchFamily="18" charset="0"/>
                </a:endParaRPr>
              </a:p>
              <a:p>
                <a:pPr marL="280987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m:t>
                      </m:r>
                      <m:f>
                        <m:fPr>
                          <m:ctrlPr>
                            <a:rPr lang="en-US" sz="3200" i="1">
                              <a:latin typeface="Cambria Math" panose="02040503050406030204" pitchFamily="18" charset="0"/>
                            </a:rPr>
                          </m:ctrlPr>
                        </m:fPr>
                        <m:num>
                          <m:r>
                            <a:rPr lang="en-US" sz="3200" b="0" i="1">
                              <a:latin typeface="Cambria Math" panose="02040503050406030204" pitchFamily="18" charset="0"/>
                            </a:rPr>
                            <m:t>5</m:t>
                          </m:r>
                        </m:num>
                        <m:den>
                          <m:r>
                            <a:rPr lang="en-US" sz="3200" i="1">
                              <a:latin typeface="Cambria Math" panose="02040503050406030204" pitchFamily="18" charset="0"/>
                            </a:rPr>
                            <m:t>10</m:t>
                          </m:r>
                        </m:den>
                      </m:f>
                      <m:r>
                        <a:rPr lang="en-US" sz="3200" i="1">
                          <a:latin typeface="Cambria Math" panose="02040503050406030204" pitchFamily="18" charset="0"/>
                        </a:rPr>
                        <m:t>∗0</m:t>
                      </m:r>
                      <m:r>
                        <a:rPr lang="en-US" sz="3200" b="0" i="1">
                          <a:latin typeface="Cambria Math" panose="02040503050406030204" pitchFamily="18" charset="0"/>
                        </a:rPr>
                        <m:t>.72</m:t>
                      </m:r>
                    </m:oMath>
                  </m:oMathPara>
                </a14:m>
                <a:endParaRPr lang="en-US" sz="3200" i="0">
                  <a:latin typeface="Be Vietnam Pro" pitchFamily="2" charset="77"/>
                </a:endParaRPr>
              </a:p>
              <a:p>
                <a:pPr marL="2809875" marR="5080">
                  <a:lnSpc>
                    <a:spcPct val="130000"/>
                  </a:lnSpc>
                </a:pPr>
                <a:r>
                  <a:rPr lang="en-US" sz="3200" b="0" i="0">
                    <a:effectLst/>
                    <a:latin typeface="Be Vietnam Pro" pitchFamily="2" charset="77"/>
                  </a:rPr>
                  <a:t>=0.36</a:t>
                </a:r>
              </a:p>
            </p:txBody>
          </p:sp>
        </mc:Choice>
        <mc:Fallback xmlns="">
          <p:sp>
            <p:nvSpPr>
              <p:cNvPr id="6" name="TextBox 5">
                <a:extLst>
                  <a:ext uri="{FF2B5EF4-FFF2-40B4-BE49-F238E27FC236}">
                    <a16:creationId xmlns:a16="http://schemas.microsoft.com/office/drawing/2014/main" id="{64F29E07-0C04-BF7F-F82C-3C7B2EE4FD7E}"/>
                  </a:ext>
                </a:extLst>
              </p:cNvPr>
              <p:cNvSpPr txBox="1">
                <a:spLocks noRot="1" noChangeAspect="1" noMove="1" noResize="1" noEditPoints="1" noAdjustHandles="1" noChangeArrowheads="1" noChangeShapeType="1" noTextEdit="1"/>
              </p:cNvSpPr>
              <p:nvPr/>
            </p:nvSpPr>
            <p:spPr>
              <a:xfrm>
                <a:off x="10419556" y="5979780"/>
                <a:ext cx="8277490" cy="3107197"/>
              </a:xfrm>
              <a:prstGeom prst="rect">
                <a:avLst/>
              </a:prstGeom>
              <a:blipFill>
                <a:blip r:embed="rId4"/>
                <a:stretch>
                  <a:fillRect l="-459" b="-5285"/>
                </a:stretch>
              </a:blipFill>
            </p:spPr>
            <p:txBody>
              <a:bodyPr/>
              <a:lstStyle/>
              <a:p>
                <a:r>
                  <a:rPr lang="en-VN">
                    <a:noFill/>
                  </a:rPr>
                  <a:t> </a:t>
                </a:r>
              </a:p>
            </p:txBody>
          </p:sp>
        </mc:Fallback>
      </mc:AlternateContent>
    </p:spTree>
    <p:extLst>
      <p:ext uri="{BB962C8B-B14F-4D97-AF65-F5344CB8AC3E}">
        <p14:creationId xmlns:p14="http://schemas.microsoft.com/office/powerpoint/2010/main" val="3609736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669029"/>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Sử dung giải thuật Gini như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7" name="TextBox 6">
            <a:extLst>
              <a:ext uri="{FF2B5EF4-FFF2-40B4-BE49-F238E27FC236}">
                <a16:creationId xmlns:a16="http://schemas.microsoft.com/office/drawing/2014/main" id="{4E33AC17-4155-06A5-0ED7-B87EC2BCFDA7}"/>
              </a:ext>
            </a:extLst>
          </p:cNvPr>
          <p:cNvSpPr txBox="1"/>
          <p:nvPr/>
        </p:nvSpPr>
        <p:spPr>
          <a:xfrm>
            <a:off x="818356" y="3305848"/>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b="0" i="0">
                <a:effectLst/>
                <a:highlight>
                  <a:srgbClr val="00FF00"/>
                </a:highlight>
                <a:latin typeface="Be Vietnam Pro" pitchFamily="2" charset="77"/>
              </a:rPr>
              <a:t>Money</a:t>
            </a:r>
            <a:r>
              <a:rPr lang="en-US" sz="3200" b="0" i="0">
                <a:effectLst/>
                <a:latin typeface="Be Vietnam Pro" pitchFamily="2" charset="77"/>
              </a:rPr>
              <a:t> có 2 giá trị: Rich (7), Poor(3)</a:t>
            </a:r>
          </a:p>
          <a:p>
            <a:pPr marL="583565" marR="5080" indent="-571500" algn="just">
              <a:lnSpc>
                <a:spcPct val="130000"/>
              </a:lnSpc>
              <a:buFont typeface="Wingdings" pitchFamily="2" charset="2"/>
              <a:buChar char="§"/>
            </a:pPr>
            <a:r>
              <a:rPr lang="en-US" sz="3200">
                <a:latin typeface="Be Vietnam Pro" pitchFamily="2" charset="77"/>
              </a:rPr>
              <a:t>Money=rich: </a:t>
            </a:r>
          </a:p>
          <a:p>
            <a:pPr marL="926465" marR="5080" lvl="2" algn="just">
              <a:lnSpc>
                <a:spcPct val="130000"/>
              </a:lnSpc>
            </a:pPr>
            <a:r>
              <a:rPr lang="en-US" sz="3200">
                <a:latin typeface="Be Vietnam Pro" pitchFamily="2" charset="77"/>
              </a:rPr>
              <a:t>+ cinema = 3</a:t>
            </a:r>
          </a:p>
          <a:p>
            <a:pPr marL="926465" marR="5080" lvl="2" algn="just">
              <a:lnSpc>
                <a:spcPct val="130000"/>
              </a:lnSpc>
            </a:pPr>
            <a:r>
              <a:rPr lang="en-US" sz="3200">
                <a:latin typeface="Be Vietnam Pro" pitchFamily="2" charset="77"/>
              </a:rPr>
              <a:t>+ tennis = 2 </a:t>
            </a:r>
          </a:p>
          <a:p>
            <a:pPr marL="926465" marR="5080" lvl="2" algn="just">
              <a:lnSpc>
                <a:spcPct val="130000"/>
              </a:lnSpc>
            </a:pPr>
            <a:r>
              <a:rPr lang="en-US" sz="3200">
                <a:latin typeface="Be Vietnam Pro" pitchFamily="2" charset="77"/>
              </a:rPr>
              <a:t>+ stayin = 1</a:t>
            </a:r>
          </a:p>
          <a:p>
            <a:pPr marL="926465" marR="5080" lvl="2" algn="just">
              <a:lnSpc>
                <a:spcPct val="130000"/>
              </a:lnSpc>
            </a:pPr>
            <a:r>
              <a:rPr lang="en-US" sz="3200">
                <a:latin typeface="Be Vietnam Pro" pitchFamily="2" charset="77"/>
              </a:rPr>
              <a:t>+ shopping = 1</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1D78B8-4CC7-C745-5ED5-485D84580BA1}"/>
                  </a:ext>
                </a:extLst>
              </p:cNvPr>
              <p:cNvSpPr txBox="1"/>
              <p:nvPr/>
            </p:nvSpPr>
            <p:spPr>
              <a:xfrm>
                <a:off x="970756" y="8084453"/>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𝑚𝑜𝑛𝑒𝑦</m:t>
                          </m:r>
                          <m:r>
                            <a:rPr lang="en-US" sz="3200" b="0" i="1">
                              <a:effectLst/>
                              <a:latin typeface="Cambria Math" panose="02040503050406030204" pitchFamily="18" charset="0"/>
                            </a:rPr>
                            <m:t>=</m:t>
                          </m:r>
                          <m:r>
                            <a:rPr lang="en-US" sz="3200" b="0" i="1">
                              <a:effectLst/>
                              <a:latin typeface="Cambria Math" panose="02040503050406030204" pitchFamily="18" charset="0"/>
                            </a:rPr>
                            <m:t>𝑟𝑖𝑐h</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3</m:t>
                                      </m:r>
                                    </m:num>
                                    <m:den>
                                      <m:r>
                                        <a:rPr lang="en-US" sz="3200" b="0" i="1">
                                          <a:effectLst/>
                                          <a:latin typeface="Cambria Math" panose="02040503050406030204" pitchFamily="18" charset="0"/>
                                        </a:rPr>
                                        <m:t>7</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2</m:t>
                                      </m:r>
                                    </m:num>
                                    <m:den>
                                      <m:r>
                                        <a:rPr lang="en-US" sz="3200" b="0" i="1">
                                          <a:effectLst/>
                                          <a:latin typeface="Cambria Math" panose="02040503050406030204" pitchFamily="18" charset="0"/>
                                        </a:rPr>
                                        <m:t>7</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7</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7</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=0.694</m:t>
                      </m:r>
                    </m:oMath>
                  </m:oMathPara>
                </a14:m>
                <a:endParaRPr lang="en-US" sz="3200" b="0" i="0">
                  <a:effectLst/>
                  <a:latin typeface="Be Vietnam Pro" pitchFamily="2" charset="77"/>
                </a:endParaRPr>
              </a:p>
            </p:txBody>
          </p:sp>
        </mc:Choice>
        <mc:Fallback xmlns="">
          <p:sp>
            <p:nvSpPr>
              <p:cNvPr id="8" name="TextBox 7">
                <a:extLst>
                  <a:ext uri="{FF2B5EF4-FFF2-40B4-BE49-F238E27FC236}">
                    <a16:creationId xmlns:a16="http://schemas.microsoft.com/office/drawing/2014/main" id="{5F1D78B8-4CC7-C745-5ED5-485D84580BA1}"/>
                  </a:ext>
                </a:extLst>
              </p:cNvPr>
              <p:cNvSpPr txBox="1">
                <a:spLocks noRot="1" noChangeAspect="1" noMove="1" noResize="1" noEditPoints="1" noAdjustHandles="1" noChangeArrowheads="1" noChangeShapeType="1" noTextEdit="1"/>
              </p:cNvSpPr>
              <p:nvPr/>
            </p:nvSpPr>
            <p:spPr>
              <a:xfrm>
                <a:off x="970756" y="8084453"/>
                <a:ext cx="9448800" cy="2219775"/>
              </a:xfrm>
              <a:prstGeom prst="rect">
                <a:avLst/>
              </a:prstGeom>
              <a:blipFill>
                <a:blip r:embed="rId3"/>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9253386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818356" y="2374900"/>
            <a:ext cx="9448800" cy="669029"/>
          </a:xfrm>
          <a:prstGeom prst="rect">
            <a:avLst/>
          </a:prstGeom>
        </p:spPr>
        <p:txBody>
          <a:bodyPr vert="horz" wrap="square" lIns="0" tIns="12700" rIns="0" bIns="0" rtlCol="0">
            <a:spAutoFit/>
          </a:bodyPr>
          <a:lstStyle/>
          <a:p>
            <a:pPr marL="583565" marR="5080" indent="-571500" algn="just">
              <a:lnSpc>
                <a:spcPct val="130000"/>
              </a:lnSpc>
              <a:buFont typeface="Wingdings" pitchFamily="2" charset="2"/>
              <a:buChar char="§"/>
            </a:pPr>
            <a:r>
              <a:rPr lang="en-US" sz="3600" b="0" i="0">
                <a:effectLst/>
                <a:latin typeface="Be Vietnam Pro" pitchFamily="2" charset="77"/>
              </a:rPr>
              <a:t>Sử dung giải thuật Gini như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effectLst/>
                        </a:rPr>
                        <a:t>W1</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W3</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15544758"/>
                  </a:ext>
                </a:extLst>
              </a:tr>
              <a:tr h="284403">
                <a:tc>
                  <a:txBody>
                    <a:bodyPr/>
                    <a:lstStyle/>
                    <a:p>
                      <a:pPr algn="just">
                        <a:lnSpc>
                          <a:spcPct val="150000"/>
                        </a:lnSpc>
                      </a:pPr>
                      <a:r>
                        <a:rPr lang="en-US" sz="2000" kern="100">
                          <a:effectLst/>
                        </a:rPr>
                        <a:t>W4</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203379064"/>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W6</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312991949"/>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W9</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Yes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011365788"/>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7" name="TextBox 6">
            <a:extLst>
              <a:ext uri="{FF2B5EF4-FFF2-40B4-BE49-F238E27FC236}">
                <a16:creationId xmlns:a16="http://schemas.microsoft.com/office/drawing/2014/main" id="{4E33AC17-4155-06A5-0ED7-B87EC2BCFDA7}"/>
              </a:ext>
            </a:extLst>
          </p:cNvPr>
          <p:cNvSpPr txBox="1"/>
          <p:nvPr/>
        </p:nvSpPr>
        <p:spPr>
          <a:xfrm>
            <a:off x="818356" y="3305848"/>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b="0" i="0">
                <a:effectLst/>
                <a:highlight>
                  <a:srgbClr val="00FF00"/>
                </a:highlight>
                <a:latin typeface="Be Vietnam Pro" pitchFamily="2" charset="77"/>
              </a:rPr>
              <a:t>Money</a:t>
            </a:r>
            <a:r>
              <a:rPr lang="en-US" sz="3200" b="0" i="0">
                <a:effectLst/>
                <a:latin typeface="Be Vietnam Pro" pitchFamily="2" charset="77"/>
              </a:rPr>
              <a:t> có 2 giá trị: Rich (7), Poor(3)</a:t>
            </a:r>
          </a:p>
          <a:p>
            <a:pPr marL="583565" marR="5080" indent="-571500" algn="just">
              <a:lnSpc>
                <a:spcPct val="130000"/>
              </a:lnSpc>
              <a:buFont typeface="Wingdings" pitchFamily="2" charset="2"/>
              <a:buChar char="§"/>
            </a:pPr>
            <a:r>
              <a:rPr lang="en-US" sz="3200">
                <a:latin typeface="Be Vietnam Pro" pitchFamily="2" charset="77"/>
              </a:rPr>
              <a:t>Money=poor: </a:t>
            </a:r>
          </a:p>
          <a:p>
            <a:pPr marL="926465" marR="5080" lvl="2" algn="just">
              <a:lnSpc>
                <a:spcPct val="130000"/>
              </a:lnSpc>
            </a:pPr>
            <a:r>
              <a:rPr lang="en-US" sz="3200">
                <a:latin typeface="Be Vietnam Pro" pitchFamily="2" charset="77"/>
              </a:rPr>
              <a:t>+ cinema = 3</a:t>
            </a:r>
          </a:p>
          <a:p>
            <a:pPr marL="926465" marR="5080" lvl="2" algn="just">
              <a:lnSpc>
                <a:spcPct val="130000"/>
              </a:lnSpc>
            </a:pPr>
            <a:r>
              <a:rPr lang="en-US" sz="3200">
                <a:latin typeface="Be Vietnam Pro" pitchFamily="2" charset="77"/>
              </a:rPr>
              <a:t>+ tennis = 0</a:t>
            </a:r>
          </a:p>
          <a:p>
            <a:pPr marL="926465" marR="5080" lvl="2" algn="just">
              <a:lnSpc>
                <a:spcPct val="130000"/>
              </a:lnSpc>
            </a:pPr>
            <a:r>
              <a:rPr lang="en-US" sz="3200">
                <a:latin typeface="Be Vietnam Pro" pitchFamily="2" charset="77"/>
              </a:rPr>
              <a:t>+ stayin = 0</a:t>
            </a:r>
          </a:p>
          <a:p>
            <a:pPr marL="926465" marR="5080" lvl="2" algn="just">
              <a:lnSpc>
                <a:spcPct val="130000"/>
              </a:lnSpc>
            </a:pPr>
            <a:r>
              <a:rPr lang="en-US" sz="3200">
                <a:latin typeface="Be Vietnam Pro" pitchFamily="2" charset="77"/>
              </a:rPr>
              <a:t>+ shopping = 0</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1D78B8-4CC7-C745-5ED5-485D84580BA1}"/>
                  </a:ext>
                </a:extLst>
              </p:cNvPr>
              <p:cNvSpPr txBox="1"/>
              <p:nvPr/>
            </p:nvSpPr>
            <p:spPr>
              <a:xfrm>
                <a:off x="970756" y="8084453"/>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𝑚𝑜𝑛𝑒𝑦</m:t>
                          </m:r>
                          <m:r>
                            <a:rPr lang="en-US" sz="3200" b="0" i="1">
                              <a:effectLst/>
                              <a:latin typeface="Cambria Math" panose="02040503050406030204" pitchFamily="18" charset="0"/>
                            </a:rPr>
                            <m:t>=</m:t>
                          </m:r>
                          <m:r>
                            <a:rPr lang="en-US" sz="3200" b="0" i="1">
                              <a:effectLst/>
                              <a:latin typeface="Cambria Math" panose="02040503050406030204" pitchFamily="18" charset="0"/>
                            </a:rPr>
                            <m:t>𝑟𝑖𝑐h</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3</m:t>
                                      </m:r>
                                    </m:num>
                                    <m:den>
                                      <m:r>
                                        <a:rPr lang="en-US" sz="3200" b="0" i="1">
                                          <a:effectLst/>
                                          <a:latin typeface="Cambria Math" panose="02040503050406030204" pitchFamily="18" charset="0"/>
                                        </a:rPr>
                                        <m:t>3</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3</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3</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3</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m:t>
                      </m:r>
                    </m:oMath>
                  </m:oMathPara>
                </a14:m>
                <a:endParaRPr lang="en-US" sz="3200" b="0" i="0">
                  <a:effectLst/>
                  <a:latin typeface="Be Vietnam Pro" pitchFamily="2" charset="77"/>
                </a:endParaRPr>
              </a:p>
            </p:txBody>
          </p:sp>
        </mc:Choice>
        <mc:Fallback xmlns="">
          <p:sp>
            <p:nvSpPr>
              <p:cNvPr id="8" name="TextBox 7">
                <a:extLst>
                  <a:ext uri="{FF2B5EF4-FFF2-40B4-BE49-F238E27FC236}">
                    <a16:creationId xmlns:a16="http://schemas.microsoft.com/office/drawing/2014/main" id="{5F1D78B8-4CC7-C745-5ED5-485D84580BA1}"/>
                  </a:ext>
                </a:extLst>
              </p:cNvPr>
              <p:cNvSpPr txBox="1">
                <a:spLocks noRot="1" noChangeAspect="1" noMove="1" noResize="1" noEditPoints="1" noAdjustHandles="1" noChangeArrowheads="1" noChangeShapeType="1" noTextEdit="1"/>
              </p:cNvSpPr>
              <p:nvPr/>
            </p:nvSpPr>
            <p:spPr>
              <a:xfrm>
                <a:off x="970756" y="8084453"/>
                <a:ext cx="9448800" cy="2219775"/>
              </a:xfrm>
              <a:prstGeom prst="rect">
                <a:avLst/>
              </a:prstGeom>
              <a:blipFill>
                <a:blip r:embed="rId3"/>
                <a:stretch>
                  <a:fillRect/>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D0DB55-A911-C829-EA58-DE22319D6706}"/>
                  </a:ext>
                </a:extLst>
              </p:cNvPr>
              <p:cNvSpPr txBox="1"/>
              <p:nvPr/>
            </p:nvSpPr>
            <p:spPr>
              <a:xfrm>
                <a:off x="10419556" y="5979780"/>
                <a:ext cx="8277490" cy="3107197"/>
              </a:xfrm>
              <a:prstGeom prst="rect">
                <a:avLst/>
              </a:prstGeom>
              <a:noFill/>
            </p:spPr>
            <p:txBody>
              <a:bodyPr wrap="square">
                <a:spAutoFit/>
              </a:bodyPr>
              <a:lstStyle/>
              <a:p>
                <a:pPr marL="1206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𝑚𝑜𝑛𝑒𝑦</m:t>
                          </m:r>
                        </m:e>
                      </m:d>
                      <m:r>
                        <a:rPr lang="en-US" sz="3200" b="0" i="1">
                          <a:effectLst/>
                          <a:latin typeface="Cambria Math" panose="02040503050406030204" pitchFamily="18" charset="0"/>
                        </a:rPr>
                        <m:t>=</m:t>
                      </m:r>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7</m:t>
                          </m:r>
                        </m:num>
                        <m:den>
                          <m:r>
                            <a:rPr lang="en-US" sz="3200" b="0" i="1">
                              <a:effectLst/>
                              <a:latin typeface="Cambria Math" panose="02040503050406030204" pitchFamily="18" charset="0"/>
                            </a:rPr>
                            <m:t>10</m:t>
                          </m:r>
                        </m:den>
                      </m:f>
                      <m:r>
                        <a:rPr lang="en-US" sz="3200" b="0" i="1">
                          <a:effectLst/>
                          <a:latin typeface="Cambria Math" panose="02040503050406030204" pitchFamily="18" charset="0"/>
                        </a:rPr>
                        <m:t>∗0.694</m:t>
                      </m:r>
                    </m:oMath>
                  </m:oMathPara>
                </a14:m>
                <a:endParaRPr lang="en-US" sz="3200" b="0" i="1">
                  <a:effectLst/>
                  <a:latin typeface="Cambria Math" panose="02040503050406030204" pitchFamily="18" charset="0"/>
                </a:endParaRPr>
              </a:p>
              <a:p>
                <a:pPr marL="280987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m:t>
                      </m:r>
                      <m:f>
                        <m:fPr>
                          <m:ctrlPr>
                            <a:rPr lang="en-US" sz="3200" i="1">
                              <a:latin typeface="Cambria Math" panose="02040503050406030204" pitchFamily="18" charset="0"/>
                            </a:rPr>
                          </m:ctrlPr>
                        </m:fPr>
                        <m:num>
                          <m:r>
                            <a:rPr lang="en-US" sz="3200" b="0" i="1">
                              <a:latin typeface="Cambria Math" panose="02040503050406030204" pitchFamily="18" charset="0"/>
                            </a:rPr>
                            <m:t>3</m:t>
                          </m:r>
                        </m:num>
                        <m:den>
                          <m:r>
                            <a:rPr lang="en-US" sz="3200" i="1">
                              <a:latin typeface="Cambria Math" panose="02040503050406030204" pitchFamily="18" charset="0"/>
                            </a:rPr>
                            <m:t>10</m:t>
                          </m:r>
                        </m:den>
                      </m:f>
                      <m:r>
                        <a:rPr lang="en-US" sz="3200" i="1">
                          <a:latin typeface="Cambria Math" panose="02040503050406030204" pitchFamily="18" charset="0"/>
                        </a:rPr>
                        <m:t>∗0</m:t>
                      </m:r>
                    </m:oMath>
                  </m:oMathPara>
                </a14:m>
                <a:endParaRPr lang="en-US" sz="3200" i="0">
                  <a:latin typeface="Be Vietnam Pro" pitchFamily="2" charset="77"/>
                </a:endParaRPr>
              </a:p>
              <a:p>
                <a:pPr marL="2809875" marR="5080">
                  <a:lnSpc>
                    <a:spcPct val="130000"/>
                  </a:lnSpc>
                </a:pPr>
                <a:r>
                  <a:rPr lang="en-US" sz="3200" b="0" i="0">
                    <a:effectLst/>
                    <a:latin typeface="Be Vietnam Pro" pitchFamily="2" charset="77"/>
                  </a:rPr>
                  <a:t>=0.486</a:t>
                </a:r>
              </a:p>
            </p:txBody>
          </p:sp>
        </mc:Choice>
        <mc:Fallback xmlns="">
          <p:sp>
            <p:nvSpPr>
              <p:cNvPr id="6" name="TextBox 5">
                <a:extLst>
                  <a:ext uri="{FF2B5EF4-FFF2-40B4-BE49-F238E27FC236}">
                    <a16:creationId xmlns:a16="http://schemas.microsoft.com/office/drawing/2014/main" id="{DCD0DB55-A911-C829-EA58-DE22319D6706}"/>
                  </a:ext>
                </a:extLst>
              </p:cNvPr>
              <p:cNvSpPr txBox="1">
                <a:spLocks noRot="1" noChangeAspect="1" noMove="1" noResize="1" noEditPoints="1" noAdjustHandles="1" noChangeArrowheads="1" noChangeShapeType="1" noTextEdit="1"/>
              </p:cNvSpPr>
              <p:nvPr/>
            </p:nvSpPr>
            <p:spPr>
              <a:xfrm>
                <a:off x="10419556" y="5979780"/>
                <a:ext cx="8277490" cy="3107197"/>
              </a:xfrm>
              <a:prstGeom prst="rect">
                <a:avLst/>
              </a:prstGeom>
              <a:blipFill>
                <a:blip r:embed="rId4"/>
                <a:stretch>
                  <a:fillRect l="-459" b="-4472"/>
                </a:stretch>
              </a:blipFill>
            </p:spPr>
            <p:txBody>
              <a:bodyPr/>
              <a:lstStyle/>
              <a:p>
                <a:r>
                  <a:rPr lang="en-VN">
                    <a:noFill/>
                  </a:rPr>
                  <a:t> </a:t>
                </a:r>
              </a:p>
            </p:txBody>
          </p:sp>
        </mc:Fallback>
      </mc:AlternateContent>
    </p:spTree>
    <p:extLst>
      <p:ext uri="{BB962C8B-B14F-4D97-AF65-F5344CB8AC3E}">
        <p14:creationId xmlns:p14="http://schemas.microsoft.com/office/powerpoint/2010/main" val="3047416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Xây dựng các quy luật để có thể kết luận 1 người như thế nào thì khi tắm biển sẽ bị cháy nắng.</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094864662"/>
              </p:ext>
            </p:extLst>
          </p:nvPr>
        </p:nvGraphicFramePr>
        <p:xfrm>
          <a:off x="1656556" y="4188048"/>
          <a:ext cx="10119609" cy="4673160"/>
        </p:xfrm>
        <a:graphic>
          <a:graphicData uri="http://schemas.openxmlformats.org/drawingml/2006/table">
            <a:tbl>
              <a:tblPr firstRow="1" bandRow="1">
                <a:tableStyleId>{5C22544A-7EE6-4342-B048-85BDC9FD1C3A}</a:tableStyleId>
              </a:tblPr>
              <a:tblGrid>
                <a:gridCol w="1335405">
                  <a:extLst>
                    <a:ext uri="{9D8B030D-6E8A-4147-A177-3AD203B41FA5}">
                      <a16:colId xmlns:a16="http://schemas.microsoft.com/office/drawing/2014/main" val="365167445"/>
                    </a:ext>
                  </a:extLst>
                </a:gridCol>
                <a:gridCol w="1724343">
                  <a:extLst>
                    <a:ext uri="{9D8B030D-6E8A-4147-A177-3AD203B41FA5}">
                      <a16:colId xmlns:a16="http://schemas.microsoft.com/office/drawing/2014/main" val="2629635813"/>
                    </a:ext>
                  </a:extLst>
                </a:gridCol>
                <a:gridCol w="1356043">
                  <a:extLst>
                    <a:ext uri="{9D8B030D-6E8A-4147-A177-3AD203B41FA5}">
                      <a16:colId xmlns:a16="http://schemas.microsoft.com/office/drawing/2014/main" val="2354896819"/>
                    </a:ext>
                  </a:extLst>
                </a:gridCol>
                <a:gridCol w="1559243">
                  <a:extLst>
                    <a:ext uri="{9D8B030D-6E8A-4147-A177-3AD203B41FA5}">
                      <a16:colId xmlns:a16="http://schemas.microsoft.com/office/drawing/2014/main" val="3223017324"/>
                    </a:ext>
                  </a:extLst>
                </a:gridCol>
                <a:gridCol w="2032318">
                  <a:extLst>
                    <a:ext uri="{9D8B030D-6E8A-4147-A177-3AD203B41FA5}">
                      <a16:colId xmlns:a16="http://schemas.microsoft.com/office/drawing/2014/main" val="1651939309"/>
                    </a:ext>
                  </a:extLst>
                </a:gridCol>
                <a:gridCol w="2112257">
                  <a:extLst>
                    <a:ext uri="{9D8B030D-6E8A-4147-A177-3AD203B41FA5}">
                      <a16:colId xmlns:a16="http://schemas.microsoft.com/office/drawing/2014/main" val="3612714007"/>
                    </a:ext>
                  </a:extLst>
                </a:gridCol>
              </a:tblGrid>
              <a:tr h="370840">
                <a:tc>
                  <a:txBody>
                    <a:bodyPr/>
                    <a:lstStyle/>
                    <a:p>
                      <a:r>
                        <a:rPr lang="en-US"/>
                        <a:t>Tên</a:t>
                      </a:r>
                    </a:p>
                  </a:txBody>
                  <a:tcPr/>
                </a:tc>
                <a:tc>
                  <a:txBody>
                    <a:bodyPr/>
                    <a:lstStyle/>
                    <a:p>
                      <a:r>
                        <a:rPr lang="en-US"/>
                        <a:t>Màu tóc</a:t>
                      </a:r>
                    </a:p>
                  </a:txBody>
                  <a:tcPr/>
                </a:tc>
                <a:tc>
                  <a:txBody>
                    <a:bodyPr/>
                    <a:lstStyle/>
                    <a:p>
                      <a:r>
                        <a:rPr lang="en-US"/>
                        <a:t>C.cao</a:t>
                      </a:r>
                    </a:p>
                  </a:txBody>
                  <a:tcPr/>
                </a:tc>
                <a:tc>
                  <a:txBody>
                    <a:bodyPr/>
                    <a:lstStyle/>
                    <a:p>
                      <a:r>
                        <a:rPr lang="en-US"/>
                        <a:t>C.nặng</a:t>
                      </a:r>
                    </a:p>
                  </a:txBody>
                  <a:tcPr/>
                </a:tc>
                <a:tc>
                  <a:txBody>
                    <a:bodyPr/>
                    <a:lstStyle/>
                    <a:p>
                      <a:r>
                        <a:rPr lang="en-US"/>
                        <a:t>Dùng kem</a:t>
                      </a:r>
                    </a:p>
                  </a:txBody>
                  <a:tcPr/>
                </a:tc>
                <a:tc>
                  <a:txBody>
                    <a:bodyPr/>
                    <a:lstStyle/>
                    <a:p>
                      <a:r>
                        <a:rPr lang="en-US"/>
                        <a:t>Kết quả</a:t>
                      </a:r>
                    </a:p>
                  </a:txBody>
                  <a:tcPr/>
                </a:tc>
                <a:extLst>
                  <a:ext uri="{0D108BD9-81ED-4DB2-BD59-A6C34878D82A}">
                    <a16:rowId xmlns:a16="http://schemas.microsoft.com/office/drawing/2014/main" val="2160092706"/>
                  </a:ext>
                </a:extLst>
              </a:tr>
              <a:tr h="370840">
                <a:tc>
                  <a:txBody>
                    <a:bodyPr/>
                    <a:lstStyle/>
                    <a:p>
                      <a:r>
                        <a:rPr lang="en-US"/>
                        <a:t>Sarah</a:t>
                      </a:r>
                    </a:p>
                  </a:txBody>
                  <a:tcPr/>
                </a:tc>
                <a:tc>
                  <a:txBody>
                    <a:bodyPr/>
                    <a:lstStyle/>
                    <a:p>
                      <a:r>
                        <a:rPr lang="en-US"/>
                        <a:t>Vàng</a:t>
                      </a:r>
                    </a:p>
                  </a:txBody>
                  <a:tcPr/>
                </a:tc>
                <a:tc>
                  <a:txBody>
                    <a:bodyPr/>
                    <a:lstStyle/>
                    <a:p>
                      <a:r>
                        <a:rPr lang="en-US"/>
                        <a:t>TB</a:t>
                      </a:r>
                    </a:p>
                  </a:txBody>
                  <a:tcPr/>
                </a:tc>
                <a:tc>
                  <a:txBody>
                    <a:bodyPr/>
                    <a:lstStyle/>
                    <a:p>
                      <a:r>
                        <a:rPr lang="en-US"/>
                        <a:t>Nhẹ</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574054749"/>
                  </a:ext>
                </a:extLst>
              </a:tr>
              <a:tr h="370840">
                <a:tc>
                  <a:txBody>
                    <a:bodyPr/>
                    <a:lstStyle/>
                    <a:p>
                      <a:r>
                        <a:rPr lang="en-US"/>
                        <a:t>Dana</a:t>
                      </a:r>
                    </a:p>
                  </a:txBody>
                  <a:tcPr/>
                </a:tc>
                <a:tc>
                  <a:txBody>
                    <a:bodyPr/>
                    <a:lstStyle/>
                    <a:p>
                      <a:r>
                        <a:rPr lang="en-US"/>
                        <a:t>Vàng</a:t>
                      </a:r>
                    </a:p>
                  </a:txBody>
                  <a:tcPr/>
                </a:tc>
                <a:tc>
                  <a:txBody>
                    <a:bodyPr/>
                    <a:lstStyle/>
                    <a:p>
                      <a:r>
                        <a:rPr lang="en-US"/>
                        <a:t>Cao</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073760113"/>
                  </a:ext>
                </a:extLst>
              </a:tr>
              <a:tr h="370840">
                <a:tc>
                  <a:txBody>
                    <a:bodyPr/>
                    <a:lstStyle/>
                    <a:p>
                      <a:r>
                        <a:rPr lang="en-US"/>
                        <a:t>Alex</a:t>
                      </a:r>
                    </a:p>
                  </a:txBody>
                  <a:tcPr/>
                </a:tc>
                <a:tc>
                  <a:txBody>
                    <a:bodyPr/>
                    <a:lstStyle/>
                    <a:p>
                      <a:r>
                        <a:rPr lang="en-US"/>
                        <a:t>Nâu</a:t>
                      </a:r>
                    </a:p>
                  </a:txBody>
                  <a:tcPr/>
                </a:tc>
                <a:tc>
                  <a:txBody>
                    <a:bodyPr/>
                    <a:lstStyle/>
                    <a:p>
                      <a:r>
                        <a:rPr lang="en-US"/>
                        <a:t>Thấp</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911475653"/>
                  </a:ext>
                </a:extLst>
              </a:tr>
              <a:tr h="370840">
                <a:tc>
                  <a:txBody>
                    <a:bodyPr/>
                    <a:lstStyle/>
                    <a:p>
                      <a:r>
                        <a:rPr lang="en-US"/>
                        <a:t>Amie</a:t>
                      </a:r>
                    </a:p>
                  </a:txBody>
                  <a:tcPr/>
                </a:tc>
                <a:tc>
                  <a:txBody>
                    <a:bodyPr/>
                    <a:lstStyle/>
                    <a:p>
                      <a:r>
                        <a:rPr lang="en-US"/>
                        <a:t>Vàng</a:t>
                      </a:r>
                    </a:p>
                  </a:txBody>
                  <a:tcPr/>
                </a:tc>
                <a:tc>
                  <a:txBody>
                    <a:bodyPr/>
                    <a:lstStyle/>
                    <a:p>
                      <a:r>
                        <a:rPr lang="en-US"/>
                        <a:t>Thấp</a:t>
                      </a:r>
                    </a:p>
                  </a:txBody>
                  <a:tcPr/>
                </a:tc>
                <a:tc>
                  <a:txBody>
                    <a:bodyPr/>
                    <a:lstStyle/>
                    <a:p>
                      <a:r>
                        <a:rPr lang="en-US"/>
                        <a:t>TB</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1148718299"/>
                  </a:ext>
                </a:extLst>
              </a:tr>
              <a:tr h="370840">
                <a:tc>
                  <a:txBody>
                    <a:bodyPr/>
                    <a:lstStyle/>
                    <a:p>
                      <a:r>
                        <a:rPr lang="en-US"/>
                        <a:t>Emilie</a:t>
                      </a:r>
                    </a:p>
                  </a:txBody>
                  <a:tcPr/>
                </a:tc>
                <a:tc>
                  <a:txBody>
                    <a:bodyPr/>
                    <a:lstStyle/>
                    <a:p>
                      <a:r>
                        <a:rPr lang="en-US"/>
                        <a:t>Đỏ</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2534546303"/>
                  </a:ext>
                </a:extLst>
              </a:tr>
              <a:tr h="370840">
                <a:tc>
                  <a:txBody>
                    <a:bodyPr/>
                    <a:lstStyle/>
                    <a:p>
                      <a:r>
                        <a:rPr lang="en-US"/>
                        <a:t>Peter</a:t>
                      </a:r>
                    </a:p>
                  </a:txBody>
                  <a:tcPr/>
                </a:tc>
                <a:tc>
                  <a:txBody>
                    <a:bodyPr/>
                    <a:lstStyle/>
                    <a:p>
                      <a:r>
                        <a:rPr lang="en-US"/>
                        <a:t>Nâu</a:t>
                      </a:r>
                    </a:p>
                  </a:txBody>
                  <a:tcPr/>
                </a:tc>
                <a:tc>
                  <a:txBody>
                    <a:bodyPr/>
                    <a:lstStyle/>
                    <a:p>
                      <a:r>
                        <a:rPr lang="en-US"/>
                        <a:t>Cao</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265291067"/>
                  </a:ext>
                </a:extLst>
              </a:tr>
              <a:tr h="370840">
                <a:tc>
                  <a:txBody>
                    <a:bodyPr/>
                    <a:lstStyle/>
                    <a:p>
                      <a:r>
                        <a:rPr lang="en-US"/>
                        <a:t>John</a:t>
                      </a:r>
                    </a:p>
                  </a:txBody>
                  <a:tcPr/>
                </a:tc>
                <a:tc>
                  <a:txBody>
                    <a:bodyPr/>
                    <a:lstStyle/>
                    <a:p>
                      <a:r>
                        <a:rPr lang="en-US"/>
                        <a:t>Nâu</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3219602654"/>
                  </a:ext>
                </a:extLst>
              </a:tr>
              <a:tr h="370840">
                <a:tc>
                  <a:txBody>
                    <a:bodyPr/>
                    <a:lstStyle/>
                    <a:p>
                      <a:r>
                        <a:rPr lang="en-US"/>
                        <a:t>Kartie</a:t>
                      </a:r>
                    </a:p>
                  </a:txBody>
                  <a:tcPr/>
                </a:tc>
                <a:tc>
                  <a:txBody>
                    <a:bodyPr/>
                    <a:lstStyle/>
                    <a:p>
                      <a:r>
                        <a:rPr lang="en-US"/>
                        <a:t>Vàng</a:t>
                      </a:r>
                    </a:p>
                  </a:txBody>
                  <a:tcPr/>
                </a:tc>
                <a:tc>
                  <a:txBody>
                    <a:bodyPr/>
                    <a:lstStyle/>
                    <a:p>
                      <a:r>
                        <a:rPr lang="en-US"/>
                        <a:t>Thấp</a:t>
                      </a:r>
                    </a:p>
                  </a:txBody>
                  <a:tcPr/>
                </a:tc>
                <a:tc>
                  <a:txBody>
                    <a:bodyPr/>
                    <a:lstStyle/>
                    <a:p>
                      <a:r>
                        <a:rPr lang="en-US"/>
                        <a:t>Nhẹ</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4085776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extLst>
              <p:ext uri="{D42A27DB-BD31-4B8C-83A1-F6EECF244321}">
                <p14:modId xmlns:p14="http://schemas.microsoft.com/office/powerpoint/2010/main" val="1829416254"/>
              </p:ext>
            </p:extLst>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solidFill>
                            <a:schemeClr val="bg1">
                              <a:lumMod val="85000"/>
                            </a:schemeClr>
                          </a:solidFill>
                          <a:effectLst/>
                        </a:rPr>
                        <a:t>W1</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Sunny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solidFill>
                            <a:schemeClr val="bg1">
                              <a:lumMod val="85000"/>
                            </a:schemeClr>
                          </a:solidFill>
                          <a:effectLst/>
                        </a:rPr>
                        <a:t>W3</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020728975"/>
                  </a:ext>
                </a:extLst>
              </a:tr>
              <a:tr h="284403">
                <a:tc>
                  <a:txBody>
                    <a:bodyPr/>
                    <a:lstStyle/>
                    <a:p>
                      <a:pPr algn="just">
                        <a:lnSpc>
                          <a:spcPct val="150000"/>
                        </a:lnSpc>
                      </a:pPr>
                      <a:r>
                        <a:rPr lang="en-US" sz="2000" kern="100">
                          <a:solidFill>
                            <a:schemeClr val="bg1">
                              <a:lumMod val="85000"/>
                            </a:schemeClr>
                          </a:solidFill>
                          <a:effectLst/>
                        </a:rPr>
                        <a:t>W4</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806024769"/>
                  </a:ext>
                </a:extLst>
              </a:tr>
              <a:tr h="284403">
                <a:tc>
                  <a:txBody>
                    <a:bodyPr/>
                    <a:lstStyle/>
                    <a:p>
                      <a:pPr algn="just">
                        <a:lnSpc>
                          <a:spcPct val="150000"/>
                        </a:lnSpc>
                      </a:pPr>
                      <a:r>
                        <a:rPr lang="en-US" sz="2000" kern="100">
                          <a:solidFill>
                            <a:schemeClr val="bg1">
                              <a:lumMod val="85000"/>
                            </a:schemeClr>
                          </a:solidFill>
                          <a:effectLst/>
                        </a:rPr>
                        <a:t>W6</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432819547"/>
                  </a:ext>
                </a:extLst>
              </a:tr>
              <a:tr h="284403">
                <a:tc>
                  <a:txBody>
                    <a:bodyPr/>
                    <a:lstStyle/>
                    <a:p>
                      <a:pPr algn="just">
                        <a:lnSpc>
                          <a:spcPct val="150000"/>
                        </a:lnSpc>
                      </a:pPr>
                      <a:r>
                        <a:rPr lang="en-US" sz="2000" kern="100">
                          <a:solidFill>
                            <a:schemeClr val="bg1">
                              <a:lumMod val="85000"/>
                            </a:schemeClr>
                          </a:solidFill>
                          <a:effectLst/>
                        </a:rPr>
                        <a:t>W9</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52920083"/>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graphicFrame>
        <p:nvGraphicFramePr>
          <p:cNvPr id="9" name="Table 8">
            <a:extLst>
              <a:ext uri="{FF2B5EF4-FFF2-40B4-BE49-F238E27FC236}">
                <a16:creationId xmlns:a16="http://schemas.microsoft.com/office/drawing/2014/main" id="{98F59369-B66B-5850-7561-41AE833F4319}"/>
              </a:ext>
            </a:extLst>
          </p:cNvPr>
          <p:cNvGraphicFramePr>
            <a:graphicFrameLocks noGrp="1"/>
          </p:cNvGraphicFramePr>
          <p:nvPr>
            <p:extLst>
              <p:ext uri="{D42A27DB-BD31-4B8C-83A1-F6EECF244321}">
                <p14:modId xmlns:p14="http://schemas.microsoft.com/office/powerpoint/2010/main" val="1390843931"/>
              </p:ext>
            </p:extLst>
          </p:nvPr>
        </p:nvGraphicFramePr>
        <p:xfrm>
          <a:off x="818356" y="2327212"/>
          <a:ext cx="9067800" cy="2076960"/>
        </p:xfrm>
        <a:graphic>
          <a:graphicData uri="http://schemas.openxmlformats.org/drawingml/2006/table">
            <a:tbl>
              <a:tblPr firstRow="1" bandRow="1">
                <a:tableStyleId>{2A488322-F2BA-4B5B-9748-0D474271808F}</a:tableStyleId>
              </a:tblPr>
              <a:tblGrid>
                <a:gridCol w="4533900">
                  <a:extLst>
                    <a:ext uri="{9D8B030D-6E8A-4147-A177-3AD203B41FA5}">
                      <a16:colId xmlns:a16="http://schemas.microsoft.com/office/drawing/2014/main" val="124883937"/>
                    </a:ext>
                  </a:extLst>
                </a:gridCol>
                <a:gridCol w="4533900">
                  <a:extLst>
                    <a:ext uri="{9D8B030D-6E8A-4147-A177-3AD203B41FA5}">
                      <a16:colId xmlns:a16="http://schemas.microsoft.com/office/drawing/2014/main" val="2950293083"/>
                    </a:ext>
                  </a:extLst>
                </a:gridCol>
              </a:tblGrid>
              <a:tr h="370840">
                <a:tc gridSpan="2">
                  <a:txBody>
                    <a:bodyPr/>
                    <a:lstStyle/>
                    <a:p>
                      <a:r>
                        <a:rPr lang="en-VN"/>
                        <a:t>Giá trị Gini trung bình của các thuộc tính</a:t>
                      </a:r>
                    </a:p>
                  </a:txBody>
                  <a:tcPr/>
                </a:tc>
                <a:tc hMerge="1">
                  <a:txBody>
                    <a:bodyPr/>
                    <a:lstStyle/>
                    <a:p>
                      <a:endParaRPr lang="en-VN"/>
                    </a:p>
                  </a:txBody>
                  <a:tcPr/>
                </a:tc>
                <a:extLst>
                  <a:ext uri="{0D108BD9-81ED-4DB2-BD59-A6C34878D82A}">
                    <a16:rowId xmlns:a16="http://schemas.microsoft.com/office/drawing/2014/main" val="3236542704"/>
                  </a:ext>
                </a:extLst>
              </a:tr>
              <a:tr h="370840">
                <a:tc>
                  <a:txBody>
                    <a:bodyPr/>
                    <a:lstStyle/>
                    <a:p>
                      <a:r>
                        <a:rPr lang="en-VN"/>
                        <a:t>Weather</a:t>
                      </a:r>
                    </a:p>
                  </a:txBody>
                  <a:tcPr/>
                </a:tc>
                <a:tc>
                  <a:txBody>
                    <a:bodyPr/>
                    <a:lstStyle/>
                    <a:p>
                      <a:r>
                        <a:rPr lang="en-VN"/>
                        <a:t>0.416</a:t>
                      </a:r>
                    </a:p>
                  </a:txBody>
                  <a:tcPr/>
                </a:tc>
                <a:extLst>
                  <a:ext uri="{0D108BD9-81ED-4DB2-BD59-A6C34878D82A}">
                    <a16:rowId xmlns:a16="http://schemas.microsoft.com/office/drawing/2014/main" val="3006776890"/>
                  </a:ext>
                </a:extLst>
              </a:tr>
              <a:tr h="370840">
                <a:tc>
                  <a:txBody>
                    <a:bodyPr/>
                    <a:lstStyle/>
                    <a:p>
                      <a:r>
                        <a:rPr lang="en-VN"/>
                        <a:t>Parent</a:t>
                      </a:r>
                    </a:p>
                  </a:txBody>
                  <a:tcPr/>
                </a:tc>
                <a:tc>
                  <a:txBody>
                    <a:bodyPr/>
                    <a:lstStyle/>
                    <a:p>
                      <a:r>
                        <a:rPr lang="en-VN"/>
                        <a:t>0.36   ✅</a:t>
                      </a:r>
                    </a:p>
                  </a:txBody>
                  <a:tcPr/>
                </a:tc>
                <a:extLst>
                  <a:ext uri="{0D108BD9-81ED-4DB2-BD59-A6C34878D82A}">
                    <a16:rowId xmlns:a16="http://schemas.microsoft.com/office/drawing/2014/main" val="130008902"/>
                  </a:ext>
                </a:extLst>
              </a:tr>
              <a:tr h="370840">
                <a:tc>
                  <a:txBody>
                    <a:bodyPr/>
                    <a:lstStyle/>
                    <a:p>
                      <a:r>
                        <a:rPr lang="en-VN"/>
                        <a:t>Money</a:t>
                      </a:r>
                    </a:p>
                  </a:txBody>
                  <a:tcPr/>
                </a:tc>
                <a:tc>
                  <a:txBody>
                    <a:bodyPr/>
                    <a:lstStyle/>
                    <a:p>
                      <a:r>
                        <a:rPr lang="en-VN"/>
                        <a:t>0.486</a:t>
                      </a:r>
                    </a:p>
                  </a:txBody>
                  <a:tcPr/>
                </a:tc>
                <a:extLst>
                  <a:ext uri="{0D108BD9-81ED-4DB2-BD59-A6C34878D82A}">
                    <a16:rowId xmlns:a16="http://schemas.microsoft.com/office/drawing/2014/main" val="2100723424"/>
                  </a:ext>
                </a:extLst>
              </a:tr>
            </a:tbl>
          </a:graphicData>
        </a:graphic>
      </p:graphicFrame>
      <p:sp>
        <p:nvSpPr>
          <p:cNvPr id="10" name="Oval 9">
            <a:extLst>
              <a:ext uri="{FF2B5EF4-FFF2-40B4-BE49-F238E27FC236}">
                <a16:creationId xmlns:a16="http://schemas.microsoft.com/office/drawing/2014/main" id="{F2B4A30F-87C9-D8AD-4832-4DADFB2B2723}"/>
              </a:ext>
            </a:extLst>
          </p:cNvPr>
          <p:cNvSpPr/>
          <p:nvPr/>
        </p:nvSpPr>
        <p:spPr>
          <a:xfrm>
            <a:off x="14991556" y="6032500"/>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Parent</a:t>
            </a:r>
          </a:p>
        </p:txBody>
      </p:sp>
      <p:cxnSp>
        <p:nvCxnSpPr>
          <p:cNvPr id="11" name="Straight Arrow Connector 10">
            <a:extLst>
              <a:ext uri="{FF2B5EF4-FFF2-40B4-BE49-F238E27FC236}">
                <a16:creationId xmlns:a16="http://schemas.microsoft.com/office/drawing/2014/main" id="{839CF452-3C5F-D9C8-A90C-83CC37FECA64}"/>
              </a:ext>
            </a:extLst>
          </p:cNvPr>
          <p:cNvCxnSpPr>
            <a:cxnSpLocks/>
            <a:stCxn id="10" idx="3"/>
          </p:cNvCxnSpPr>
          <p:nvPr/>
        </p:nvCxnSpPr>
        <p:spPr>
          <a:xfrm flipH="1">
            <a:off x="13924756" y="6812989"/>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B65105-6225-4862-CEDD-D2E71AD02594}"/>
              </a:ext>
            </a:extLst>
          </p:cNvPr>
          <p:cNvSpPr txBox="1"/>
          <p:nvPr/>
        </p:nvSpPr>
        <p:spPr>
          <a:xfrm>
            <a:off x="13619956" y="6597089"/>
            <a:ext cx="1143000" cy="523220"/>
          </a:xfrm>
          <a:prstGeom prst="rect">
            <a:avLst/>
          </a:prstGeom>
          <a:noFill/>
        </p:spPr>
        <p:txBody>
          <a:bodyPr wrap="square" rtlCol="0">
            <a:spAutoFit/>
          </a:bodyPr>
          <a:lstStyle/>
          <a:p>
            <a:r>
              <a:rPr lang="en-VN" sz="2800"/>
              <a:t>yes</a:t>
            </a:r>
          </a:p>
        </p:txBody>
      </p:sp>
      <p:sp>
        <p:nvSpPr>
          <p:cNvPr id="13" name="TextBox 12">
            <a:extLst>
              <a:ext uri="{FF2B5EF4-FFF2-40B4-BE49-F238E27FC236}">
                <a16:creationId xmlns:a16="http://schemas.microsoft.com/office/drawing/2014/main" id="{923D9BB9-E9F3-E7BF-08DF-C5B3659C0E8D}"/>
              </a:ext>
            </a:extLst>
          </p:cNvPr>
          <p:cNvSpPr txBox="1"/>
          <p:nvPr/>
        </p:nvSpPr>
        <p:spPr>
          <a:xfrm>
            <a:off x="12948497" y="7620000"/>
            <a:ext cx="2485917" cy="523220"/>
          </a:xfrm>
          <a:prstGeom prst="rect">
            <a:avLst/>
          </a:prstGeom>
          <a:noFill/>
        </p:spPr>
        <p:txBody>
          <a:bodyPr wrap="square" rtlCol="0">
            <a:spAutoFit/>
          </a:bodyPr>
          <a:lstStyle/>
          <a:p>
            <a:r>
              <a:rPr lang="en-VN" sz="2800"/>
              <a:t>{cinema}</a:t>
            </a:r>
          </a:p>
        </p:txBody>
      </p:sp>
      <p:sp>
        <p:nvSpPr>
          <p:cNvPr id="14" name="Rectangle 13">
            <a:extLst>
              <a:ext uri="{FF2B5EF4-FFF2-40B4-BE49-F238E27FC236}">
                <a16:creationId xmlns:a16="http://schemas.microsoft.com/office/drawing/2014/main" id="{9A175C19-ADFA-ACDA-6157-1D3531693BAF}"/>
              </a:ext>
            </a:extLst>
          </p:cNvPr>
          <p:cNvSpPr/>
          <p:nvPr/>
        </p:nvSpPr>
        <p:spPr>
          <a:xfrm>
            <a:off x="10419556" y="3594100"/>
            <a:ext cx="8277490" cy="200399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15" name="TextBox 14">
            <a:extLst>
              <a:ext uri="{FF2B5EF4-FFF2-40B4-BE49-F238E27FC236}">
                <a16:creationId xmlns:a16="http://schemas.microsoft.com/office/drawing/2014/main" id="{7E7663FF-8C08-5391-FB4C-F75FEC6D3EA6}"/>
              </a:ext>
            </a:extLst>
          </p:cNvPr>
          <p:cNvSpPr txBox="1"/>
          <p:nvPr/>
        </p:nvSpPr>
        <p:spPr>
          <a:xfrm>
            <a:off x="818356" y="4746535"/>
            <a:ext cx="9601200" cy="646331"/>
          </a:xfrm>
          <a:prstGeom prst="rect">
            <a:avLst/>
          </a:prstGeom>
          <a:noFill/>
        </p:spPr>
        <p:txBody>
          <a:bodyPr wrap="square" rtlCol="0">
            <a:spAutoFit/>
          </a:bodyPr>
          <a:lstStyle/>
          <a:p>
            <a:r>
              <a:rPr lang="en-VN" sz="3600"/>
              <a:t>Ta chọn thuộc tính Parent để phân hoạch</a:t>
            </a:r>
          </a:p>
        </p:txBody>
      </p:sp>
    </p:spTree>
    <p:extLst>
      <p:ext uri="{BB962C8B-B14F-4D97-AF65-F5344CB8AC3E}">
        <p14:creationId xmlns:p14="http://schemas.microsoft.com/office/powerpoint/2010/main" val="536107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solidFill>
                            <a:schemeClr val="bg1">
                              <a:lumMod val="85000"/>
                            </a:schemeClr>
                          </a:solidFill>
                          <a:effectLst/>
                        </a:rPr>
                        <a:t>W1</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Sunny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solidFill>
                            <a:schemeClr val="bg1">
                              <a:lumMod val="85000"/>
                            </a:schemeClr>
                          </a:solidFill>
                          <a:effectLst/>
                        </a:rPr>
                        <a:t>W3</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020728975"/>
                  </a:ext>
                </a:extLst>
              </a:tr>
              <a:tr h="284403">
                <a:tc>
                  <a:txBody>
                    <a:bodyPr/>
                    <a:lstStyle/>
                    <a:p>
                      <a:pPr algn="just">
                        <a:lnSpc>
                          <a:spcPct val="150000"/>
                        </a:lnSpc>
                      </a:pPr>
                      <a:r>
                        <a:rPr lang="en-US" sz="2000" kern="100">
                          <a:solidFill>
                            <a:schemeClr val="bg1">
                              <a:lumMod val="85000"/>
                            </a:schemeClr>
                          </a:solidFill>
                          <a:effectLst/>
                        </a:rPr>
                        <a:t>W4</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806024769"/>
                  </a:ext>
                </a:extLst>
              </a:tr>
              <a:tr h="284403">
                <a:tc>
                  <a:txBody>
                    <a:bodyPr/>
                    <a:lstStyle/>
                    <a:p>
                      <a:pPr algn="just">
                        <a:lnSpc>
                          <a:spcPct val="150000"/>
                        </a:lnSpc>
                      </a:pPr>
                      <a:r>
                        <a:rPr lang="en-US" sz="2000" kern="100">
                          <a:solidFill>
                            <a:schemeClr val="bg1">
                              <a:lumMod val="85000"/>
                            </a:schemeClr>
                          </a:solidFill>
                          <a:effectLst/>
                        </a:rPr>
                        <a:t>W6</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432819547"/>
                  </a:ext>
                </a:extLst>
              </a:tr>
              <a:tr h="284403">
                <a:tc>
                  <a:txBody>
                    <a:bodyPr/>
                    <a:lstStyle/>
                    <a:p>
                      <a:pPr algn="just">
                        <a:lnSpc>
                          <a:spcPct val="150000"/>
                        </a:lnSpc>
                      </a:pPr>
                      <a:r>
                        <a:rPr lang="en-US" sz="2000" kern="100">
                          <a:solidFill>
                            <a:schemeClr val="bg1">
                              <a:lumMod val="85000"/>
                            </a:schemeClr>
                          </a:solidFill>
                          <a:effectLst/>
                        </a:rPr>
                        <a:t>W9</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52920083"/>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10" name="Oval 9">
            <a:extLst>
              <a:ext uri="{FF2B5EF4-FFF2-40B4-BE49-F238E27FC236}">
                <a16:creationId xmlns:a16="http://schemas.microsoft.com/office/drawing/2014/main" id="{F2B4A30F-87C9-D8AD-4832-4DADFB2B2723}"/>
              </a:ext>
            </a:extLst>
          </p:cNvPr>
          <p:cNvSpPr/>
          <p:nvPr/>
        </p:nvSpPr>
        <p:spPr>
          <a:xfrm>
            <a:off x="14991556" y="6032500"/>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Parent</a:t>
            </a:r>
          </a:p>
        </p:txBody>
      </p:sp>
      <p:cxnSp>
        <p:nvCxnSpPr>
          <p:cNvPr id="11" name="Straight Arrow Connector 10">
            <a:extLst>
              <a:ext uri="{FF2B5EF4-FFF2-40B4-BE49-F238E27FC236}">
                <a16:creationId xmlns:a16="http://schemas.microsoft.com/office/drawing/2014/main" id="{839CF452-3C5F-D9C8-A90C-83CC37FECA64}"/>
              </a:ext>
            </a:extLst>
          </p:cNvPr>
          <p:cNvCxnSpPr>
            <a:cxnSpLocks/>
            <a:stCxn id="10" idx="3"/>
          </p:cNvCxnSpPr>
          <p:nvPr/>
        </p:nvCxnSpPr>
        <p:spPr>
          <a:xfrm flipH="1">
            <a:off x="13924756" y="6812989"/>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B65105-6225-4862-CEDD-D2E71AD02594}"/>
              </a:ext>
            </a:extLst>
          </p:cNvPr>
          <p:cNvSpPr txBox="1"/>
          <p:nvPr/>
        </p:nvSpPr>
        <p:spPr>
          <a:xfrm>
            <a:off x="13619956" y="6597089"/>
            <a:ext cx="1143000" cy="523220"/>
          </a:xfrm>
          <a:prstGeom prst="rect">
            <a:avLst/>
          </a:prstGeom>
          <a:noFill/>
        </p:spPr>
        <p:txBody>
          <a:bodyPr wrap="square" rtlCol="0">
            <a:spAutoFit/>
          </a:bodyPr>
          <a:lstStyle/>
          <a:p>
            <a:r>
              <a:rPr lang="en-VN" sz="2800"/>
              <a:t>yes</a:t>
            </a:r>
          </a:p>
        </p:txBody>
      </p:sp>
      <p:sp>
        <p:nvSpPr>
          <p:cNvPr id="13" name="TextBox 12">
            <a:extLst>
              <a:ext uri="{FF2B5EF4-FFF2-40B4-BE49-F238E27FC236}">
                <a16:creationId xmlns:a16="http://schemas.microsoft.com/office/drawing/2014/main" id="{923D9BB9-E9F3-E7BF-08DF-C5B3659C0E8D}"/>
              </a:ext>
            </a:extLst>
          </p:cNvPr>
          <p:cNvSpPr txBox="1"/>
          <p:nvPr/>
        </p:nvSpPr>
        <p:spPr>
          <a:xfrm>
            <a:off x="12948497" y="7620000"/>
            <a:ext cx="2485917" cy="523220"/>
          </a:xfrm>
          <a:prstGeom prst="rect">
            <a:avLst/>
          </a:prstGeom>
          <a:noFill/>
        </p:spPr>
        <p:txBody>
          <a:bodyPr wrap="square" rtlCol="0">
            <a:spAutoFit/>
          </a:bodyPr>
          <a:lstStyle/>
          <a:p>
            <a:r>
              <a:rPr lang="en-VN" sz="2800"/>
              <a:t>{cinema}</a:t>
            </a:r>
          </a:p>
        </p:txBody>
      </p:sp>
      <p:sp>
        <p:nvSpPr>
          <p:cNvPr id="14" name="Rectangle 13">
            <a:extLst>
              <a:ext uri="{FF2B5EF4-FFF2-40B4-BE49-F238E27FC236}">
                <a16:creationId xmlns:a16="http://schemas.microsoft.com/office/drawing/2014/main" id="{9A175C19-ADFA-ACDA-6157-1D3531693BAF}"/>
              </a:ext>
            </a:extLst>
          </p:cNvPr>
          <p:cNvSpPr/>
          <p:nvPr/>
        </p:nvSpPr>
        <p:spPr>
          <a:xfrm>
            <a:off x="10419556" y="3594100"/>
            <a:ext cx="8277490" cy="200399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6" name="TextBox 5">
            <a:extLst>
              <a:ext uri="{FF2B5EF4-FFF2-40B4-BE49-F238E27FC236}">
                <a16:creationId xmlns:a16="http://schemas.microsoft.com/office/drawing/2014/main" id="{33DE5CB7-4AD8-F0FC-56E2-D9941CE64010}"/>
              </a:ext>
            </a:extLst>
          </p:cNvPr>
          <p:cNvSpPr txBox="1"/>
          <p:nvPr/>
        </p:nvSpPr>
        <p:spPr>
          <a:xfrm>
            <a:off x="665957" y="2430214"/>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a:highlight>
                  <a:srgbClr val="FFFF00"/>
                </a:highlight>
                <a:latin typeface="Be Vietnam Pro" pitchFamily="2" charset="77"/>
              </a:rPr>
              <a:t>Weather</a:t>
            </a:r>
            <a:r>
              <a:rPr lang="en-US" sz="3200" b="0" i="0">
                <a:effectLst/>
                <a:latin typeface="Be Vietnam Pro" pitchFamily="2" charset="77"/>
              </a:rPr>
              <a:t> có 3 giá trị: Sunny (2), Windy(2), Rainy(1)</a:t>
            </a:r>
          </a:p>
          <a:p>
            <a:pPr marL="583565" marR="5080" indent="-571500" algn="just">
              <a:lnSpc>
                <a:spcPct val="130000"/>
              </a:lnSpc>
              <a:buFont typeface="Wingdings" pitchFamily="2" charset="2"/>
              <a:buChar char="§"/>
            </a:pPr>
            <a:r>
              <a:rPr lang="en-US" sz="3200">
                <a:latin typeface="Be Vietnam Pro" pitchFamily="2" charset="77"/>
              </a:rPr>
              <a:t>Weather=sunny: </a:t>
            </a:r>
          </a:p>
          <a:p>
            <a:pPr marL="926465" marR="5080" lvl="2" algn="just">
              <a:lnSpc>
                <a:spcPct val="130000"/>
              </a:lnSpc>
            </a:pPr>
            <a:r>
              <a:rPr lang="en-US" sz="3200">
                <a:latin typeface="Be Vietnam Pro" pitchFamily="2" charset="77"/>
              </a:rPr>
              <a:t>+ cinema = 0</a:t>
            </a:r>
          </a:p>
          <a:p>
            <a:pPr marL="926465" marR="5080" lvl="2" algn="just">
              <a:lnSpc>
                <a:spcPct val="130000"/>
              </a:lnSpc>
            </a:pPr>
            <a:r>
              <a:rPr lang="en-US" sz="3200">
                <a:latin typeface="Be Vietnam Pro" pitchFamily="2" charset="77"/>
              </a:rPr>
              <a:t>+ tennis = 2 </a:t>
            </a:r>
          </a:p>
          <a:p>
            <a:pPr marL="926465" marR="5080" lvl="2" algn="just">
              <a:lnSpc>
                <a:spcPct val="130000"/>
              </a:lnSpc>
            </a:pPr>
            <a:r>
              <a:rPr lang="en-US" sz="3200">
                <a:latin typeface="Be Vietnam Pro" pitchFamily="2" charset="77"/>
              </a:rPr>
              <a:t>+ stayin = 0</a:t>
            </a:r>
          </a:p>
          <a:p>
            <a:pPr marL="926465" marR="5080" lvl="2" algn="just">
              <a:lnSpc>
                <a:spcPct val="130000"/>
              </a:lnSpc>
            </a:pPr>
            <a:r>
              <a:rPr lang="en-US" sz="3200">
                <a:latin typeface="Be Vietnam Pro" pitchFamily="2" charset="77"/>
              </a:rPr>
              <a:t>+ shopping = 0</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215E30-3287-A21F-D16C-FF15EDC0E30E}"/>
                  </a:ext>
                </a:extLst>
              </p:cNvPr>
              <p:cNvSpPr txBox="1"/>
              <p:nvPr/>
            </p:nvSpPr>
            <p:spPr>
              <a:xfrm>
                <a:off x="818357" y="7208819"/>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𝑤𝑒𝑎𝑡h𝑒𝑟</m:t>
                          </m:r>
                          <m:r>
                            <a:rPr lang="en-US" sz="3200" b="0" i="1">
                              <a:effectLst/>
                              <a:latin typeface="Cambria Math" panose="02040503050406030204" pitchFamily="18" charset="0"/>
                            </a:rPr>
                            <m:t>=</m:t>
                          </m:r>
                          <m:r>
                            <a:rPr lang="en-US" sz="3200" b="0" i="1">
                              <a:effectLst/>
                              <a:latin typeface="Cambria Math" panose="02040503050406030204" pitchFamily="18" charset="0"/>
                            </a:rPr>
                            <m:t>𝑠𝑢𝑛𝑛𝑦</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2</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2</m:t>
                                      </m:r>
                                    </m:num>
                                    <m:den>
                                      <m:r>
                                        <a:rPr lang="en-US" sz="3200" b="0" i="1">
                                          <a:effectLst/>
                                          <a:latin typeface="Cambria Math" panose="02040503050406030204" pitchFamily="18" charset="0"/>
                                        </a:rPr>
                                        <m:t>2</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2</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2</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m:t>
                      </m:r>
                    </m:oMath>
                  </m:oMathPara>
                </a14:m>
                <a:endParaRPr lang="en-US" sz="3200" b="0" i="0">
                  <a:effectLst/>
                  <a:latin typeface="Be Vietnam Pro" pitchFamily="2" charset="77"/>
                </a:endParaRPr>
              </a:p>
            </p:txBody>
          </p:sp>
        </mc:Choice>
        <mc:Fallback xmlns="">
          <p:sp>
            <p:nvSpPr>
              <p:cNvPr id="7" name="TextBox 6">
                <a:extLst>
                  <a:ext uri="{FF2B5EF4-FFF2-40B4-BE49-F238E27FC236}">
                    <a16:creationId xmlns:a16="http://schemas.microsoft.com/office/drawing/2014/main" id="{07215E30-3287-A21F-D16C-FF15EDC0E30E}"/>
                  </a:ext>
                </a:extLst>
              </p:cNvPr>
              <p:cNvSpPr txBox="1">
                <a:spLocks noRot="1" noChangeAspect="1" noMove="1" noResize="1" noEditPoints="1" noAdjustHandles="1" noChangeArrowheads="1" noChangeShapeType="1" noTextEdit="1"/>
              </p:cNvSpPr>
              <p:nvPr/>
            </p:nvSpPr>
            <p:spPr>
              <a:xfrm>
                <a:off x="818357" y="7208819"/>
                <a:ext cx="9448800" cy="2219775"/>
              </a:xfrm>
              <a:prstGeom prst="rect">
                <a:avLst/>
              </a:prstGeom>
              <a:blipFill>
                <a:blip r:embed="rId3"/>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13890828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solidFill>
                            <a:schemeClr val="bg1">
                              <a:lumMod val="85000"/>
                            </a:schemeClr>
                          </a:solidFill>
                          <a:effectLst/>
                        </a:rPr>
                        <a:t>W1</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Sunny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solidFill>
                            <a:schemeClr val="bg1">
                              <a:lumMod val="85000"/>
                            </a:schemeClr>
                          </a:solidFill>
                          <a:effectLst/>
                        </a:rPr>
                        <a:t>W3</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020728975"/>
                  </a:ext>
                </a:extLst>
              </a:tr>
              <a:tr h="284403">
                <a:tc>
                  <a:txBody>
                    <a:bodyPr/>
                    <a:lstStyle/>
                    <a:p>
                      <a:pPr algn="just">
                        <a:lnSpc>
                          <a:spcPct val="150000"/>
                        </a:lnSpc>
                      </a:pPr>
                      <a:r>
                        <a:rPr lang="en-US" sz="2000" kern="100">
                          <a:solidFill>
                            <a:schemeClr val="bg1">
                              <a:lumMod val="85000"/>
                            </a:schemeClr>
                          </a:solidFill>
                          <a:effectLst/>
                        </a:rPr>
                        <a:t>W4</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806024769"/>
                  </a:ext>
                </a:extLst>
              </a:tr>
              <a:tr h="284403">
                <a:tc>
                  <a:txBody>
                    <a:bodyPr/>
                    <a:lstStyle/>
                    <a:p>
                      <a:pPr algn="just">
                        <a:lnSpc>
                          <a:spcPct val="150000"/>
                        </a:lnSpc>
                      </a:pPr>
                      <a:r>
                        <a:rPr lang="en-US" sz="2000" kern="100">
                          <a:solidFill>
                            <a:schemeClr val="bg1">
                              <a:lumMod val="85000"/>
                            </a:schemeClr>
                          </a:solidFill>
                          <a:effectLst/>
                        </a:rPr>
                        <a:t>W6</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432819547"/>
                  </a:ext>
                </a:extLst>
              </a:tr>
              <a:tr h="284403">
                <a:tc>
                  <a:txBody>
                    <a:bodyPr/>
                    <a:lstStyle/>
                    <a:p>
                      <a:pPr algn="just">
                        <a:lnSpc>
                          <a:spcPct val="150000"/>
                        </a:lnSpc>
                      </a:pPr>
                      <a:r>
                        <a:rPr lang="en-US" sz="2000" kern="100">
                          <a:solidFill>
                            <a:schemeClr val="bg1">
                              <a:lumMod val="85000"/>
                            </a:schemeClr>
                          </a:solidFill>
                          <a:effectLst/>
                        </a:rPr>
                        <a:t>W9</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52920083"/>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10" name="Oval 9">
            <a:extLst>
              <a:ext uri="{FF2B5EF4-FFF2-40B4-BE49-F238E27FC236}">
                <a16:creationId xmlns:a16="http://schemas.microsoft.com/office/drawing/2014/main" id="{F2B4A30F-87C9-D8AD-4832-4DADFB2B2723}"/>
              </a:ext>
            </a:extLst>
          </p:cNvPr>
          <p:cNvSpPr/>
          <p:nvPr/>
        </p:nvSpPr>
        <p:spPr>
          <a:xfrm>
            <a:off x="14991556" y="6032500"/>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Parent</a:t>
            </a:r>
          </a:p>
        </p:txBody>
      </p:sp>
      <p:cxnSp>
        <p:nvCxnSpPr>
          <p:cNvPr id="11" name="Straight Arrow Connector 10">
            <a:extLst>
              <a:ext uri="{FF2B5EF4-FFF2-40B4-BE49-F238E27FC236}">
                <a16:creationId xmlns:a16="http://schemas.microsoft.com/office/drawing/2014/main" id="{839CF452-3C5F-D9C8-A90C-83CC37FECA64}"/>
              </a:ext>
            </a:extLst>
          </p:cNvPr>
          <p:cNvCxnSpPr>
            <a:cxnSpLocks/>
            <a:stCxn id="10" idx="3"/>
          </p:cNvCxnSpPr>
          <p:nvPr/>
        </p:nvCxnSpPr>
        <p:spPr>
          <a:xfrm flipH="1">
            <a:off x="13924756" y="6812989"/>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B65105-6225-4862-CEDD-D2E71AD02594}"/>
              </a:ext>
            </a:extLst>
          </p:cNvPr>
          <p:cNvSpPr txBox="1"/>
          <p:nvPr/>
        </p:nvSpPr>
        <p:spPr>
          <a:xfrm>
            <a:off x="13619956" y="6597089"/>
            <a:ext cx="1143000" cy="523220"/>
          </a:xfrm>
          <a:prstGeom prst="rect">
            <a:avLst/>
          </a:prstGeom>
          <a:noFill/>
        </p:spPr>
        <p:txBody>
          <a:bodyPr wrap="square" rtlCol="0">
            <a:spAutoFit/>
          </a:bodyPr>
          <a:lstStyle/>
          <a:p>
            <a:r>
              <a:rPr lang="en-VN" sz="2800"/>
              <a:t>yes</a:t>
            </a:r>
          </a:p>
        </p:txBody>
      </p:sp>
      <p:sp>
        <p:nvSpPr>
          <p:cNvPr id="13" name="TextBox 12">
            <a:extLst>
              <a:ext uri="{FF2B5EF4-FFF2-40B4-BE49-F238E27FC236}">
                <a16:creationId xmlns:a16="http://schemas.microsoft.com/office/drawing/2014/main" id="{923D9BB9-E9F3-E7BF-08DF-C5B3659C0E8D}"/>
              </a:ext>
            </a:extLst>
          </p:cNvPr>
          <p:cNvSpPr txBox="1"/>
          <p:nvPr/>
        </p:nvSpPr>
        <p:spPr>
          <a:xfrm>
            <a:off x="12948497" y="7620000"/>
            <a:ext cx="2485917" cy="523220"/>
          </a:xfrm>
          <a:prstGeom prst="rect">
            <a:avLst/>
          </a:prstGeom>
          <a:noFill/>
        </p:spPr>
        <p:txBody>
          <a:bodyPr wrap="square" rtlCol="0">
            <a:spAutoFit/>
          </a:bodyPr>
          <a:lstStyle/>
          <a:p>
            <a:r>
              <a:rPr lang="en-VN" sz="2800"/>
              <a:t>{cinema}</a:t>
            </a:r>
          </a:p>
        </p:txBody>
      </p:sp>
      <p:sp>
        <p:nvSpPr>
          <p:cNvPr id="14" name="Rectangle 13">
            <a:extLst>
              <a:ext uri="{FF2B5EF4-FFF2-40B4-BE49-F238E27FC236}">
                <a16:creationId xmlns:a16="http://schemas.microsoft.com/office/drawing/2014/main" id="{9A175C19-ADFA-ACDA-6157-1D3531693BAF}"/>
              </a:ext>
            </a:extLst>
          </p:cNvPr>
          <p:cNvSpPr/>
          <p:nvPr/>
        </p:nvSpPr>
        <p:spPr>
          <a:xfrm>
            <a:off x="10419556" y="3594100"/>
            <a:ext cx="8277490" cy="200399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6" name="TextBox 5">
            <a:extLst>
              <a:ext uri="{FF2B5EF4-FFF2-40B4-BE49-F238E27FC236}">
                <a16:creationId xmlns:a16="http://schemas.microsoft.com/office/drawing/2014/main" id="{33DE5CB7-4AD8-F0FC-56E2-D9941CE64010}"/>
              </a:ext>
            </a:extLst>
          </p:cNvPr>
          <p:cNvSpPr txBox="1"/>
          <p:nvPr/>
        </p:nvSpPr>
        <p:spPr>
          <a:xfrm>
            <a:off x="665957" y="2430214"/>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a:highlight>
                  <a:srgbClr val="FFFF00"/>
                </a:highlight>
                <a:latin typeface="Be Vietnam Pro" pitchFamily="2" charset="77"/>
              </a:rPr>
              <a:t>Weather</a:t>
            </a:r>
            <a:r>
              <a:rPr lang="en-US" sz="3200" b="0" i="0">
                <a:effectLst/>
                <a:latin typeface="Be Vietnam Pro" pitchFamily="2" charset="77"/>
              </a:rPr>
              <a:t> có 3 giá trị: Sunny (2), Windy(2), Rainy(1)</a:t>
            </a:r>
          </a:p>
          <a:p>
            <a:pPr marL="583565" marR="5080" indent="-571500" algn="just">
              <a:lnSpc>
                <a:spcPct val="130000"/>
              </a:lnSpc>
              <a:buFont typeface="Wingdings" pitchFamily="2" charset="2"/>
              <a:buChar char="§"/>
            </a:pPr>
            <a:r>
              <a:rPr lang="en-US" sz="3200">
                <a:latin typeface="Be Vietnam Pro" pitchFamily="2" charset="77"/>
              </a:rPr>
              <a:t>Weather=windy: </a:t>
            </a:r>
          </a:p>
          <a:p>
            <a:pPr marL="926465" marR="5080" lvl="2" algn="just">
              <a:lnSpc>
                <a:spcPct val="130000"/>
              </a:lnSpc>
            </a:pPr>
            <a:r>
              <a:rPr lang="en-US" sz="3200">
                <a:latin typeface="Be Vietnam Pro" pitchFamily="2" charset="77"/>
              </a:rPr>
              <a:t>+ cinema = 1</a:t>
            </a:r>
          </a:p>
          <a:p>
            <a:pPr marL="926465" marR="5080" lvl="2" algn="just">
              <a:lnSpc>
                <a:spcPct val="130000"/>
              </a:lnSpc>
            </a:pPr>
            <a:r>
              <a:rPr lang="en-US" sz="3200">
                <a:latin typeface="Be Vietnam Pro" pitchFamily="2" charset="77"/>
              </a:rPr>
              <a:t>+ tennis = 0</a:t>
            </a:r>
          </a:p>
          <a:p>
            <a:pPr marL="926465" marR="5080" lvl="2" algn="just">
              <a:lnSpc>
                <a:spcPct val="130000"/>
              </a:lnSpc>
            </a:pPr>
            <a:r>
              <a:rPr lang="en-US" sz="3200">
                <a:latin typeface="Be Vietnam Pro" pitchFamily="2" charset="77"/>
              </a:rPr>
              <a:t>+ stayin = 0</a:t>
            </a:r>
          </a:p>
          <a:p>
            <a:pPr marL="926465" marR="5080" lvl="2" algn="just">
              <a:lnSpc>
                <a:spcPct val="130000"/>
              </a:lnSpc>
            </a:pPr>
            <a:r>
              <a:rPr lang="en-US" sz="3200">
                <a:latin typeface="Be Vietnam Pro" pitchFamily="2" charset="77"/>
              </a:rPr>
              <a:t>+ shopping = 1</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215E30-3287-A21F-D16C-FF15EDC0E30E}"/>
                  </a:ext>
                </a:extLst>
              </p:cNvPr>
              <p:cNvSpPr txBox="1"/>
              <p:nvPr/>
            </p:nvSpPr>
            <p:spPr>
              <a:xfrm>
                <a:off x="818357" y="7208819"/>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𝑤𝑒𝑎𝑡h𝑒𝑟</m:t>
                          </m:r>
                          <m:r>
                            <a:rPr lang="en-US" sz="3200" b="0" i="1">
                              <a:effectLst/>
                              <a:latin typeface="Cambria Math" panose="02040503050406030204" pitchFamily="18" charset="0"/>
                            </a:rPr>
                            <m:t>=</m:t>
                          </m:r>
                          <m:r>
                            <a:rPr lang="en-US" sz="3200" b="0" i="1">
                              <a:effectLst/>
                              <a:latin typeface="Cambria Math" panose="02040503050406030204" pitchFamily="18" charset="0"/>
                            </a:rPr>
                            <m:t>𝑤𝑖𝑛𝑑𝑦</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1</m:t>
                                      </m:r>
                                    </m:num>
                                    <m:den>
                                      <m:r>
                                        <a:rPr lang="en-US" sz="3200" b="0" i="1">
                                          <a:effectLst/>
                                          <a:latin typeface="Cambria Math" panose="02040503050406030204" pitchFamily="18" charset="0"/>
                                        </a:rPr>
                                        <m:t>2</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2</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2</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2</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=0.5</m:t>
                      </m:r>
                    </m:oMath>
                  </m:oMathPara>
                </a14:m>
                <a:endParaRPr lang="en-US" sz="3200" b="0" i="0">
                  <a:effectLst/>
                  <a:latin typeface="Be Vietnam Pro" pitchFamily="2" charset="77"/>
                </a:endParaRPr>
              </a:p>
            </p:txBody>
          </p:sp>
        </mc:Choice>
        <mc:Fallback xmlns="">
          <p:sp>
            <p:nvSpPr>
              <p:cNvPr id="7" name="TextBox 6">
                <a:extLst>
                  <a:ext uri="{FF2B5EF4-FFF2-40B4-BE49-F238E27FC236}">
                    <a16:creationId xmlns:a16="http://schemas.microsoft.com/office/drawing/2014/main" id="{07215E30-3287-A21F-D16C-FF15EDC0E30E}"/>
                  </a:ext>
                </a:extLst>
              </p:cNvPr>
              <p:cNvSpPr txBox="1">
                <a:spLocks noRot="1" noChangeAspect="1" noMove="1" noResize="1" noEditPoints="1" noAdjustHandles="1" noChangeArrowheads="1" noChangeShapeType="1" noTextEdit="1"/>
              </p:cNvSpPr>
              <p:nvPr/>
            </p:nvSpPr>
            <p:spPr>
              <a:xfrm>
                <a:off x="818357" y="7208819"/>
                <a:ext cx="9448800" cy="2219775"/>
              </a:xfrm>
              <a:prstGeom prst="rect">
                <a:avLst/>
              </a:prstGeom>
              <a:blipFill>
                <a:blip r:embed="rId3"/>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3053165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solidFill>
                            <a:schemeClr val="bg1">
                              <a:lumMod val="85000"/>
                            </a:schemeClr>
                          </a:solidFill>
                          <a:effectLst/>
                        </a:rPr>
                        <a:t>W1</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Sunny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solidFill>
                            <a:schemeClr val="bg1">
                              <a:lumMod val="85000"/>
                            </a:schemeClr>
                          </a:solidFill>
                          <a:effectLst/>
                        </a:rPr>
                        <a:t>W3</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020728975"/>
                  </a:ext>
                </a:extLst>
              </a:tr>
              <a:tr h="284403">
                <a:tc>
                  <a:txBody>
                    <a:bodyPr/>
                    <a:lstStyle/>
                    <a:p>
                      <a:pPr algn="just">
                        <a:lnSpc>
                          <a:spcPct val="150000"/>
                        </a:lnSpc>
                      </a:pPr>
                      <a:r>
                        <a:rPr lang="en-US" sz="2000" kern="100">
                          <a:solidFill>
                            <a:schemeClr val="bg1">
                              <a:lumMod val="85000"/>
                            </a:schemeClr>
                          </a:solidFill>
                          <a:effectLst/>
                        </a:rPr>
                        <a:t>W4</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806024769"/>
                  </a:ext>
                </a:extLst>
              </a:tr>
              <a:tr h="284403">
                <a:tc>
                  <a:txBody>
                    <a:bodyPr/>
                    <a:lstStyle/>
                    <a:p>
                      <a:pPr algn="just">
                        <a:lnSpc>
                          <a:spcPct val="150000"/>
                        </a:lnSpc>
                      </a:pPr>
                      <a:r>
                        <a:rPr lang="en-US" sz="2000" kern="100">
                          <a:solidFill>
                            <a:schemeClr val="bg1">
                              <a:lumMod val="85000"/>
                            </a:schemeClr>
                          </a:solidFill>
                          <a:effectLst/>
                        </a:rPr>
                        <a:t>W6</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432819547"/>
                  </a:ext>
                </a:extLst>
              </a:tr>
              <a:tr h="284403">
                <a:tc>
                  <a:txBody>
                    <a:bodyPr/>
                    <a:lstStyle/>
                    <a:p>
                      <a:pPr algn="just">
                        <a:lnSpc>
                          <a:spcPct val="150000"/>
                        </a:lnSpc>
                      </a:pPr>
                      <a:r>
                        <a:rPr lang="en-US" sz="2000" kern="100">
                          <a:solidFill>
                            <a:schemeClr val="bg1">
                              <a:lumMod val="85000"/>
                            </a:schemeClr>
                          </a:solidFill>
                          <a:effectLst/>
                        </a:rPr>
                        <a:t>W9</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52920083"/>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10" name="Oval 9">
            <a:extLst>
              <a:ext uri="{FF2B5EF4-FFF2-40B4-BE49-F238E27FC236}">
                <a16:creationId xmlns:a16="http://schemas.microsoft.com/office/drawing/2014/main" id="{F2B4A30F-87C9-D8AD-4832-4DADFB2B2723}"/>
              </a:ext>
            </a:extLst>
          </p:cNvPr>
          <p:cNvSpPr/>
          <p:nvPr/>
        </p:nvSpPr>
        <p:spPr>
          <a:xfrm>
            <a:off x="7752556" y="3624590"/>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Parent</a:t>
            </a:r>
          </a:p>
        </p:txBody>
      </p:sp>
      <p:cxnSp>
        <p:nvCxnSpPr>
          <p:cNvPr id="11" name="Straight Arrow Connector 10">
            <a:extLst>
              <a:ext uri="{FF2B5EF4-FFF2-40B4-BE49-F238E27FC236}">
                <a16:creationId xmlns:a16="http://schemas.microsoft.com/office/drawing/2014/main" id="{839CF452-3C5F-D9C8-A90C-83CC37FECA64}"/>
              </a:ext>
            </a:extLst>
          </p:cNvPr>
          <p:cNvCxnSpPr>
            <a:cxnSpLocks/>
            <a:stCxn id="10" idx="3"/>
          </p:cNvCxnSpPr>
          <p:nvPr/>
        </p:nvCxnSpPr>
        <p:spPr>
          <a:xfrm flipH="1">
            <a:off x="6685756" y="4405079"/>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B65105-6225-4862-CEDD-D2E71AD02594}"/>
              </a:ext>
            </a:extLst>
          </p:cNvPr>
          <p:cNvSpPr txBox="1"/>
          <p:nvPr/>
        </p:nvSpPr>
        <p:spPr>
          <a:xfrm>
            <a:off x="6380956" y="4189179"/>
            <a:ext cx="1143000" cy="523220"/>
          </a:xfrm>
          <a:prstGeom prst="rect">
            <a:avLst/>
          </a:prstGeom>
          <a:noFill/>
        </p:spPr>
        <p:txBody>
          <a:bodyPr wrap="square" rtlCol="0">
            <a:spAutoFit/>
          </a:bodyPr>
          <a:lstStyle/>
          <a:p>
            <a:r>
              <a:rPr lang="en-VN" sz="2800"/>
              <a:t>yes</a:t>
            </a:r>
          </a:p>
        </p:txBody>
      </p:sp>
      <p:sp>
        <p:nvSpPr>
          <p:cNvPr id="13" name="TextBox 12">
            <a:extLst>
              <a:ext uri="{FF2B5EF4-FFF2-40B4-BE49-F238E27FC236}">
                <a16:creationId xmlns:a16="http://schemas.microsoft.com/office/drawing/2014/main" id="{923D9BB9-E9F3-E7BF-08DF-C5B3659C0E8D}"/>
              </a:ext>
            </a:extLst>
          </p:cNvPr>
          <p:cNvSpPr txBox="1"/>
          <p:nvPr/>
        </p:nvSpPr>
        <p:spPr>
          <a:xfrm>
            <a:off x="5709497" y="5212090"/>
            <a:ext cx="2485917" cy="523220"/>
          </a:xfrm>
          <a:prstGeom prst="rect">
            <a:avLst/>
          </a:prstGeom>
          <a:noFill/>
        </p:spPr>
        <p:txBody>
          <a:bodyPr wrap="square" rtlCol="0">
            <a:spAutoFit/>
          </a:bodyPr>
          <a:lstStyle/>
          <a:p>
            <a:r>
              <a:rPr lang="en-VN" sz="2800"/>
              <a:t>{cinema}</a:t>
            </a:r>
          </a:p>
        </p:txBody>
      </p:sp>
      <p:sp>
        <p:nvSpPr>
          <p:cNvPr id="14" name="Rectangle 13">
            <a:extLst>
              <a:ext uri="{FF2B5EF4-FFF2-40B4-BE49-F238E27FC236}">
                <a16:creationId xmlns:a16="http://schemas.microsoft.com/office/drawing/2014/main" id="{9A175C19-ADFA-ACDA-6157-1D3531693BAF}"/>
              </a:ext>
            </a:extLst>
          </p:cNvPr>
          <p:cNvSpPr/>
          <p:nvPr/>
        </p:nvSpPr>
        <p:spPr>
          <a:xfrm>
            <a:off x="10419556" y="3594100"/>
            <a:ext cx="8277490" cy="200399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6" name="TextBox 5">
            <a:extLst>
              <a:ext uri="{FF2B5EF4-FFF2-40B4-BE49-F238E27FC236}">
                <a16:creationId xmlns:a16="http://schemas.microsoft.com/office/drawing/2014/main" id="{33DE5CB7-4AD8-F0FC-56E2-D9941CE64010}"/>
              </a:ext>
            </a:extLst>
          </p:cNvPr>
          <p:cNvSpPr txBox="1"/>
          <p:nvPr/>
        </p:nvSpPr>
        <p:spPr>
          <a:xfrm>
            <a:off x="665957" y="2430214"/>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a:highlight>
                  <a:srgbClr val="FFFF00"/>
                </a:highlight>
                <a:latin typeface="Be Vietnam Pro" pitchFamily="2" charset="77"/>
              </a:rPr>
              <a:t>Weather</a:t>
            </a:r>
            <a:r>
              <a:rPr lang="en-US" sz="3200" b="0" i="0">
                <a:effectLst/>
                <a:latin typeface="Be Vietnam Pro" pitchFamily="2" charset="77"/>
              </a:rPr>
              <a:t> có 3 giá trị: Sunny (2), Windy(2), Rainy(1)</a:t>
            </a:r>
          </a:p>
          <a:p>
            <a:pPr marL="583565" marR="5080" indent="-571500" algn="just">
              <a:lnSpc>
                <a:spcPct val="130000"/>
              </a:lnSpc>
              <a:buFont typeface="Wingdings" pitchFamily="2" charset="2"/>
              <a:buChar char="§"/>
            </a:pPr>
            <a:r>
              <a:rPr lang="en-US" sz="3200">
                <a:latin typeface="Be Vietnam Pro" pitchFamily="2" charset="77"/>
              </a:rPr>
              <a:t>Weather=rainy: </a:t>
            </a:r>
          </a:p>
          <a:p>
            <a:pPr marL="926465" marR="5080" lvl="2" algn="just">
              <a:lnSpc>
                <a:spcPct val="130000"/>
              </a:lnSpc>
            </a:pPr>
            <a:r>
              <a:rPr lang="en-US" sz="3200">
                <a:latin typeface="Be Vietnam Pro" pitchFamily="2" charset="77"/>
              </a:rPr>
              <a:t>+ cinema = 0</a:t>
            </a:r>
          </a:p>
          <a:p>
            <a:pPr marL="926465" marR="5080" lvl="2" algn="just">
              <a:lnSpc>
                <a:spcPct val="130000"/>
              </a:lnSpc>
            </a:pPr>
            <a:r>
              <a:rPr lang="en-US" sz="3200">
                <a:latin typeface="Be Vietnam Pro" pitchFamily="2" charset="77"/>
              </a:rPr>
              <a:t>+ tennis = 0</a:t>
            </a:r>
          </a:p>
          <a:p>
            <a:pPr marL="926465" marR="5080" lvl="2" algn="just">
              <a:lnSpc>
                <a:spcPct val="130000"/>
              </a:lnSpc>
            </a:pPr>
            <a:r>
              <a:rPr lang="en-US" sz="3200">
                <a:latin typeface="Be Vietnam Pro" pitchFamily="2" charset="77"/>
              </a:rPr>
              <a:t>+ stayin = 1</a:t>
            </a:r>
          </a:p>
          <a:p>
            <a:pPr marL="926465" marR="5080" lvl="2" algn="just">
              <a:lnSpc>
                <a:spcPct val="130000"/>
              </a:lnSpc>
            </a:pPr>
            <a:r>
              <a:rPr lang="en-US" sz="3200">
                <a:latin typeface="Be Vietnam Pro" pitchFamily="2" charset="77"/>
              </a:rPr>
              <a:t>+ shopping = 0</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215E30-3287-A21F-D16C-FF15EDC0E30E}"/>
                  </a:ext>
                </a:extLst>
              </p:cNvPr>
              <p:cNvSpPr txBox="1"/>
              <p:nvPr/>
            </p:nvSpPr>
            <p:spPr>
              <a:xfrm>
                <a:off x="818357" y="7208819"/>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𝑤𝑒𝑎𝑡h𝑒𝑟</m:t>
                          </m:r>
                          <m:r>
                            <a:rPr lang="en-US" sz="3200" b="0" i="1">
                              <a:effectLst/>
                              <a:latin typeface="Cambria Math" panose="02040503050406030204" pitchFamily="18" charset="0"/>
                            </a:rPr>
                            <m:t>=</m:t>
                          </m:r>
                          <m:r>
                            <a:rPr lang="en-US" sz="3200" b="0" i="1">
                              <a:effectLst/>
                              <a:latin typeface="Cambria Math" panose="02040503050406030204" pitchFamily="18" charset="0"/>
                            </a:rPr>
                            <m:t>𝑤𝑖𝑛𝑑𝑦</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1</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1</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1</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1</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m:t>
                      </m:r>
                    </m:oMath>
                  </m:oMathPara>
                </a14:m>
                <a:endParaRPr lang="en-US" sz="3200" b="0" i="0">
                  <a:effectLst/>
                  <a:latin typeface="Be Vietnam Pro" pitchFamily="2" charset="77"/>
                </a:endParaRPr>
              </a:p>
            </p:txBody>
          </p:sp>
        </mc:Choice>
        <mc:Fallback xmlns="">
          <p:sp>
            <p:nvSpPr>
              <p:cNvPr id="7" name="TextBox 6">
                <a:extLst>
                  <a:ext uri="{FF2B5EF4-FFF2-40B4-BE49-F238E27FC236}">
                    <a16:creationId xmlns:a16="http://schemas.microsoft.com/office/drawing/2014/main" id="{07215E30-3287-A21F-D16C-FF15EDC0E30E}"/>
                  </a:ext>
                </a:extLst>
              </p:cNvPr>
              <p:cNvSpPr txBox="1">
                <a:spLocks noRot="1" noChangeAspect="1" noMove="1" noResize="1" noEditPoints="1" noAdjustHandles="1" noChangeArrowheads="1" noChangeShapeType="1" noTextEdit="1"/>
              </p:cNvSpPr>
              <p:nvPr/>
            </p:nvSpPr>
            <p:spPr>
              <a:xfrm>
                <a:off x="818357" y="7208819"/>
                <a:ext cx="9448800" cy="2219775"/>
              </a:xfrm>
              <a:prstGeom prst="rect">
                <a:avLst/>
              </a:prstGeom>
              <a:blipFill>
                <a:blip r:embed="rId3"/>
                <a:stretch>
                  <a:fillRect/>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F99690-3EF4-E8D6-B97E-102F661E6462}"/>
                  </a:ext>
                </a:extLst>
              </p:cNvPr>
              <p:cNvSpPr txBox="1"/>
              <p:nvPr/>
            </p:nvSpPr>
            <p:spPr>
              <a:xfrm>
                <a:off x="10419556" y="5979780"/>
                <a:ext cx="8277490" cy="4281557"/>
              </a:xfrm>
              <a:prstGeom prst="rect">
                <a:avLst/>
              </a:prstGeom>
              <a:noFill/>
            </p:spPr>
            <p:txBody>
              <a:bodyPr wrap="square">
                <a:spAutoFit/>
              </a:bodyPr>
              <a:lstStyle/>
              <a:p>
                <a:pPr marL="1206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𝑤𝑒𝑎𝑡h𝑒𝑟</m:t>
                          </m:r>
                        </m:e>
                      </m:d>
                      <m:r>
                        <a:rPr lang="en-US" sz="3200" b="0" i="1">
                          <a:effectLst/>
                          <a:latin typeface="Cambria Math" panose="02040503050406030204" pitchFamily="18" charset="0"/>
                        </a:rPr>
                        <m:t>=</m:t>
                      </m:r>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2</m:t>
                          </m:r>
                        </m:num>
                        <m:den>
                          <m:r>
                            <a:rPr lang="en-US" sz="3200" b="0" i="1">
                              <a:effectLst/>
                              <a:latin typeface="Cambria Math" panose="02040503050406030204" pitchFamily="18" charset="0"/>
                            </a:rPr>
                            <m:t>5</m:t>
                          </m:r>
                        </m:den>
                      </m:f>
                      <m:r>
                        <a:rPr lang="en-US" sz="3200" b="0" i="1">
                          <a:effectLst/>
                          <a:latin typeface="Cambria Math" panose="02040503050406030204" pitchFamily="18" charset="0"/>
                        </a:rPr>
                        <m:t>∗0</m:t>
                      </m:r>
                    </m:oMath>
                  </m:oMathPara>
                </a14:m>
                <a:endParaRPr lang="en-US" sz="3200" b="0" i="1">
                  <a:effectLst/>
                  <a:latin typeface="Cambria Math" panose="02040503050406030204" pitchFamily="18" charset="0"/>
                </a:endParaRPr>
              </a:p>
              <a:p>
                <a:pPr marL="280987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m:t>
                      </m:r>
                      <m:f>
                        <m:fPr>
                          <m:ctrlPr>
                            <a:rPr lang="en-US" sz="3200" i="1">
                              <a:latin typeface="Cambria Math" panose="02040503050406030204" pitchFamily="18" charset="0"/>
                            </a:rPr>
                          </m:ctrlPr>
                        </m:fPr>
                        <m:num>
                          <m:r>
                            <a:rPr lang="en-US" sz="3200" b="0" i="1">
                              <a:latin typeface="Cambria Math" panose="02040503050406030204" pitchFamily="18" charset="0"/>
                            </a:rPr>
                            <m:t>2</m:t>
                          </m:r>
                        </m:num>
                        <m:den>
                          <m:r>
                            <a:rPr lang="en-US" sz="3200" b="0" i="1">
                              <a:latin typeface="Cambria Math" panose="02040503050406030204" pitchFamily="18" charset="0"/>
                            </a:rPr>
                            <m:t>5</m:t>
                          </m:r>
                        </m:den>
                      </m:f>
                      <m:r>
                        <a:rPr lang="en-US" sz="3200" i="1">
                          <a:latin typeface="Cambria Math" panose="02040503050406030204" pitchFamily="18" charset="0"/>
                        </a:rPr>
                        <m:t>∗0.</m:t>
                      </m:r>
                      <m:r>
                        <a:rPr lang="en-US" sz="3200" b="0" i="1">
                          <a:latin typeface="Cambria Math" panose="02040503050406030204" pitchFamily="18" charset="0"/>
                        </a:rPr>
                        <m:t> 5</m:t>
                      </m:r>
                    </m:oMath>
                  </m:oMathPara>
                </a14:m>
                <a:endParaRPr lang="en-US" sz="3200" b="0" i="1">
                  <a:latin typeface="Cambria Math" panose="02040503050406030204" pitchFamily="18" charset="0"/>
                </a:endParaRPr>
              </a:p>
              <a:p>
                <a:pPr marL="2809875" marR="5080">
                  <a:lnSpc>
                    <a:spcPct val="130000"/>
                  </a:lnSpc>
                </a:pPr>
                <a14:m>
                  <m:oMathPara xmlns:m="http://schemas.openxmlformats.org/officeDocument/2006/math">
                    <m:oMathParaPr>
                      <m:jc m:val="left"/>
                    </m:oMathParaPr>
                    <m:oMath xmlns:m="http://schemas.openxmlformats.org/officeDocument/2006/math">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5</m:t>
                          </m:r>
                        </m:den>
                      </m:f>
                      <m:r>
                        <a:rPr lang="en-US" sz="3200" i="1">
                          <a:latin typeface="Cambria Math" panose="02040503050406030204" pitchFamily="18" charset="0"/>
                        </a:rPr>
                        <m:t>∗0</m:t>
                      </m:r>
                    </m:oMath>
                  </m:oMathPara>
                </a14:m>
                <a:endParaRPr lang="en-US" sz="3200" i="0">
                  <a:latin typeface="Be Vietnam Pro" pitchFamily="2" charset="77"/>
                </a:endParaRPr>
              </a:p>
              <a:p>
                <a:pPr marL="2809875" marR="5080">
                  <a:lnSpc>
                    <a:spcPct val="130000"/>
                  </a:lnSpc>
                </a:pPr>
                <a:r>
                  <a:rPr lang="en-US" sz="3200" b="0" i="0">
                    <a:effectLst/>
                    <a:latin typeface="Be Vietnam Pro" pitchFamily="2" charset="77"/>
                  </a:rPr>
                  <a:t>=0.2</a:t>
                </a:r>
              </a:p>
            </p:txBody>
          </p:sp>
        </mc:Choice>
        <mc:Fallback xmlns="">
          <p:sp>
            <p:nvSpPr>
              <p:cNvPr id="8" name="TextBox 7">
                <a:extLst>
                  <a:ext uri="{FF2B5EF4-FFF2-40B4-BE49-F238E27FC236}">
                    <a16:creationId xmlns:a16="http://schemas.microsoft.com/office/drawing/2014/main" id="{DAF99690-3EF4-E8D6-B97E-102F661E6462}"/>
                  </a:ext>
                </a:extLst>
              </p:cNvPr>
              <p:cNvSpPr txBox="1">
                <a:spLocks noRot="1" noChangeAspect="1" noMove="1" noResize="1" noEditPoints="1" noAdjustHandles="1" noChangeArrowheads="1" noChangeShapeType="1" noTextEdit="1"/>
              </p:cNvSpPr>
              <p:nvPr/>
            </p:nvSpPr>
            <p:spPr>
              <a:xfrm>
                <a:off x="10419556" y="5979780"/>
                <a:ext cx="8277490" cy="4281557"/>
              </a:xfrm>
              <a:prstGeom prst="rect">
                <a:avLst/>
              </a:prstGeom>
              <a:blipFill>
                <a:blip r:embed="rId4"/>
                <a:stretch>
                  <a:fillRect l="-459" b="-3846"/>
                </a:stretch>
              </a:blipFill>
            </p:spPr>
            <p:txBody>
              <a:bodyPr/>
              <a:lstStyle/>
              <a:p>
                <a:r>
                  <a:rPr lang="en-VN">
                    <a:noFill/>
                  </a:rPr>
                  <a:t> </a:t>
                </a:r>
              </a:p>
            </p:txBody>
          </p:sp>
        </mc:Fallback>
      </mc:AlternateContent>
    </p:spTree>
    <p:extLst>
      <p:ext uri="{BB962C8B-B14F-4D97-AF65-F5344CB8AC3E}">
        <p14:creationId xmlns:p14="http://schemas.microsoft.com/office/powerpoint/2010/main" val="25960035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solidFill>
                            <a:schemeClr val="bg1">
                              <a:lumMod val="85000"/>
                            </a:schemeClr>
                          </a:solidFill>
                          <a:effectLst/>
                        </a:rPr>
                        <a:t>W1</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Sunny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solidFill>
                            <a:schemeClr val="bg1">
                              <a:lumMod val="85000"/>
                            </a:schemeClr>
                          </a:solidFill>
                          <a:effectLst/>
                        </a:rPr>
                        <a:t>W3</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020728975"/>
                  </a:ext>
                </a:extLst>
              </a:tr>
              <a:tr h="284403">
                <a:tc>
                  <a:txBody>
                    <a:bodyPr/>
                    <a:lstStyle/>
                    <a:p>
                      <a:pPr algn="just">
                        <a:lnSpc>
                          <a:spcPct val="150000"/>
                        </a:lnSpc>
                      </a:pPr>
                      <a:r>
                        <a:rPr lang="en-US" sz="2000" kern="100">
                          <a:solidFill>
                            <a:schemeClr val="bg1">
                              <a:lumMod val="85000"/>
                            </a:schemeClr>
                          </a:solidFill>
                          <a:effectLst/>
                        </a:rPr>
                        <a:t>W4</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806024769"/>
                  </a:ext>
                </a:extLst>
              </a:tr>
              <a:tr h="284403">
                <a:tc>
                  <a:txBody>
                    <a:bodyPr/>
                    <a:lstStyle/>
                    <a:p>
                      <a:pPr algn="just">
                        <a:lnSpc>
                          <a:spcPct val="150000"/>
                        </a:lnSpc>
                      </a:pPr>
                      <a:r>
                        <a:rPr lang="en-US" sz="2000" kern="100">
                          <a:solidFill>
                            <a:schemeClr val="bg1">
                              <a:lumMod val="85000"/>
                            </a:schemeClr>
                          </a:solidFill>
                          <a:effectLst/>
                        </a:rPr>
                        <a:t>W6</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432819547"/>
                  </a:ext>
                </a:extLst>
              </a:tr>
              <a:tr h="284403">
                <a:tc>
                  <a:txBody>
                    <a:bodyPr/>
                    <a:lstStyle/>
                    <a:p>
                      <a:pPr algn="just">
                        <a:lnSpc>
                          <a:spcPct val="150000"/>
                        </a:lnSpc>
                      </a:pPr>
                      <a:r>
                        <a:rPr lang="en-US" sz="2000" kern="100">
                          <a:solidFill>
                            <a:schemeClr val="bg1">
                              <a:lumMod val="85000"/>
                            </a:schemeClr>
                          </a:solidFill>
                          <a:effectLst/>
                        </a:rPr>
                        <a:t>W9</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52920083"/>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10" name="Oval 9">
            <a:extLst>
              <a:ext uri="{FF2B5EF4-FFF2-40B4-BE49-F238E27FC236}">
                <a16:creationId xmlns:a16="http://schemas.microsoft.com/office/drawing/2014/main" id="{F2B4A30F-87C9-D8AD-4832-4DADFB2B2723}"/>
              </a:ext>
            </a:extLst>
          </p:cNvPr>
          <p:cNvSpPr/>
          <p:nvPr/>
        </p:nvSpPr>
        <p:spPr>
          <a:xfrm>
            <a:off x="14991556" y="6032500"/>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Parent</a:t>
            </a:r>
          </a:p>
        </p:txBody>
      </p:sp>
      <p:cxnSp>
        <p:nvCxnSpPr>
          <p:cNvPr id="11" name="Straight Arrow Connector 10">
            <a:extLst>
              <a:ext uri="{FF2B5EF4-FFF2-40B4-BE49-F238E27FC236}">
                <a16:creationId xmlns:a16="http://schemas.microsoft.com/office/drawing/2014/main" id="{839CF452-3C5F-D9C8-A90C-83CC37FECA64}"/>
              </a:ext>
            </a:extLst>
          </p:cNvPr>
          <p:cNvCxnSpPr>
            <a:cxnSpLocks/>
            <a:stCxn id="10" idx="3"/>
          </p:cNvCxnSpPr>
          <p:nvPr/>
        </p:nvCxnSpPr>
        <p:spPr>
          <a:xfrm flipH="1">
            <a:off x="13924756" y="6812989"/>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B65105-6225-4862-CEDD-D2E71AD02594}"/>
              </a:ext>
            </a:extLst>
          </p:cNvPr>
          <p:cNvSpPr txBox="1"/>
          <p:nvPr/>
        </p:nvSpPr>
        <p:spPr>
          <a:xfrm>
            <a:off x="13619956" y="6597089"/>
            <a:ext cx="1143000" cy="523220"/>
          </a:xfrm>
          <a:prstGeom prst="rect">
            <a:avLst/>
          </a:prstGeom>
          <a:noFill/>
        </p:spPr>
        <p:txBody>
          <a:bodyPr wrap="square" rtlCol="0">
            <a:spAutoFit/>
          </a:bodyPr>
          <a:lstStyle/>
          <a:p>
            <a:r>
              <a:rPr lang="en-VN" sz="2800"/>
              <a:t>yes</a:t>
            </a:r>
          </a:p>
        </p:txBody>
      </p:sp>
      <p:sp>
        <p:nvSpPr>
          <p:cNvPr id="13" name="TextBox 12">
            <a:extLst>
              <a:ext uri="{FF2B5EF4-FFF2-40B4-BE49-F238E27FC236}">
                <a16:creationId xmlns:a16="http://schemas.microsoft.com/office/drawing/2014/main" id="{923D9BB9-E9F3-E7BF-08DF-C5B3659C0E8D}"/>
              </a:ext>
            </a:extLst>
          </p:cNvPr>
          <p:cNvSpPr txBox="1"/>
          <p:nvPr/>
        </p:nvSpPr>
        <p:spPr>
          <a:xfrm>
            <a:off x="12948497" y="7620000"/>
            <a:ext cx="2485917" cy="523220"/>
          </a:xfrm>
          <a:prstGeom prst="rect">
            <a:avLst/>
          </a:prstGeom>
          <a:noFill/>
        </p:spPr>
        <p:txBody>
          <a:bodyPr wrap="square" rtlCol="0">
            <a:spAutoFit/>
          </a:bodyPr>
          <a:lstStyle/>
          <a:p>
            <a:r>
              <a:rPr lang="en-VN" sz="2800"/>
              <a:t>{cinema}</a:t>
            </a:r>
          </a:p>
        </p:txBody>
      </p:sp>
      <p:sp>
        <p:nvSpPr>
          <p:cNvPr id="14" name="Rectangle 13">
            <a:extLst>
              <a:ext uri="{FF2B5EF4-FFF2-40B4-BE49-F238E27FC236}">
                <a16:creationId xmlns:a16="http://schemas.microsoft.com/office/drawing/2014/main" id="{9A175C19-ADFA-ACDA-6157-1D3531693BAF}"/>
              </a:ext>
            </a:extLst>
          </p:cNvPr>
          <p:cNvSpPr/>
          <p:nvPr/>
        </p:nvSpPr>
        <p:spPr>
          <a:xfrm>
            <a:off x="10419556" y="3594100"/>
            <a:ext cx="8277490" cy="200399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6" name="TextBox 5">
            <a:extLst>
              <a:ext uri="{FF2B5EF4-FFF2-40B4-BE49-F238E27FC236}">
                <a16:creationId xmlns:a16="http://schemas.microsoft.com/office/drawing/2014/main" id="{33DE5CB7-4AD8-F0FC-56E2-D9941CE64010}"/>
              </a:ext>
            </a:extLst>
          </p:cNvPr>
          <p:cNvSpPr txBox="1"/>
          <p:nvPr/>
        </p:nvSpPr>
        <p:spPr>
          <a:xfrm>
            <a:off x="665957" y="2430214"/>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b="0" i="0">
                <a:effectLst/>
                <a:highlight>
                  <a:srgbClr val="00FF00"/>
                </a:highlight>
                <a:latin typeface="Be Vietnam Pro" pitchFamily="2" charset="77"/>
              </a:rPr>
              <a:t>Money</a:t>
            </a:r>
            <a:r>
              <a:rPr lang="en-US" sz="3200" b="0" i="0">
                <a:effectLst/>
                <a:latin typeface="Be Vietnam Pro" pitchFamily="2" charset="77"/>
              </a:rPr>
              <a:t> có 2 giá trị: Rich (4), Poor(1)</a:t>
            </a:r>
          </a:p>
          <a:p>
            <a:pPr marL="583565" marR="5080" indent="-571500" algn="just">
              <a:lnSpc>
                <a:spcPct val="130000"/>
              </a:lnSpc>
              <a:buFont typeface="Wingdings" pitchFamily="2" charset="2"/>
              <a:buChar char="§"/>
            </a:pPr>
            <a:r>
              <a:rPr lang="en-US" sz="3200">
                <a:latin typeface="Be Vietnam Pro" pitchFamily="2" charset="77"/>
              </a:rPr>
              <a:t>Money=rich: </a:t>
            </a:r>
          </a:p>
          <a:p>
            <a:pPr marL="926465" marR="5080" lvl="2" algn="just">
              <a:lnSpc>
                <a:spcPct val="130000"/>
              </a:lnSpc>
            </a:pPr>
            <a:r>
              <a:rPr lang="en-US" sz="3200">
                <a:latin typeface="Be Vietnam Pro" pitchFamily="2" charset="77"/>
              </a:rPr>
              <a:t>+ cinema = 0</a:t>
            </a:r>
          </a:p>
          <a:p>
            <a:pPr marL="926465" marR="5080" lvl="2" algn="just">
              <a:lnSpc>
                <a:spcPct val="130000"/>
              </a:lnSpc>
            </a:pPr>
            <a:r>
              <a:rPr lang="en-US" sz="3200">
                <a:latin typeface="Be Vietnam Pro" pitchFamily="2" charset="77"/>
              </a:rPr>
              <a:t>+ tennis = 2 </a:t>
            </a:r>
          </a:p>
          <a:p>
            <a:pPr marL="926465" marR="5080" lvl="2" algn="just">
              <a:lnSpc>
                <a:spcPct val="130000"/>
              </a:lnSpc>
            </a:pPr>
            <a:r>
              <a:rPr lang="en-US" sz="3200">
                <a:latin typeface="Be Vietnam Pro" pitchFamily="2" charset="77"/>
              </a:rPr>
              <a:t>+ stayin = 1</a:t>
            </a:r>
          </a:p>
          <a:p>
            <a:pPr marL="926465" marR="5080" lvl="2" algn="just">
              <a:lnSpc>
                <a:spcPct val="130000"/>
              </a:lnSpc>
            </a:pPr>
            <a:r>
              <a:rPr lang="en-US" sz="3200">
                <a:latin typeface="Be Vietnam Pro" pitchFamily="2" charset="77"/>
              </a:rPr>
              <a:t>+ shopping = 1</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215E30-3287-A21F-D16C-FF15EDC0E30E}"/>
                  </a:ext>
                </a:extLst>
              </p:cNvPr>
              <p:cNvSpPr txBox="1"/>
              <p:nvPr/>
            </p:nvSpPr>
            <p:spPr>
              <a:xfrm>
                <a:off x="818357" y="7208819"/>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𝑚𝑜𝑛𝑒𝑦</m:t>
                          </m:r>
                          <m:r>
                            <a:rPr lang="en-US" sz="3200" b="0" i="1">
                              <a:effectLst/>
                              <a:latin typeface="Cambria Math" panose="02040503050406030204" pitchFamily="18" charset="0"/>
                            </a:rPr>
                            <m:t>=</m:t>
                          </m:r>
                          <m:r>
                            <a:rPr lang="en-US" sz="3200" b="0" i="1">
                              <a:effectLst/>
                              <a:latin typeface="Cambria Math" panose="02040503050406030204" pitchFamily="18" charset="0"/>
                            </a:rPr>
                            <m:t>𝑟𝑖𝑐h</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4</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2</m:t>
                                      </m:r>
                                    </m:num>
                                    <m:den>
                                      <m:r>
                                        <a:rPr lang="en-US" sz="3200" b="0" i="1">
                                          <a:effectLst/>
                                          <a:latin typeface="Cambria Math" panose="02040503050406030204" pitchFamily="18" charset="0"/>
                                        </a:rPr>
                                        <m:t>4</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4</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4</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=0.625</m:t>
                      </m:r>
                    </m:oMath>
                  </m:oMathPara>
                </a14:m>
                <a:endParaRPr lang="en-US" sz="3200" b="0" i="0">
                  <a:effectLst/>
                  <a:latin typeface="Be Vietnam Pro" pitchFamily="2" charset="77"/>
                </a:endParaRPr>
              </a:p>
            </p:txBody>
          </p:sp>
        </mc:Choice>
        <mc:Fallback xmlns="">
          <p:sp>
            <p:nvSpPr>
              <p:cNvPr id="7" name="TextBox 6">
                <a:extLst>
                  <a:ext uri="{FF2B5EF4-FFF2-40B4-BE49-F238E27FC236}">
                    <a16:creationId xmlns:a16="http://schemas.microsoft.com/office/drawing/2014/main" id="{07215E30-3287-A21F-D16C-FF15EDC0E30E}"/>
                  </a:ext>
                </a:extLst>
              </p:cNvPr>
              <p:cNvSpPr txBox="1">
                <a:spLocks noRot="1" noChangeAspect="1" noMove="1" noResize="1" noEditPoints="1" noAdjustHandles="1" noChangeArrowheads="1" noChangeShapeType="1" noTextEdit="1"/>
              </p:cNvSpPr>
              <p:nvPr/>
            </p:nvSpPr>
            <p:spPr>
              <a:xfrm>
                <a:off x="818357" y="7208819"/>
                <a:ext cx="9448800" cy="2219775"/>
              </a:xfrm>
              <a:prstGeom prst="rect">
                <a:avLst/>
              </a:prstGeom>
              <a:blipFill>
                <a:blip r:embed="rId3"/>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28325902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solidFill>
                            <a:schemeClr val="bg1">
                              <a:lumMod val="85000"/>
                            </a:schemeClr>
                          </a:solidFill>
                          <a:effectLst/>
                        </a:rPr>
                        <a:t>W1</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Sunny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solidFill>
                            <a:schemeClr val="bg1">
                              <a:lumMod val="85000"/>
                            </a:schemeClr>
                          </a:solidFill>
                          <a:effectLst/>
                        </a:rPr>
                        <a:t>W3</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020728975"/>
                  </a:ext>
                </a:extLst>
              </a:tr>
              <a:tr h="284403">
                <a:tc>
                  <a:txBody>
                    <a:bodyPr/>
                    <a:lstStyle/>
                    <a:p>
                      <a:pPr algn="just">
                        <a:lnSpc>
                          <a:spcPct val="150000"/>
                        </a:lnSpc>
                      </a:pPr>
                      <a:r>
                        <a:rPr lang="en-US" sz="2000" kern="100">
                          <a:solidFill>
                            <a:schemeClr val="bg1">
                              <a:lumMod val="85000"/>
                            </a:schemeClr>
                          </a:solidFill>
                          <a:effectLst/>
                        </a:rPr>
                        <a:t>W4</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806024769"/>
                  </a:ext>
                </a:extLst>
              </a:tr>
              <a:tr h="284403">
                <a:tc>
                  <a:txBody>
                    <a:bodyPr/>
                    <a:lstStyle/>
                    <a:p>
                      <a:pPr algn="just">
                        <a:lnSpc>
                          <a:spcPct val="150000"/>
                        </a:lnSpc>
                      </a:pPr>
                      <a:r>
                        <a:rPr lang="en-US" sz="2000" kern="100">
                          <a:solidFill>
                            <a:schemeClr val="bg1">
                              <a:lumMod val="85000"/>
                            </a:schemeClr>
                          </a:solidFill>
                          <a:effectLst/>
                        </a:rPr>
                        <a:t>W6</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432819547"/>
                  </a:ext>
                </a:extLst>
              </a:tr>
              <a:tr h="284403">
                <a:tc>
                  <a:txBody>
                    <a:bodyPr/>
                    <a:lstStyle/>
                    <a:p>
                      <a:pPr algn="just">
                        <a:lnSpc>
                          <a:spcPct val="150000"/>
                        </a:lnSpc>
                      </a:pPr>
                      <a:r>
                        <a:rPr lang="en-US" sz="2000" kern="100">
                          <a:solidFill>
                            <a:schemeClr val="bg1">
                              <a:lumMod val="85000"/>
                            </a:schemeClr>
                          </a:solidFill>
                          <a:effectLst/>
                        </a:rPr>
                        <a:t>W9</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52920083"/>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sp>
        <p:nvSpPr>
          <p:cNvPr id="10" name="Oval 9">
            <a:extLst>
              <a:ext uri="{FF2B5EF4-FFF2-40B4-BE49-F238E27FC236}">
                <a16:creationId xmlns:a16="http://schemas.microsoft.com/office/drawing/2014/main" id="{F2B4A30F-87C9-D8AD-4832-4DADFB2B2723}"/>
              </a:ext>
            </a:extLst>
          </p:cNvPr>
          <p:cNvSpPr/>
          <p:nvPr/>
        </p:nvSpPr>
        <p:spPr>
          <a:xfrm>
            <a:off x="7523956" y="3508545"/>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Parent</a:t>
            </a:r>
          </a:p>
        </p:txBody>
      </p:sp>
      <p:cxnSp>
        <p:nvCxnSpPr>
          <p:cNvPr id="11" name="Straight Arrow Connector 10">
            <a:extLst>
              <a:ext uri="{FF2B5EF4-FFF2-40B4-BE49-F238E27FC236}">
                <a16:creationId xmlns:a16="http://schemas.microsoft.com/office/drawing/2014/main" id="{839CF452-3C5F-D9C8-A90C-83CC37FECA64}"/>
              </a:ext>
            </a:extLst>
          </p:cNvPr>
          <p:cNvCxnSpPr>
            <a:cxnSpLocks/>
            <a:stCxn id="10" idx="3"/>
          </p:cNvCxnSpPr>
          <p:nvPr/>
        </p:nvCxnSpPr>
        <p:spPr>
          <a:xfrm flipH="1">
            <a:off x="6457156" y="4289034"/>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B65105-6225-4862-CEDD-D2E71AD02594}"/>
              </a:ext>
            </a:extLst>
          </p:cNvPr>
          <p:cNvSpPr txBox="1"/>
          <p:nvPr/>
        </p:nvSpPr>
        <p:spPr>
          <a:xfrm>
            <a:off x="6152356" y="4073134"/>
            <a:ext cx="1143000" cy="523220"/>
          </a:xfrm>
          <a:prstGeom prst="rect">
            <a:avLst/>
          </a:prstGeom>
          <a:noFill/>
        </p:spPr>
        <p:txBody>
          <a:bodyPr wrap="square" rtlCol="0">
            <a:spAutoFit/>
          </a:bodyPr>
          <a:lstStyle/>
          <a:p>
            <a:r>
              <a:rPr lang="en-VN" sz="2800"/>
              <a:t>yes</a:t>
            </a:r>
          </a:p>
        </p:txBody>
      </p:sp>
      <p:sp>
        <p:nvSpPr>
          <p:cNvPr id="13" name="TextBox 12">
            <a:extLst>
              <a:ext uri="{FF2B5EF4-FFF2-40B4-BE49-F238E27FC236}">
                <a16:creationId xmlns:a16="http://schemas.microsoft.com/office/drawing/2014/main" id="{923D9BB9-E9F3-E7BF-08DF-C5B3659C0E8D}"/>
              </a:ext>
            </a:extLst>
          </p:cNvPr>
          <p:cNvSpPr txBox="1"/>
          <p:nvPr/>
        </p:nvSpPr>
        <p:spPr>
          <a:xfrm>
            <a:off x="5480897" y="5096045"/>
            <a:ext cx="2485917" cy="523220"/>
          </a:xfrm>
          <a:prstGeom prst="rect">
            <a:avLst/>
          </a:prstGeom>
          <a:noFill/>
        </p:spPr>
        <p:txBody>
          <a:bodyPr wrap="square" rtlCol="0">
            <a:spAutoFit/>
          </a:bodyPr>
          <a:lstStyle/>
          <a:p>
            <a:r>
              <a:rPr lang="en-VN" sz="2800"/>
              <a:t>{cinema}</a:t>
            </a:r>
          </a:p>
        </p:txBody>
      </p:sp>
      <p:sp>
        <p:nvSpPr>
          <p:cNvPr id="14" name="Rectangle 13">
            <a:extLst>
              <a:ext uri="{FF2B5EF4-FFF2-40B4-BE49-F238E27FC236}">
                <a16:creationId xmlns:a16="http://schemas.microsoft.com/office/drawing/2014/main" id="{9A175C19-ADFA-ACDA-6157-1D3531693BAF}"/>
              </a:ext>
            </a:extLst>
          </p:cNvPr>
          <p:cNvSpPr/>
          <p:nvPr/>
        </p:nvSpPr>
        <p:spPr>
          <a:xfrm>
            <a:off x="10419556" y="3594100"/>
            <a:ext cx="8277490" cy="200399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6" name="TextBox 5">
            <a:extLst>
              <a:ext uri="{FF2B5EF4-FFF2-40B4-BE49-F238E27FC236}">
                <a16:creationId xmlns:a16="http://schemas.microsoft.com/office/drawing/2014/main" id="{33DE5CB7-4AD8-F0FC-56E2-D9941CE64010}"/>
              </a:ext>
            </a:extLst>
          </p:cNvPr>
          <p:cNvSpPr txBox="1"/>
          <p:nvPr/>
        </p:nvSpPr>
        <p:spPr>
          <a:xfrm>
            <a:off x="665957" y="2430214"/>
            <a:ext cx="9448800" cy="4516686"/>
          </a:xfrm>
          <a:prstGeom prst="rect">
            <a:avLst/>
          </a:prstGeom>
          <a:noFill/>
        </p:spPr>
        <p:txBody>
          <a:bodyPr wrap="square">
            <a:spAutoFit/>
          </a:bodyPr>
          <a:lstStyle/>
          <a:p>
            <a:pPr marL="583565" marR="5080" indent="-571500" algn="just">
              <a:lnSpc>
                <a:spcPct val="130000"/>
              </a:lnSpc>
              <a:buFont typeface="Wingdings" pitchFamily="2" charset="2"/>
              <a:buChar char="§"/>
            </a:pPr>
            <a:r>
              <a:rPr lang="en-US" sz="3200" b="0" i="0">
                <a:effectLst/>
                <a:latin typeface="Be Vietnam Pro" pitchFamily="2" charset="77"/>
              </a:rPr>
              <a:t>Xét thuộc tính </a:t>
            </a:r>
            <a:r>
              <a:rPr lang="en-US" sz="3200" b="0" i="0">
                <a:effectLst/>
                <a:highlight>
                  <a:srgbClr val="00FF00"/>
                </a:highlight>
                <a:latin typeface="Be Vietnam Pro" pitchFamily="2" charset="77"/>
              </a:rPr>
              <a:t>Money</a:t>
            </a:r>
            <a:r>
              <a:rPr lang="en-US" sz="3200" b="0" i="0">
                <a:effectLst/>
                <a:latin typeface="Be Vietnam Pro" pitchFamily="2" charset="77"/>
              </a:rPr>
              <a:t> có 2 giá trị: Rich (4), Poor(1)</a:t>
            </a:r>
          </a:p>
          <a:p>
            <a:pPr marL="583565" marR="5080" indent="-571500" algn="just">
              <a:lnSpc>
                <a:spcPct val="130000"/>
              </a:lnSpc>
              <a:buFont typeface="Wingdings" pitchFamily="2" charset="2"/>
              <a:buChar char="§"/>
            </a:pPr>
            <a:r>
              <a:rPr lang="en-US" sz="3200">
                <a:latin typeface="Be Vietnam Pro" pitchFamily="2" charset="77"/>
              </a:rPr>
              <a:t>Money=poor: </a:t>
            </a:r>
          </a:p>
          <a:p>
            <a:pPr marL="926465" marR="5080" lvl="2" algn="just">
              <a:lnSpc>
                <a:spcPct val="130000"/>
              </a:lnSpc>
            </a:pPr>
            <a:r>
              <a:rPr lang="en-US" sz="3200">
                <a:latin typeface="Be Vietnam Pro" pitchFamily="2" charset="77"/>
              </a:rPr>
              <a:t>+ cinema = 1</a:t>
            </a:r>
          </a:p>
          <a:p>
            <a:pPr marL="926465" marR="5080" lvl="2" algn="just">
              <a:lnSpc>
                <a:spcPct val="130000"/>
              </a:lnSpc>
            </a:pPr>
            <a:r>
              <a:rPr lang="en-US" sz="3200">
                <a:latin typeface="Be Vietnam Pro" pitchFamily="2" charset="77"/>
              </a:rPr>
              <a:t>+ tennis = 0 </a:t>
            </a:r>
          </a:p>
          <a:p>
            <a:pPr marL="926465" marR="5080" lvl="2" algn="just">
              <a:lnSpc>
                <a:spcPct val="130000"/>
              </a:lnSpc>
            </a:pPr>
            <a:r>
              <a:rPr lang="en-US" sz="3200">
                <a:latin typeface="Be Vietnam Pro" pitchFamily="2" charset="77"/>
              </a:rPr>
              <a:t>+ stayin = 0</a:t>
            </a:r>
          </a:p>
          <a:p>
            <a:pPr marL="926465" marR="5080" lvl="2" algn="just">
              <a:lnSpc>
                <a:spcPct val="130000"/>
              </a:lnSpc>
            </a:pPr>
            <a:r>
              <a:rPr lang="en-US" sz="3200">
                <a:latin typeface="Be Vietnam Pro" pitchFamily="2" charset="77"/>
              </a:rPr>
              <a:t>+ shopping = 0</a:t>
            </a:r>
            <a:endParaRPr lang="en-US" sz="3200" b="0" i="0">
              <a:effectLst/>
              <a:latin typeface="Be Vietnam Pro" pitchFamily="2" charset="7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215E30-3287-A21F-D16C-FF15EDC0E30E}"/>
                  </a:ext>
                </a:extLst>
              </p:cNvPr>
              <p:cNvSpPr txBox="1"/>
              <p:nvPr/>
            </p:nvSpPr>
            <p:spPr>
              <a:xfrm>
                <a:off x="818357" y="7208819"/>
                <a:ext cx="9448800" cy="2219775"/>
              </a:xfrm>
              <a:prstGeom prst="rect">
                <a:avLst/>
              </a:prstGeom>
              <a:noFill/>
            </p:spPr>
            <p:txBody>
              <a:bodyPr wrap="square">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𝑚𝑜𝑛𝑒𝑦</m:t>
                          </m:r>
                          <m:r>
                            <a:rPr lang="en-US" sz="3200" b="0" i="1">
                              <a:effectLst/>
                              <a:latin typeface="Cambria Math" panose="02040503050406030204" pitchFamily="18" charset="0"/>
                            </a:rPr>
                            <m:t>=</m:t>
                          </m:r>
                          <m:r>
                            <a:rPr lang="en-US" sz="3200" b="0" i="1">
                              <a:effectLst/>
                              <a:latin typeface="Cambria Math" panose="02040503050406030204" pitchFamily="18" charset="0"/>
                            </a:rPr>
                            <m:t>𝑟𝑖𝑐h</m:t>
                          </m:r>
                        </m:e>
                      </m:d>
                      <m:r>
                        <a:rPr lang="en-US" sz="3200" b="0" i="1">
                          <a:effectLst/>
                          <a:latin typeface="Cambria Math" panose="02040503050406030204" pitchFamily="18" charset="0"/>
                        </a:rPr>
                        <m:t>=1− </m:t>
                      </m:r>
                      <m:d>
                        <m:dPr>
                          <m:begChr m:val="["/>
                          <m:endChr m:val="]"/>
                          <m:ctrlPr>
                            <a:rPr lang="en-US" sz="3200" b="0" i="1">
                              <a:effectLst/>
                              <a:latin typeface="Cambria Math" panose="02040503050406030204" pitchFamily="18" charset="0"/>
                            </a:rPr>
                          </m:ctrlPr>
                        </m:dPr>
                        <m:e>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1</m:t>
                                      </m:r>
                                    </m:num>
                                    <m:den>
                                      <m:r>
                                        <a:rPr lang="en-US" sz="3200" b="0" i="1">
                                          <a:effectLst/>
                                          <a:latin typeface="Cambria Math" panose="02040503050406030204" pitchFamily="18" charset="0"/>
                                        </a:rPr>
                                        <m:t>1</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b="0" i="1">
                                  <a:effectLst/>
                                  <a:latin typeface="Cambria Math" panose="02040503050406030204" pitchFamily="18" charset="0"/>
                                </a:rPr>
                              </m:ctrlPr>
                            </m:sSupPr>
                            <m:e>
                              <m:d>
                                <m:dPr>
                                  <m:ctrlPr>
                                    <a:rPr lang="en-US" sz="3200" b="0" i="1">
                                      <a:effectLst/>
                                      <a:latin typeface="Cambria Math" panose="02040503050406030204" pitchFamily="18" charset="0"/>
                                    </a:rPr>
                                  </m:ctrlPr>
                                </m:dPr>
                                <m:e>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0</m:t>
                                      </m:r>
                                    </m:num>
                                    <m:den>
                                      <m:r>
                                        <a:rPr lang="en-US" sz="3200" b="0" i="1">
                                          <a:effectLst/>
                                          <a:latin typeface="Cambria Math" panose="02040503050406030204" pitchFamily="18" charset="0"/>
                                        </a:rPr>
                                        <m:t>1</m:t>
                                      </m:r>
                                    </m:den>
                                  </m:f>
                                </m:e>
                              </m:d>
                            </m:e>
                            <m:sup>
                              <m:r>
                                <a:rPr lang="en-US" sz="3200" b="0" i="1">
                                  <a:effectLst/>
                                  <a:latin typeface="Cambria Math" panose="02040503050406030204" pitchFamily="18" charset="0"/>
                                </a:rPr>
                                <m:t>2</m:t>
                              </m:r>
                            </m:sup>
                          </m:sSup>
                          <m:r>
                            <a:rPr lang="en-US" sz="3200" b="0" i="1">
                              <a:effectLst/>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1</m:t>
                                      </m:r>
                                    </m:den>
                                  </m:f>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b="0" i="1">
                                          <a:latin typeface="Cambria Math" panose="02040503050406030204" pitchFamily="18" charset="0"/>
                                        </a:rPr>
                                        <m:t>0</m:t>
                                      </m:r>
                                    </m:num>
                                    <m:den>
                                      <m:r>
                                        <a:rPr lang="en-US" sz="3200" b="0" i="1">
                                          <a:latin typeface="Cambria Math" panose="02040503050406030204" pitchFamily="18" charset="0"/>
                                        </a:rPr>
                                        <m:t>1</m:t>
                                      </m:r>
                                    </m:den>
                                  </m:f>
                                </m:e>
                              </m:d>
                            </m:e>
                            <m:sup>
                              <m:r>
                                <a:rPr lang="en-US" sz="3200" i="1">
                                  <a:latin typeface="Cambria Math" panose="02040503050406030204" pitchFamily="18" charset="0"/>
                                </a:rPr>
                                <m:t>2</m:t>
                              </m:r>
                            </m:sup>
                          </m:sSup>
                        </m:e>
                      </m:d>
                      <m:r>
                        <a:rPr lang="en-US" sz="3200" b="0" i="1">
                          <a:effectLst/>
                          <a:latin typeface="Cambria Math" panose="02040503050406030204" pitchFamily="18" charset="0"/>
                        </a:rPr>
                        <m:t> =0</m:t>
                      </m:r>
                    </m:oMath>
                  </m:oMathPara>
                </a14:m>
                <a:endParaRPr lang="en-US" sz="3200" b="0" i="0">
                  <a:effectLst/>
                  <a:latin typeface="Be Vietnam Pro" pitchFamily="2" charset="77"/>
                </a:endParaRPr>
              </a:p>
            </p:txBody>
          </p:sp>
        </mc:Choice>
        <mc:Fallback xmlns="">
          <p:sp>
            <p:nvSpPr>
              <p:cNvPr id="7" name="TextBox 6">
                <a:extLst>
                  <a:ext uri="{FF2B5EF4-FFF2-40B4-BE49-F238E27FC236}">
                    <a16:creationId xmlns:a16="http://schemas.microsoft.com/office/drawing/2014/main" id="{07215E30-3287-A21F-D16C-FF15EDC0E30E}"/>
                  </a:ext>
                </a:extLst>
              </p:cNvPr>
              <p:cNvSpPr txBox="1">
                <a:spLocks noRot="1" noChangeAspect="1" noMove="1" noResize="1" noEditPoints="1" noAdjustHandles="1" noChangeArrowheads="1" noChangeShapeType="1" noTextEdit="1"/>
              </p:cNvSpPr>
              <p:nvPr/>
            </p:nvSpPr>
            <p:spPr>
              <a:xfrm>
                <a:off x="818357" y="7208819"/>
                <a:ext cx="9448800" cy="2219775"/>
              </a:xfrm>
              <a:prstGeom prst="rect">
                <a:avLst/>
              </a:prstGeom>
              <a:blipFill>
                <a:blip r:embed="rId3"/>
                <a:stretch>
                  <a:fillRect/>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376223-E2FB-0F57-3478-14BB25E49B23}"/>
                  </a:ext>
                </a:extLst>
              </p:cNvPr>
              <p:cNvSpPr txBox="1"/>
              <p:nvPr/>
            </p:nvSpPr>
            <p:spPr>
              <a:xfrm>
                <a:off x="10419556" y="5979780"/>
                <a:ext cx="8277490" cy="1295098"/>
              </a:xfrm>
              <a:prstGeom prst="rect">
                <a:avLst/>
              </a:prstGeom>
              <a:noFill/>
            </p:spPr>
            <p:txBody>
              <a:bodyPr wrap="square">
                <a:spAutoFit/>
              </a:bodyPr>
              <a:lstStyle/>
              <a:p>
                <a:pPr marL="12065" marR="5080">
                  <a:lnSpc>
                    <a:spcPct val="130000"/>
                  </a:lnSpc>
                </a:pPr>
                <a14:m>
                  <m:oMathPara xmlns:m="http://schemas.openxmlformats.org/officeDocument/2006/math">
                    <m:oMathParaPr>
                      <m:jc m:val="left"/>
                    </m:oMathParaPr>
                    <m:oMath xmlns:m="http://schemas.openxmlformats.org/officeDocument/2006/math">
                      <m:r>
                        <a:rPr lang="en-US" sz="3200" b="0" i="1">
                          <a:effectLst/>
                          <a:latin typeface="Cambria Math" panose="02040503050406030204" pitchFamily="18" charset="0"/>
                        </a:rPr>
                        <m:t>𝐺𝑖𝑛𝑖</m:t>
                      </m:r>
                      <m:d>
                        <m:dPr>
                          <m:ctrlPr>
                            <a:rPr lang="en-US" sz="3200" b="0" i="1">
                              <a:effectLst/>
                              <a:latin typeface="Cambria Math" panose="02040503050406030204" pitchFamily="18" charset="0"/>
                            </a:rPr>
                          </m:ctrlPr>
                        </m:dPr>
                        <m:e>
                          <m:r>
                            <a:rPr lang="en-US" sz="3200" b="0" i="1">
                              <a:effectLst/>
                              <a:latin typeface="Cambria Math" panose="02040503050406030204" pitchFamily="18" charset="0"/>
                            </a:rPr>
                            <m:t>𝑚𝑜𝑛𝑒𝑦</m:t>
                          </m:r>
                        </m:e>
                      </m:d>
                      <m:r>
                        <a:rPr lang="en-US" sz="3200" b="0" i="1">
                          <a:effectLst/>
                          <a:latin typeface="Cambria Math" panose="02040503050406030204" pitchFamily="18" charset="0"/>
                        </a:rPr>
                        <m:t>=</m:t>
                      </m:r>
                      <m:f>
                        <m:fPr>
                          <m:ctrlPr>
                            <a:rPr lang="en-US" sz="3200" b="0" i="1">
                              <a:effectLst/>
                              <a:latin typeface="Cambria Math" panose="02040503050406030204" pitchFamily="18" charset="0"/>
                            </a:rPr>
                          </m:ctrlPr>
                        </m:fPr>
                        <m:num>
                          <m:r>
                            <a:rPr lang="en-US" sz="3200" b="0" i="1">
                              <a:effectLst/>
                              <a:latin typeface="Cambria Math" panose="02040503050406030204" pitchFamily="18" charset="0"/>
                            </a:rPr>
                            <m:t>4</m:t>
                          </m:r>
                        </m:num>
                        <m:den>
                          <m:r>
                            <a:rPr lang="en-US" sz="3200" b="0" i="1">
                              <a:effectLst/>
                              <a:latin typeface="Cambria Math" panose="02040503050406030204" pitchFamily="18" charset="0"/>
                            </a:rPr>
                            <m:t>5</m:t>
                          </m:r>
                        </m:den>
                      </m:f>
                      <m:r>
                        <a:rPr lang="en-US" sz="3200" b="0" i="1">
                          <a:effectLst/>
                          <a:latin typeface="Cambria Math" panose="02040503050406030204" pitchFamily="18" charset="0"/>
                        </a:rPr>
                        <m:t>∗0.625+</m:t>
                      </m:r>
                      <m:f>
                        <m:fPr>
                          <m:ctrlPr>
                            <a:rPr lang="en-US" sz="3200" i="1">
                              <a:latin typeface="Cambria Math" panose="02040503050406030204" pitchFamily="18" charset="0"/>
                            </a:rPr>
                          </m:ctrlPr>
                        </m:fPr>
                        <m:num>
                          <m:r>
                            <a:rPr lang="en-US" sz="3200" b="0" i="1">
                              <a:latin typeface="Cambria Math" panose="02040503050406030204" pitchFamily="18" charset="0"/>
                            </a:rPr>
                            <m:t>1</m:t>
                          </m:r>
                        </m:num>
                        <m:den>
                          <m:r>
                            <a:rPr lang="en-US" sz="3200" b="0" i="1">
                              <a:latin typeface="Cambria Math" panose="02040503050406030204" pitchFamily="18" charset="0"/>
                            </a:rPr>
                            <m:t>5</m:t>
                          </m:r>
                        </m:den>
                      </m:f>
                      <m:r>
                        <a:rPr lang="en-US" sz="3200" i="1">
                          <a:latin typeface="Cambria Math" panose="02040503050406030204" pitchFamily="18" charset="0"/>
                        </a:rPr>
                        <m:t>∗0</m:t>
                      </m:r>
                      <m:r>
                        <a:rPr lang="en-US" sz="3200" b="0" i="1">
                          <a:latin typeface="Cambria Math" panose="02040503050406030204" pitchFamily="18" charset="0"/>
                        </a:rPr>
                        <m:t>=0.5</m:t>
                      </m:r>
                    </m:oMath>
                  </m:oMathPara>
                </a14:m>
                <a:endParaRPr lang="en-US" sz="3200" i="0">
                  <a:latin typeface="Be Vietnam Pro" pitchFamily="2" charset="77"/>
                </a:endParaRPr>
              </a:p>
            </p:txBody>
          </p:sp>
        </mc:Choice>
        <mc:Fallback xmlns="">
          <p:sp>
            <p:nvSpPr>
              <p:cNvPr id="8" name="TextBox 7">
                <a:extLst>
                  <a:ext uri="{FF2B5EF4-FFF2-40B4-BE49-F238E27FC236}">
                    <a16:creationId xmlns:a16="http://schemas.microsoft.com/office/drawing/2014/main" id="{3B376223-E2FB-0F57-3478-14BB25E49B23}"/>
                  </a:ext>
                </a:extLst>
              </p:cNvPr>
              <p:cNvSpPr txBox="1">
                <a:spLocks noRot="1" noChangeAspect="1" noMove="1" noResize="1" noEditPoints="1" noAdjustHandles="1" noChangeArrowheads="1" noChangeShapeType="1" noTextEdit="1"/>
              </p:cNvSpPr>
              <p:nvPr/>
            </p:nvSpPr>
            <p:spPr>
              <a:xfrm>
                <a:off x="10419556" y="5979780"/>
                <a:ext cx="8277490" cy="1295098"/>
              </a:xfrm>
              <a:prstGeom prst="rect">
                <a:avLst/>
              </a:prstGeom>
              <a:blipFill>
                <a:blip r:embed="rId4"/>
                <a:stretch>
                  <a:fillRect l="-459" b="-1942"/>
                </a:stretch>
              </a:blipFill>
            </p:spPr>
            <p:txBody>
              <a:bodyPr/>
              <a:lstStyle/>
              <a:p>
                <a:r>
                  <a:rPr lang="en-VN">
                    <a:noFill/>
                  </a:rPr>
                  <a:t> </a:t>
                </a:r>
              </a:p>
            </p:txBody>
          </p:sp>
        </mc:Fallback>
      </mc:AlternateContent>
    </p:spTree>
    <p:extLst>
      <p:ext uri="{BB962C8B-B14F-4D97-AF65-F5344CB8AC3E}">
        <p14:creationId xmlns:p14="http://schemas.microsoft.com/office/powerpoint/2010/main" val="4417714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Gini Index</a:t>
            </a:r>
          </a:p>
        </p:txBody>
      </p:sp>
      <p:graphicFrame>
        <p:nvGraphicFramePr>
          <p:cNvPr id="5" name="Table 4">
            <a:extLst>
              <a:ext uri="{FF2B5EF4-FFF2-40B4-BE49-F238E27FC236}">
                <a16:creationId xmlns:a16="http://schemas.microsoft.com/office/drawing/2014/main" id="{3DA33F3E-8228-44CB-8E0E-37403EFABFD3}"/>
              </a:ext>
            </a:extLst>
          </p:cNvPr>
          <p:cNvGraphicFramePr>
            <a:graphicFrameLocks noGrp="1"/>
          </p:cNvGraphicFramePr>
          <p:nvPr/>
        </p:nvGraphicFramePr>
        <p:xfrm>
          <a:off x="10419556" y="1133286"/>
          <a:ext cx="8277490" cy="4464812"/>
        </p:xfrm>
        <a:graphic>
          <a:graphicData uri="http://schemas.openxmlformats.org/drawingml/2006/table">
            <a:tbl>
              <a:tblPr firstRow="1" firstCol="1" bandRow="1">
                <a:tableStyleId>{5C22544A-7EE6-4342-B048-85BDC9FD1C3A}</a:tableStyleId>
              </a:tblPr>
              <a:tblGrid>
                <a:gridCol w="1654985">
                  <a:extLst>
                    <a:ext uri="{9D8B030D-6E8A-4147-A177-3AD203B41FA5}">
                      <a16:colId xmlns:a16="http://schemas.microsoft.com/office/drawing/2014/main" val="509156302"/>
                    </a:ext>
                  </a:extLst>
                </a:gridCol>
                <a:gridCol w="1654985">
                  <a:extLst>
                    <a:ext uri="{9D8B030D-6E8A-4147-A177-3AD203B41FA5}">
                      <a16:colId xmlns:a16="http://schemas.microsoft.com/office/drawing/2014/main" val="548604203"/>
                    </a:ext>
                  </a:extLst>
                </a:gridCol>
                <a:gridCol w="1655840">
                  <a:extLst>
                    <a:ext uri="{9D8B030D-6E8A-4147-A177-3AD203B41FA5}">
                      <a16:colId xmlns:a16="http://schemas.microsoft.com/office/drawing/2014/main" val="4203247101"/>
                    </a:ext>
                  </a:extLst>
                </a:gridCol>
                <a:gridCol w="1655840">
                  <a:extLst>
                    <a:ext uri="{9D8B030D-6E8A-4147-A177-3AD203B41FA5}">
                      <a16:colId xmlns:a16="http://schemas.microsoft.com/office/drawing/2014/main" val="387346804"/>
                    </a:ext>
                  </a:extLst>
                </a:gridCol>
                <a:gridCol w="1655840">
                  <a:extLst>
                    <a:ext uri="{9D8B030D-6E8A-4147-A177-3AD203B41FA5}">
                      <a16:colId xmlns:a16="http://schemas.microsoft.com/office/drawing/2014/main" val="2037190175"/>
                    </a:ext>
                  </a:extLst>
                </a:gridCol>
              </a:tblGrid>
              <a:tr h="284403">
                <a:tc>
                  <a:txBody>
                    <a:bodyPr/>
                    <a:lstStyle/>
                    <a:p>
                      <a:pPr algn="just">
                        <a:lnSpc>
                          <a:spcPct val="150000"/>
                        </a:lnSpc>
                      </a:pPr>
                      <a:r>
                        <a:rPr lang="en-US" sz="2000" kern="100">
                          <a:effectLst/>
                        </a:rPr>
                        <a:t>Weekend</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Weather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Parent</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Money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Decision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66836397"/>
                  </a:ext>
                </a:extLst>
              </a:tr>
              <a:tr h="284403">
                <a:tc>
                  <a:txBody>
                    <a:bodyPr/>
                    <a:lstStyle/>
                    <a:p>
                      <a:pPr algn="just">
                        <a:lnSpc>
                          <a:spcPct val="150000"/>
                        </a:lnSpc>
                      </a:pPr>
                      <a:r>
                        <a:rPr lang="en-US" sz="2000" kern="100">
                          <a:solidFill>
                            <a:schemeClr val="bg1">
                              <a:lumMod val="85000"/>
                            </a:schemeClr>
                          </a:solidFill>
                          <a:effectLst/>
                        </a:rPr>
                        <a:t>W1</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Sunny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16307351"/>
                  </a:ext>
                </a:extLst>
              </a:tr>
              <a:tr h="284403">
                <a:tc>
                  <a:txBody>
                    <a:bodyPr/>
                    <a:lstStyle/>
                    <a:p>
                      <a:pPr algn="just">
                        <a:lnSpc>
                          <a:spcPct val="150000"/>
                        </a:lnSpc>
                      </a:pPr>
                      <a:r>
                        <a:rPr lang="en-US" sz="2000" kern="100">
                          <a:solidFill>
                            <a:schemeClr val="bg1">
                              <a:lumMod val="85000"/>
                            </a:schemeClr>
                          </a:solidFill>
                          <a:effectLst/>
                        </a:rPr>
                        <a:t>W3</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020728975"/>
                  </a:ext>
                </a:extLst>
              </a:tr>
              <a:tr h="284403">
                <a:tc>
                  <a:txBody>
                    <a:bodyPr/>
                    <a:lstStyle/>
                    <a:p>
                      <a:pPr algn="just">
                        <a:lnSpc>
                          <a:spcPct val="150000"/>
                        </a:lnSpc>
                      </a:pPr>
                      <a:r>
                        <a:rPr lang="en-US" sz="2000" kern="100">
                          <a:solidFill>
                            <a:schemeClr val="bg1">
                              <a:lumMod val="85000"/>
                            </a:schemeClr>
                          </a:solidFill>
                          <a:effectLst/>
                        </a:rPr>
                        <a:t>W4</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806024769"/>
                  </a:ext>
                </a:extLst>
              </a:tr>
              <a:tr h="284403">
                <a:tc>
                  <a:txBody>
                    <a:bodyPr/>
                    <a:lstStyle/>
                    <a:p>
                      <a:pPr algn="just">
                        <a:lnSpc>
                          <a:spcPct val="150000"/>
                        </a:lnSpc>
                      </a:pPr>
                      <a:r>
                        <a:rPr lang="en-US" sz="2000" kern="100">
                          <a:solidFill>
                            <a:schemeClr val="bg1">
                              <a:lumMod val="85000"/>
                            </a:schemeClr>
                          </a:solidFill>
                          <a:effectLst/>
                        </a:rPr>
                        <a:t>W6</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Rainy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Poor</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1432819547"/>
                  </a:ext>
                </a:extLst>
              </a:tr>
              <a:tr h="284403">
                <a:tc>
                  <a:txBody>
                    <a:bodyPr/>
                    <a:lstStyle/>
                    <a:p>
                      <a:pPr algn="just">
                        <a:lnSpc>
                          <a:spcPct val="150000"/>
                        </a:lnSpc>
                      </a:pPr>
                      <a:r>
                        <a:rPr lang="en-US" sz="2000" kern="100">
                          <a:solidFill>
                            <a:schemeClr val="bg1">
                              <a:lumMod val="85000"/>
                            </a:schemeClr>
                          </a:solidFill>
                          <a:effectLst/>
                        </a:rPr>
                        <a:t>W9</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Windy</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Yes</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Rich</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solidFill>
                            <a:schemeClr val="bg1">
                              <a:lumMod val="85000"/>
                            </a:schemeClr>
                          </a:solidFill>
                          <a:effectLst/>
                        </a:rPr>
                        <a:t>Cinema</a:t>
                      </a:r>
                      <a:endParaRPr lang="en-VN" sz="2000" kern="100">
                        <a:solidFill>
                          <a:schemeClr val="bg1">
                            <a:lumMod val="85000"/>
                          </a:schemeClr>
                        </a:solidFill>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52920083"/>
                  </a:ext>
                </a:extLst>
              </a:tr>
              <a:tr h="284403">
                <a:tc>
                  <a:txBody>
                    <a:bodyPr/>
                    <a:lstStyle/>
                    <a:p>
                      <a:pPr algn="just">
                        <a:lnSpc>
                          <a:spcPct val="150000"/>
                        </a:lnSpc>
                      </a:pPr>
                      <a:r>
                        <a:rPr lang="en-US" sz="2000" kern="100">
                          <a:effectLst/>
                        </a:rPr>
                        <a:t>W2</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1393320"/>
                  </a:ext>
                </a:extLst>
              </a:tr>
              <a:tr h="284403">
                <a:tc>
                  <a:txBody>
                    <a:bodyPr/>
                    <a:lstStyle/>
                    <a:p>
                      <a:pPr algn="just">
                        <a:lnSpc>
                          <a:spcPct val="150000"/>
                        </a:lnSpc>
                      </a:pPr>
                      <a:r>
                        <a:rPr lang="en-US" sz="2000" kern="100">
                          <a:effectLst/>
                        </a:rPr>
                        <a:t>W5</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Rainy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Stayin</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527634432"/>
                  </a:ext>
                </a:extLst>
              </a:tr>
              <a:tr h="284403">
                <a:tc>
                  <a:txBody>
                    <a:bodyPr/>
                    <a:lstStyle/>
                    <a:p>
                      <a:pPr algn="just">
                        <a:lnSpc>
                          <a:spcPct val="150000"/>
                        </a:lnSpc>
                      </a:pPr>
                      <a:r>
                        <a:rPr lang="en-US" sz="2000" kern="100">
                          <a:effectLst/>
                        </a:rPr>
                        <a:t>W7</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Poor</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Cinema</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3560574"/>
                  </a:ext>
                </a:extLst>
              </a:tr>
              <a:tr h="284403">
                <a:tc>
                  <a:txBody>
                    <a:bodyPr/>
                    <a:lstStyle/>
                    <a:p>
                      <a:pPr algn="just">
                        <a:lnSpc>
                          <a:spcPct val="150000"/>
                        </a:lnSpc>
                      </a:pPr>
                      <a:r>
                        <a:rPr lang="en-US" sz="2000" kern="100">
                          <a:effectLst/>
                        </a:rPr>
                        <a:t>W8</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Windy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Shopping</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4027430335"/>
                  </a:ext>
                </a:extLst>
              </a:tr>
              <a:tr h="284403">
                <a:tc>
                  <a:txBody>
                    <a:bodyPr/>
                    <a:lstStyle/>
                    <a:p>
                      <a:pPr algn="just">
                        <a:lnSpc>
                          <a:spcPct val="150000"/>
                        </a:lnSpc>
                      </a:pPr>
                      <a:r>
                        <a:rPr lang="en-US" sz="2000" kern="100">
                          <a:effectLst/>
                        </a:rPr>
                        <a:t>W10</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Sunny</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No</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Rich</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lnSpc>
                          <a:spcPct val="150000"/>
                        </a:lnSpc>
                      </a:pPr>
                      <a:r>
                        <a:rPr lang="en-US" sz="2000" kern="100">
                          <a:effectLst/>
                        </a:rPr>
                        <a:t>Tennis</a:t>
                      </a:r>
                      <a:endParaRPr lang="en-VN" sz="20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33140883"/>
                  </a:ext>
                </a:extLst>
              </a:tr>
            </a:tbl>
          </a:graphicData>
        </a:graphic>
      </p:graphicFrame>
      <p:graphicFrame>
        <p:nvGraphicFramePr>
          <p:cNvPr id="9" name="Table 8">
            <a:extLst>
              <a:ext uri="{FF2B5EF4-FFF2-40B4-BE49-F238E27FC236}">
                <a16:creationId xmlns:a16="http://schemas.microsoft.com/office/drawing/2014/main" id="{98F59369-B66B-5850-7561-41AE833F4319}"/>
              </a:ext>
            </a:extLst>
          </p:cNvPr>
          <p:cNvGraphicFramePr>
            <a:graphicFrameLocks noGrp="1"/>
          </p:cNvGraphicFramePr>
          <p:nvPr>
            <p:extLst>
              <p:ext uri="{D42A27DB-BD31-4B8C-83A1-F6EECF244321}">
                <p14:modId xmlns:p14="http://schemas.microsoft.com/office/powerpoint/2010/main" val="721443679"/>
              </p:ext>
            </p:extLst>
          </p:nvPr>
        </p:nvGraphicFramePr>
        <p:xfrm>
          <a:off x="818356" y="2327212"/>
          <a:ext cx="9067800" cy="1557720"/>
        </p:xfrm>
        <a:graphic>
          <a:graphicData uri="http://schemas.openxmlformats.org/drawingml/2006/table">
            <a:tbl>
              <a:tblPr firstRow="1" bandRow="1">
                <a:tableStyleId>{2A488322-F2BA-4B5B-9748-0D474271808F}</a:tableStyleId>
              </a:tblPr>
              <a:tblGrid>
                <a:gridCol w="4533900">
                  <a:extLst>
                    <a:ext uri="{9D8B030D-6E8A-4147-A177-3AD203B41FA5}">
                      <a16:colId xmlns:a16="http://schemas.microsoft.com/office/drawing/2014/main" val="124883937"/>
                    </a:ext>
                  </a:extLst>
                </a:gridCol>
                <a:gridCol w="4533900">
                  <a:extLst>
                    <a:ext uri="{9D8B030D-6E8A-4147-A177-3AD203B41FA5}">
                      <a16:colId xmlns:a16="http://schemas.microsoft.com/office/drawing/2014/main" val="2950293083"/>
                    </a:ext>
                  </a:extLst>
                </a:gridCol>
              </a:tblGrid>
              <a:tr h="370840">
                <a:tc gridSpan="2">
                  <a:txBody>
                    <a:bodyPr/>
                    <a:lstStyle/>
                    <a:p>
                      <a:r>
                        <a:rPr lang="en-VN"/>
                        <a:t>Giá trị Gini trung bình của các thuộc tính</a:t>
                      </a:r>
                    </a:p>
                  </a:txBody>
                  <a:tcPr/>
                </a:tc>
                <a:tc hMerge="1">
                  <a:txBody>
                    <a:bodyPr/>
                    <a:lstStyle/>
                    <a:p>
                      <a:endParaRPr lang="en-VN"/>
                    </a:p>
                  </a:txBody>
                  <a:tcPr/>
                </a:tc>
                <a:extLst>
                  <a:ext uri="{0D108BD9-81ED-4DB2-BD59-A6C34878D82A}">
                    <a16:rowId xmlns:a16="http://schemas.microsoft.com/office/drawing/2014/main" val="3236542704"/>
                  </a:ext>
                </a:extLst>
              </a:tr>
              <a:tr h="370840">
                <a:tc>
                  <a:txBody>
                    <a:bodyPr/>
                    <a:lstStyle/>
                    <a:p>
                      <a:r>
                        <a:rPr lang="en-VN"/>
                        <a:t>Weather</a:t>
                      </a:r>
                    </a:p>
                  </a:txBody>
                  <a:tcPr/>
                </a:tc>
                <a:tc>
                  <a:txBody>
                    <a:bodyPr/>
                    <a:lstStyle/>
                    <a:p>
                      <a:r>
                        <a:rPr lang="en-VN"/>
                        <a:t>0.2 ✅</a:t>
                      </a:r>
                    </a:p>
                  </a:txBody>
                  <a:tcPr/>
                </a:tc>
                <a:extLst>
                  <a:ext uri="{0D108BD9-81ED-4DB2-BD59-A6C34878D82A}">
                    <a16:rowId xmlns:a16="http://schemas.microsoft.com/office/drawing/2014/main" val="3006776890"/>
                  </a:ext>
                </a:extLst>
              </a:tr>
              <a:tr h="246568">
                <a:tc>
                  <a:txBody>
                    <a:bodyPr/>
                    <a:lstStyle/>
                    <a:p>
                      <a:r>
                        <a:rPr lang="en-VN"/>
                        <a:t>Money</a:t>
                      </a:r>
                    </a:p>
                  </a:txBody>
                  <a:tcPr/>
                </a:tc>
                <a:tc>
                  <a:txBody>
                    <a:bodyPr/>
                    <a:lstStyle/>
                    <a:p>
                      <a:r>
                        <a:rPr lang="en-VN"/>
                        <a:t>0.5</a:t>
                      </a:r>
                    </a:p>
                  </a:txBody>
                  <a:tcPr/>
                </a:tc>
                <a:extLst>
                  <a:ext uri="{0D108BD9-81ED-4DB2-BD59-A6C34878D82A}">
                    <a16:rowId xmlns:a16="http://schemas.microsoft.com/office/drawing/2014/main" val="2100723424"/>
                  </a:ext>
                </a:extLst>
              </a:tr>
            </a:tbl>
          </a:graphicData>
        </a:graphic>
      </p:graphicFrame>
      <p:sp>
        <p:nvSpPr>
          <p:cNvPr id="10" name="Oval 9">
            <a:extLst>
              <a:ext uri="{FF2B5EF4-FFF2-40B4-BE49-F238E27FC236}">
                <a16:creationId xmlns:a16="http://schemas.microsoft.com/office/drawing/2014/main" id="{F2B4A30F-87C9-D8AD-4832-4DADFB2B2723}"/>
              </a:ext>
            </a:extLst>
          </p:cNvPr>
          <p:cNvSpPr/>
          <p:nvPr/>
        </p:nvSpPr>
        <p:spPr>
          <a:xfrm>
            <a:off x="2833104" y="5316857"/>
            <a:ext cx="19812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800"/>
              <a:t>Parent</a:t>
            </a:r>
          </a:p>
        </p:txBody>
      </p:sp>
      <p:cxnSp>
        <p:nvCxnSpPr>
          <p:cNvPr id="11" name="Straight Arrow Connector 10">
            <a:extLst>
              <a:ext uri="{FF2B5EF4-FFF2-40B4-BE49-F238E27FC236}">
                <a16:creationId xmlns:a16="http://schemas.microsoft.com/office/drawing/2014/main" id="{839CF452-3C5F-D9C8-A90C-83CC37FECA64}"/>
              </a:ext>
            </a:extLst>
          </p:cNvPr>
          <p:cNvCxnSpPr>
            <a:cxnSpLocks/>
            <a:stCxn id="10" idx="3"/>
          </p:cNvCxnSpPr>
          <p:nvPr/>
        </p:nvCxnSpPr>
        <p:spPr>
          <a:xfrm flipH="1">
            <a:off x="1766304" y="6097346"/>
            <a:ext cx="1356940" cy="59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B65105-6225-4862-CEDD-D2E71AD02594}"/>
              </a:ext>
            </a:extLst>
          </p:cNvPr>
          <p:cNvSpPr txBox="1"/>
          <p:nvPr/>
        </p:nvSpPr>
        <p:spPr>
          <a:xfrm>
            <a:off x="1461504" y="5881446"/>
            <a:ext cx="1143000" cy="523220"/>
          </a:xfrm>
          <a:prstGeom prst="rect">
            <a:avLst/>
          </a:prstGeom>
          <a:noFill/>
        </p:spPr>
        <p:txBody>
          <a:bodyPr wrap="square" rtlCol="0">
            <a:spAutoFit/>
          </a:bodyPr>
          <a:lstStyle/>
          <a:p>
            <a:r>
              <a:rPr lang="en-VN" sz="2800"/>
              <a:t>yes</a:t>
            </a:r>
          </a:p>
        </p:txBody>
      </p:sp>
      <p:sp>
        <p:nvSpPr>
          <p:cNvPr id="13" name="TextBox 12">
            <a:extLst>
              <a:ext uri="{FF2B5EF4-FFF2-40B4-BE49-F238E27FC236}">
                <a16:creationId xmlns:a16="http://schemas.microsoft.com/office/drawing/2014/main" id="{923D9BB9-E9F3-E7BF-08DF-C5B3659C0E8D}"/>
              </a:ext>
            </a:extLst>
          </p:cNvPr>
          <p:cNvSpPr txBox="1"/>
          <p:nvPr/>
        </p:nvSpPr>
        <p:spPr>
          <a:xfrm>
            <a:off x="790045" y="6904357"/>
            <a:ext cx="2485917" cy="523220"/>
          </a:xfrm>
          <a:prstGeom prst="rect">
            <a:avLst/>
          </a:prstGeom>
          <a:noFill/>
        </p:spPr>
        <p:txBody>
          <a:bodyPr wrap="square" rtlCol="0">
            <a:spAutoFit/>
          </a:bodyPr>
          <a:lstStyle/>
          <a:p>
            <a:r>
              <a:rPr lang="en-VN" sz="2800"/>
              <a:t>{cinema}</a:t>
            </a:r>
          </a:p>
        </p:txBody>
      </p:sp>
      <p:sp>
        <p:nvSpPr>
          <p:cNvPr id="14" name="Rectangle 13">
            <a:extLst>
              <a:ext uri="{FF2B5EF4-FFF2-40B4-BE49-F238E27FC236}">
                <a16:creationId xmlns:a16="http://schemas.microsoft.com/office/drawing/2014/main" id="{9A175C19-ADFA-ACDA-6157-1D3531693BAF}"/>
              </a:ext>
            </a:extLst>
          </p:cNvPr>
          <p:cNvSpPr/>
          <p:nvPr/>
        </p:nvSpPr>
        <p:spPr>
          <a:xfrm>
            <a:off x="10419556" y="3594100"/>
            <a:ext cx="8277490" cy="200399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15" name="TextBox 14">
            <a:extLst>
              <a:ext uri="{FF2B5EF4-FFF2-40B4-BE49-F238E27FC236}">
                <a16:creationId xmlns:a16="http://schemas.microsoft.com/office/drawing/2014/main" id="{7E7663FF-8C08-5391-FB4C-F75FEC6D3EA6}"/>
              </a:ext>
            </a:extLst>
          </p:cNvPr>
          <p:cNvSpPr txBox="1"/>
          <p:nvPr/>
        </p:nvSpPr>
        <p:spPr>
          <a:xfrm>
            <a:off x="818356" y="4014806"/>
            <a:ext cx="9601200" cy="1200329"/>
          </a:xfrm>
          <a:prstGeom prst="rect">
            <a:avLst/>
          </a:prstGeom>
          <a:noFill/>
        </p:spPr>
        <p:txBody>
          <a:bodyPr wrap="square" rtlCol="0">
            <a:spAutoFit/>
          </a:bodyPr>
          <a:lstStyle/>
          <a:p>
            <a:r>
              <a:rPr lang="en-VN" sz="3600"/>
              <a:t>Ta chọn thuộc tính weather để phân hoạch tiếp theo</a:t>
            </a:r>
          </a:p>
        </p:txBody>
      </p:sp>
      <p:cxnSp>
        <p:nvCxnSpPr>
          <p:cNvPr id="6" name="Straight Arrow Connector 5">
            <a:extLst>
              <a:ext uri="{FF2B5EF4-FFF2-40B4-BE49-F238E27FC236}">
                <a16:creationId xmlns:a16="http://schemas.microsoft.com/office/drawing/2014/main" id="{A099EA57-DF6A-049B-0FB1-AD5470500170}"/>
              </a:ext>
            </a:extLst>
          </p:cNvPr>
          <p:cNvCxnSpPr>
            <a:cxnSpLocks/>
            <a:stCxn id="10" idx="5"/>
          </p:cNvCxnSpPr>
          <p:nvPr/>
        </p:nvCxnSpPr>
        <p:spPr>
          <a:xfrm>
            <a:off x="4524164" y="6097346"/>
            <a:ext cx="1166598" cy="6069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775E62C-602F-6169-F267-D77E91CA76DA}"/>
              </a:ext>
            </a:extLst>
          </p:cNvPr>
          <p:cNvSpPr txBox="1"/>
          <p:nvPr/>
        </p:nvSpPr>
        <p:spPr>
          <a:xfrm>
            <a:off x="4995014" y="5881446"/>
            <a:ext cx="1143000" cy="523220"/>
          </a:xfrm>
          <a:prstGeom prst="rect">
            <a:avLst/>
          </a:prstGeom>
          <a:noFill/>
        </p:spPr>
        <p:txBody>
          <a:bodyPr wrap="square" rtlCol="0">
            <a:spAutoFit/>
          </a:bodyPr>
          <a:lstStyle/>
          <a:p>
            <a:r>
              <a:rPr lang="en-VN" sz="2800"/>
              <a:t>no</a:t>
            </a:r>
          </a:p>
        </p:txBody>
      </p:sp>
      <p:sp>
        <p:nvSpPr>
          <p:cNvPr id="8" name="TextBox 7">
            <a:extLst>
              <a:ext uri="{FF2B5EF4-FFF2-40B4-BE49-F238E27FC236}">
                <a16:creationId xmlns:a16="http://schemas.microsoft.com/office/drawing/2014/main" id="{687AC899-5277-0D14-9EBB-2B1FA54E66AD}"/>
              </a:ext>
            </a:extLst>
          </p:cNvPr>
          <p:cNvSpPr txBox="1"/>
          <p:nvPr/>
        </p:nvSpPr>
        <p:spPr>
          <a:xfrm>
            <a:off x="2851997" y="8315455"/>
            <a:ext cx="2485917" cy="523220"/>
          </a:xfrm>
          <a:prstGeom prst="rect">
            <a:avLst/>
          </a:prstGeom>
          <a:noFill/>
        </p:spPr>
        <p:txBody>
          <a:bodyPr wrap="square" rtlCol="0">
            <a:spAutoFit/>
          </a:bodyPr>
          <a:lstStyle/>
          <a:p>
            <a:r>
              <a:rPr lang="en-VN" sz="2800"/>
              <a:t>{tennis}</a:t>
            </a:r>
          </a:p>
        </p:txBody>
      </p:sp>
      <p:sp>
        <p:nvSpPr>
          <p:cNvPr id="18" name="Oval 17">
            <a:extLst>
              <a:ext uri="{FF2B5EF4-FFF2-40B4-BE49-F238E27FC236}">
                <a16:creationId xmlns:a16="http://schemas.microsoft.com/office/drawing/2014/main" id="{6419D69F-4F5F-3A5C-382A-12705DEA637F}"/>
              </a:ext>
            </a:extLst>
          </p:cNvPr>
          <p:cNvSpPr/>
          <p:nvPr/>
        </p:nvSpPr>
        <p:spPr>
          <a:xfrm>
            <a:off x="4700162" y="6727955"/>
            <a:ext cx="2214194"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400"/>
              <a:t>Weather</a:t>
            </a:r>
          </a:p>
        </p:txBody>
      </p:sp>
      <p:cxnSp>
        <p:nvCxnSpPr>
          <p:cNvPr id="19" name="Straight Arrow Connector 18">
            <a:extLst>
              <a:ext uri="{FF2B5EF4-FFF2-40B4-BE49-F238E27FC236}">
                <a16:creationId xmlns:a16="http://schemas.microsoft.com/office/drawing/2014/main" id="{9B4E8D17-53EB-8522-6007-FB24A37A6D92}"/>
              </a:ext>
            </a:extLst>
          </p:cNvPr>
          <p:cNvCxnSpPr>
            <a:cxnSpLocks/>
            <a:stCxn id="18" idx="3"/>
          </p:cNvCxnSpPr>
          <p:nvPr/>
        </p:nvCxnSpPr>
        <p:spPr>
          <a:xfrm flipH="1">
            <a:off x="4094956" y="7508444"/>
            <a:ext cx="929467" cy="708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924EE9-2475-382A-014A-A8630234B2ED}"/>
              </a:ext>
            </a:extLst>
          </p:cNvPr>
          <p:cNvSpPr txBox="1"/>
          <p:nvPr/>
        </p:nvSpPr>
        <p:spPr>
          <a:xfrm>
            <a:off x="3275962" y="7399709"/>
            <a:ext cx="1538955" cy="523220"/>
          </a:xfrm>
          <a:prstGeom prst="rect">
            <a:avLst/>
          </a:prstGeom>
          <a:noFill/>
        </p:spPr>
        <p:txBody>
          <a:bodyPr wrap="square" rtlCol="0">
            <a:spAutoFit/>
          </a:bodyPr>
          <a:lstStyle/>
          <a:p>
            <a:r>
              <a:rPr lang="en-VN" sz="2800"/>
              <a:t>sunny</a:t>
            </a:r>
          </a:p>
        </p:txBody>
      </p:sp>
      <p:sp>
        <p:nvSpPr>
          <p:cNvPr id="21" name="TextBox 20">
            <a:extLst>
              <a:ext uri="{FF2B5EF4-FFF2-40B4-BE49-F238E27FC236}">
                <a16:creationId xmlns:a16="http://schemas.microsoft.com/office/drawing/2014/main" id="{C00DEDFC-EE0C-D914-18C6-598AEF1A77A4}"/>
              </a:ext>
            </a:extLst>
          </p:cNvPr>
          <p:cNvSpPr txBox="1"/>
          <p:nvPr/>
        </p:nvSpPr>
        <p:spPr>
          <a:xfrm>
            <a:off x="4992103" y="9282700"/>
            <a:ext cx="2485917" cy="523220"/>
          </a:xfrm>
          <a:prstGeom prst="rect">
            <a:avLst/>
          </a:prstGeom>
          <a:noFill/>
        </p:spPr>
        <p:txBody>
          <a:bodyPr wrap="square" rtlCol="0">
            <a:spAutoFit/>
          </a:bodyPr>
          <a:lstStyle/>
          <a:p>
            <a:r>
              <a:rPr lang="en-VN" sz="2800"/>
              <a:t>{stayin}</a:t>
            </a:r>
          </a:p>
        </p:txBody>
      </p:sp>
      <p:sp>
        <p:nvSpPr>
          <p:cNvPr id="24" name="TextBox 23">
            <a:extLst>
              <a:ext uri="{FF2B5EF4-FFF2-40B4-BE49-F238E27FC236}">
                <a16:creationId xmlns:a16="http://schemas.microsoft.com/office/drawing/2014/main" id="{3EE806F0-F1A9-0973-CEBF-227867736703}"/>
              </a:ext>
            </a:extLst>
          </p:cNvPr>
          <p:cNvSpPr txBox="1"/>
          <p:nvPr/>
        </p:nvSpPr>
        <p:spPr>
          <a:xfrm>
            <a:off x="5843417" y="8217074"/>
            <a:ext cx="1538955" cy="523220"/>
          </a:xfrm>
          <a:prstGeom prst="rect">
            <a:avLst/>
          </a:prstGeom>
          <a:noFill/>
        </p:spPr>
        <p:txBody>
          <a:bodyPr wrap="square" rtlCol="0">
            <a:spAutoFit/>
          </a:bodyPr>
          <a:lstStyle/>
          <a:p>
            <a:r>
              <a:rPr lang="en-VN" sz="2800"/>
              <a:t>rainy</a:t>
            </a:r>
          </a:p>
        </p:txBody>
      </p:sp>
      <p:cxnSp>
        <p:nvCxnSpPr>
          <p:cNvPr id="25" name="Straight Arrow Connector 24">
            <a:extLst>
              <a:ext uri="{FF2B5EF4-FFF2-40B4-BE49-F238E27FC236}">
                <a16:creationId xmlns:a16="http://schemas.microsoft.com/office/drawing/2014/main" id="{80249CB1-A704-9E5B-7C66-890D28DF5D07}"/>
              </a:ext>
            </a:extLst>
          </p:cNvPr>
          <p:cNvCxnSpPr>
            <a:cxnSpLocks/>
            <a:stCxn id="18" idx="4"/>
          </p:cNvCxnSpPr>
          <p:nvPr/>
        </p:nvCxnSpPr>
        <p:spPr>
          <a:xfrm>
            <a:off x="5807259" y="7642355"/>
            <a:ext cx="0" cy="1588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88CC386-602D-3EDE-1EB6-2CDD2B095F34}"/>
              </a:ext>
            </a:extLst>
          </p:cNvPr>
          <p:cNvCxnSpPr>
            <a:cxnSpLocks/>
            <a:stCxn id="18" idx="5"/>
          </p:cNvCxnSpPr>
          <p:nvPr/>
        </p:nvCxnSpPr>
        <p:spPr>
          <a:xfrm>
            <a:off x="6590095" y="7508444"/>
            <a:ext cx="2305461" cy="10686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2234742-FA0E-A523-7B9B-2E610EBA4427}"/>
              </a:ext>
            </a:extLst>
          </p:cNvPr>
          <p:cNvSpPr txBox="1"/>
          <p:nvPr/>
        </p:nvSpPr>
        <p:spPr>
          <a:xfrm>
            <a:off x="7747522" y="7432761"/>
            <a:ext cx="8158430" cy="523220"/>
          </a:xfrm>
          <a:prstGeom prst="rect">
            <a:avLst/>
          </a:prstGeom>
          <a:noFill/>
        </p:spPr>
        <p:txBody>
          <a:bodyPr wrap="square" rtlCol="0">
            <a:spAutoFit/>
          </a:bodyPr>
          <a:lstStyle/>
          <a:p>
            <a:r>
              <a:rPr lang="en-US" sz="2800"/>
              <a:t>W</a:t>
            </a:r>
            <a:r>
              <a:rPr lang="en-VN" sz="2800"/>
              <a:t>indy: dựa vào Money để phân hoạch tiếp</a:t>
            </a:r>
          </a:p>
        </p:txBody>
      </p:sp>
      <p:sp>
        <p:nvSpPr>
          <p:cNvPr id="32" name="Oval 31">
            <a:extLst>
              <a:ext uri="{FF2B5EF4-FFF2-40B4-BE49-F238E27FC236}">
                <a16:creationId xmlns:a16="http://schemas.microsoft.com/office/drawing/2014/main" id="{730719F8-F69A-D653-294E-FF4294E98192}"/>
              </a:ext>
            </a:extLst>
          </p:cNvPr>
          <p:cNvSpPr/>
          <p:nvPr/>
        </p:nvSpPr>
        <p:spPr>
          <a:xfrm>
            <a:off x="7961388" y="8577065"/>
            <a:ext cx="2214194"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VN" sz="2400"/>
              <a:t>Money</a:t>
            </a:r>
          </a:p>
        </p:txBody>
      </p:sp>
      <p:sp>
        <p:nvSpPr>
          <p:cNvPr id="33" name="TextBox 32">
            <a:extLst>
              <a:ext uri="{FF2B5EF4-FFF2-40B4-BE49-F238E27FC236}">
                <a16:creationId xmlns:a16="http://schemas.microsoft.com/office/drawing/2014/main" id="{E6D1FF21-EFC6-68F9-8683-F184B3374A80}"/>
              </a:ext>
            </a:extLst>
          </p:cNvPr>
          <p:cNvSpPr txBox="1"/>
          <p:nvPr/>
        </p:nvSpPr>
        <p:spPr>
          <a:xfrm>
            <a:off x="6499866" y="10036090"/>
            <a:ext cx="2485917" cy="523220"/>
          </a:xfrm>
          <a:prstGeom prst="rect">
            <a:avLst/>
          </a:prstGeom>
          <a:noFill/>
        </p:spPr>
        <p:txBody>
          <a:bodyPr wrap="square" rtlCol="0">
            <a:spAutoFit/>
          </a:bodyPr>
          <a:lstStyle/>
          <a:p>
            <a:r>
              <a:rPr lang="en-VN" sz="2800"/>
              <a:t>{cinema}</a:t>
            </a:r>
          </a:p>
        </p:txBody>
      </p:sp>
      <p:cxnSp>
        <p:nvCxnSpPr>
          <p:cNvPr id="34" name="Straight Arrow Connector 33">
            <a:extLst>
              <a:ext uri="{FF2B5EF4-FFF2-40B4-BE49-F238E27FC236}">
                <a16:creationId xmlns:a16="http://schemas.microsoft.com/office/drawing/2014/main" id="{45A045C6-92A6-CD6B-E6AD-7FF943901E41}"/>
              </a:ext>
            </a:extLst>
          </p:cNvPr>
          <p:cNvCxnSpPr>
            <a:cxnSpLocks/>
          </p:cNvCxnSpPr>
          <p:nvPr/>
        </p:nvCxnSpPr>
        <p:spPr>
          <a:xfrm flipH="1">
            <a:off x="7307450" y="9385043"/>
            <a:ext cx="1041746" cy="7183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7A79CF4-5334-AA0B-B048-CE09DFC94331}"/>
              </a:ext>
            </a:extLst>
          </p:cNvPr>
          <p:cNvSpPr txBox="1"/>
          <p:nvPr/>
        </p:nvSpPr>
        <p:spPr>
          <a:xfrm>
            <a:off x="8126078" y="9568582"/>
            <a:ext cx="1538955" cy="523220"/>
          </a:xfrm>
          <a:prstGeom prst="rect">
            <a:avLst/>
          </a:prstGeom>
          <a:noFill/>
        </p:spPr>
        <p:txBody>
          <a:bodyPr wrap="square" rtlCol="0">
            <a:spAutoFit/>
          </a:bodyPr>
          <a:lstStyle/>
          <a:p>
            <a:r>
              <a:rPr lang="en-VN" sz="2800"/>
              <a:t>poor</a:t>
            </a:r>
          </a:p>
        </p:txBody>
      </p:sp>
      <p:cxnSp>
        <p:nvCxnSpPr>
          <p:cNvPr id="37" name="Straight Arrow Connector 36">
            <a:extLst>
              <a:ext uri="{FF2B5EF4-FFF2-40B4-BE49-F238E27FC236}">
                <a16:creationId xmlns:a16="http://schemas.microsoft.com/office/drawing/2014/main" id="{ED86FBFA-BBC5-DC8E-4645-D6DD98572312}"/>
              </a:ext>
            </a:extLst>
          </p:cNvPr>
          <p:cNvCxnSpPr>
            <a:cxnSpLocks/>
            <a:stCxn id="32" idx="5"/>
          </p:cNvCxnSpPr>
          <p:nvPr/>
        </p:nvCxnSpPr>
        <p:spPr>
          <a:xfrm>
            <a:off x="9851321" y="9357554"/>
            <a:ext cx="1045069" cy="7101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D16483A-9618-F066-4CC4-5EF24DAA8813}"/>
              </a:ext>
            </a:extLst>
          </p:cNvPr>
          <p:cNvSpPr txBox="1"/>
          <p:nvPr/>
        </p:nvSpPr>
        <p:spPr>
          <a:xfrm>
            <a:off x="10383644" y="9123433"/>
            <a:ext cx="1538955" cy="523220"/>
          </a:xfrm>
          <a:prstGeom prst="rect">
            <a:avLst/>
          </a:prstGeom>
          <a:noFill/>
        </p:spPr>
        <p:txBody>
          <a:bodyPr wrap="square" rtlCol="0">
            <a:spAutoFit/>
          </a:bodyPr>
          <a:lstStyle/>
          <a:p>
            <a:r>
              <a:rPr lang="en-VN" sz="2800"/>
              <a:t>rich</a:t>
            </a:r>
          </a:p>
        </p:txBody>
      </p:sp>
      <p:sp>
        <p:nvSpPr>
          <p:cNvPr id="40" name="TextBox 39">
            <a:extLst>
              <a:ext uri="{FF2B5EF4-FFF2-40B4-BE49-F238E27FC236}">
                <a16:creationId xmlns:a16="http://schemas.microsoft.com/office/drawing/2014/main" id="{8853E952-A3F6-A76D-6E14-BB07201B0C2E}"/>
              </a:ext>
            </a:extLst>
          </p:cNvPr>
          <p:cNvSpPr txBox="1"/>
          <p:nvPr/>
        </p:nvSpPr>
        <p:spPr>
          <a:xfrm>
            <a:off x="10325776" y="10103361"/>
            <a:ext cx="2485917" cy="523220"/>
          </a:xfrm>
          <a:prstGeom prst="rect">
            <a:avLst/>
          </a:prstGeom>
          <a:noFill/>
        </p:spPr>
        <p:txBody>
          <a:bodyPr wrap="square" rtlCol="0">
            <a:spAutoFit/>
          </a:bodyPr>
          <a:lstStyle/>
          <a:p>
            <a:r>
              <a:rPr lang="en-VN" sz="2800"/>
              <a:t>{shopping}</a:t>
            </a:r>
          </a:p>
        </p:txBody>
      </p:sp>
    </p:spTree>
    <p:extLst>
      <p:ext uri="{BB962C8B-B14F-4D97-AF65-F5344CB8AC3E}">
        <p14:creationId xmlns:p14="http://schemas.microsoft.com/office/powerpoint/2010/main" val="21151075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Xây</a:t>
            </a:r>
            <a:r>
              <a:rPr lang="en-US" sz="4000"/>
              <a:t> </a:t>
            </a:r>
            <a:r>
              <a:rPr lang="vi-VN" sz="4000"/>
              <a:t>dựng</a:t>
            </a:r>
            <a:r>
              <a:rPr lang="en-US" sz="4000"/>
              <a:t> </a:t>
            </a:r>
            <a:r>
              <a:rPr lang="vi-VN" sz="4000"/>
              <a:t>cây quyết định</a:t>
            </a:r>
            <a:r>
              <a:rPr lang="en-US" sz="4000"/>
              <a:t> </a:t>
            </a:r>
            <a:r>
              <a:rPr lang="vi-VN" sz="4000"/>
              <a:t>để đưa ra luật phù hợp</a:t>
            </a:r>
            <a:endParaRPr lang="en-US" sz="4000"/>
          </a:p>
        </p:txBody>
      </p:sp>
      <p:graphicFrame>
        <p:nvGraphicFramePr>
          <p:cNvPr id="7" name="Table 6">
            <a:extLst>
              <a:ext uri="{FF2B5EF4-FFF2-40B4-BE49-F238E27FC236}">
                <a16:creationId xmlns:a16="http://schemas.microsoft.com/office/drawing/2014/main" id="{114B3AA7-936F-6742-0CF2-E82A5D7B987D}"/>
              </a:ext>
            </a:extLst>
          </p:cNvPr>
          <p:cNvGraphicFramePr>
            <a:graphicFrameLocks noGrp="1"/>
          </p:cNvGraphicFramePr>
          <p:nvPr>
            <p:extLst>
              <p:ext uri="{D42A27DB-BD31-4B8C-83A1-F6EECF244321}">
                <p14:modId xmlns:p14="http://schemas.microsoft.com/office/powerpoint/2010/main" val="3416608397"/>
              </p:ext>
            </p:extLst>
          </p:nvPr>
        </p:nvGraphicFramePr>
        <p:xfrm>
          <a:off x="11406979" y="3060700"/>
          <a:ext cx="7165977" cy="5357495"/>
        </p:xfrm>
        <a:graphic>
          <a:graphicData uri="http://schemas.openxmlformats.org/drawingml/2006/table">
            <a:tbl>
              <a:tblPr firstRow="1" firstCol="1" bandRow="1">
                <a:tableStyleId>{5C22544A-7EE6-4342-B048-85BDC9FD1C3A}</a:tableStyleId>
              </a:tblPr>
              <a:tblGrid>
                <a:gridCol w="557848">
                  <a:extLst>
                    <a:ext uri="{9D8B030D-6E8A-4147-A177-3AD203B41FA5}">
                      <a16:colId xmlns:a16="http://schemas.microsoft.com/office/drawing/2014/main" val="2536266339"/>
                    </a:ext>
                  </a:extLst>
                </a:gridCol>
                <a:gridCol w="824548">
                  <a:extLst>
                    <a:ext uri="{9D8B030D-6E8A-4147-A177-3AD203B41FA5}">
                      <a16:colId xmlns:a16="http://schemas.microsoft.com/office/drawing/2014/main" val="135841977"/>
                    </a:ext>
                  </a:extLst>
                </a:gridCol>
                <a:gridCol w="1562735">
                  <a:extLst>
                    <a:ext uri="{9D8B030D-6E8A-4147-A177-3AD203B41FA5}">
                      <a16:colId xmlns:a16="http://schemas.microsoft.com/office/drawing/2014/main" val="3208535824"/>
                    </a:ext>
                  </a:extLst>
                </a:gridCol>
                <a:gridCol w="1589723">
                  <a:extLst>
                    <a:ext uri="{9D8B030D-6E8A-4147-A177-3AD203B41FA5}">
                      <a16:colId xmlns:a16="http://schemas.microsoft.com/office/drawing/2014/main" val="3177646255"/>
                    </a:ext>
                  </a:extLst>
                </a:gridCol>
                <a:gridCol w="1221423">
                  <a:extLst>
                    <a:ext uri="{9D8B030D-6E8A-4147-A177-3AD203B41FA5}">
                      <a16:colId xmlns:a16="http://schemas.microsoft.com/office/drawing/2014/main" val="848664054"/>
                    </a:ext>
                  </a:extLst>
                </a:gridCol>
                <a:gridCol w="1409700">
                  <a:extLst>
                    <a:ext uri="{9D8B030D-6E8A-4147-A177-3AD203B41FA5}">
                      <a16:colId xmlns:a16="http://schemas.microsoft.com/office/drawing/2014/main" val="2877229146"/>
                    </a:ext>
                  </a:extLst>
                </a:gridCol>
              </a:tblGrid>
              <a:tr h="379026">
                <a:tc>
                  <a:txBody>
                    <a:bodyPr/>
                    <a:lstStyle/>
                    <a:p>
                      <a:pPr algn="just">
                        <a:lnSpc>
                          <a:spcPct val="150000"/>
                        </a:lnSpc>
                      </a:pPr>
                      <a:r>
                        <a:rPr lang="en-US" sz="2400" kern="100">
                          <a:effectLst/>
                        </a:rPr>
                        <a:t>#</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Day</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Weather</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Humidity</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Wind</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Result</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4113541385"/>
                  </a:ext>
                </a:extLst>
              </a:tr>
              <a:tr h="379026">
                <a:tc>
                  <a:txBody>
                    <a:bodyPr/>
                    <a:lstStyle/>
                    <a:p>
                      <a:pPr algn="just">
                        <a:lnSpc>
                          <a:spcPct val="150000"/>
                        </a:lnSpc>
                      </a:pPr>
                      <a:r>
                        <a:rPr lang="en-US" sz="2400" kern="100">
                          <a:effectLst/>
                        </a:rPr>
                        <a:t>1</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D1</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Sunny</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High</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Weak</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No</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3392368680"/>
                  </a:ext>
                </a:extLst>
              </a:tr>
              <a:tr h="379026">
                <a:tc>
                  <a:txBody>
                    <a:bodyPr/>
                    <a:lstStyle/>
                    <a:p>
                      <a:pPr algn="just">
                        <a:lnSpc>
                          <a:spcPct val="150000"/>
                        </a:lnSpc>
                      </a:pPr>
                      <a:r>
                        <a:rPr lang="en-US" sz="2400" kern="100">
                          <a:effectLst/>
                        </a:rPr>
                        <a:t>2</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D2</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Sunny</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High</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Strong</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No</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1454890001"/>
                  </a:ext>
                </a:extLst>
              </a:tr>
              <a:tr h="379026">
                <a:tc>
                  <a:txBody>
                    <a:bodyPr/>
                    <a:lstStyle/>
                    <a:p>
                      <a:pPr algn="just">
                        <a:lnSpc>
                          <a:spcPct val="150000"/>
                        </a:lnSpc>
                      </a:pPr>
                      <a:r>
                        <a:rPr lang="en-US" sz="2400" kern="100">
                          <a:effectLst/>
                        </a:rPr>
                        <a:t>3</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D3</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Mild</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High</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Weak</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Yes</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4026865530"/>
                  </a:ext>
                </a:extLst>
              </a:tr>
              <a:tr h="379026">
                <a:tc>
                  <a:txBody>
                    <a:bodyPr/>
                    <a:lstStyle/>
                    <a:p>
                      <a:pPr algn="just">
                        <a:lnSpc>
                          <a:spcPct val="150000"/>
                        </a:lnSpc>
                      </a:pPr>
                      <a:r>
                        <a:rPr lang="en-US" sz="2400" kern="100">
                          <a:effectLst/>
                        </a:rPr>
                        <a:t>4</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D4</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Rain</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High</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Weak</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Yes</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2966345349"/>
                  </a:ext>
                </a:extLst>
              </a:tr>
              <a:tr h="379026">
                <a:tc>
                  <a:txBody>
                    <a:bodyPr/>
                    <a:lstStyle/>
                    <a:p>
                      <a:pPr algn="just">
                        <a:lnSpc>
                          <a:spcPct val="150000"/>
                        </a:lnSpc>
                      </a:pPr>
                      <a:r>
                        <a:rPr lang="en-US" sz="2400" kern="100">
                          <a:effectLst/>
                        </a:rPr>
                        <a:t>5</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D5</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Rain</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Medium</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Strong</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Yes</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914536740"/>
                  </a:ext>
                </a:extLst>
              </a:tr>
              <a:tr h="379026">
                <a:tc>
                  <a:txBody>
                    <a:bodyPr/>
                    <a:lstStyle/>
                    <a:p>
                      <a:pPr algn="just">
                        <a:lnSpc>
                          <a:spcPct val="150000"/>
                        </a:lnSpc>
                      </a:pPr>
                      <a:r>
                        <a:rPr lang="en-US" sz="2400" kern="100">
                          <a:effectLst/>
                        </a:rPr>
                        <a:t>6</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D6</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Mild</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High</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Strong</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No</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1223115655"/>
                  </a:ext>
                </a:extLst>
              </a:tr>
              <a:tr h="379026">
                <a:tc>
                  <a:txBody>
                    <a:bodyPr/>
                    <a:lstStyle/>
                    <a:p>
                      <a:pPr algn="just">
                        <a:lnSpc>
                          <a:spcPct val="150000"/>
                        </a:lnSpc>
                      </a:pPr>
                      <a:r>
                        <a:rPr lang="en-US" sz="2400" kern="100">
                          <a:effectLst/>
                        </a:rPr>
                        <a:t>7</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D7</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Mild</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Medium</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Weak</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Yes</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1957903879"/>
                  </a:ext>
                </a:extLst>
              </a:tr>
              <a:tr h="379026">
                <a:tc>
                  <a:txBody>
                    <a:bodyPr/>
                    <a:lstStyle/>
                    <a:p>
                      <a:pPr algn="just">
                        <a:lnSpc>
                          <a:spcPct val="150000"/>
                        </a:lnSpc>
                      </a:pPr>
                      <a:r>
                        <a:rPr lang="en-US" sz="2400" kern="100">
                          <a:effectLst/>
                        </a:rPr>
                        <a:t>8</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D8</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Sunny</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High</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Weak</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No</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3348605081"/>
                  </a:ext>
                </a:extLst>
              </a:tr>
              <a:tr h="379026">
                <a:tc>
                  <a:txBody>
                    <a:bodyPr/>
                    <a:lstStyle/>
                    <a:p>
                      <a:pPr algn="just">
                        <a:lnSpc>
                          <a:spcPct val="150000"/>
                        </a:lnSpc>
                      </a:pPr>
                      <a:r>
                        <a:rPr lang="en-US" sz="2400" kern="100">
                          <a:effectLst/>
                        </a:rPr>
                        <a:t>9</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D9</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Sunny</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Medium</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Weak</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Yes</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2464853253"/>
                  </a:ext>
                </a:extLst>
              </a:tr>
              <a:tr h="379026">
                <a:tc>
                  <a:txBody>
                    <a:bodyPr/>
                    <a:lstStyle/>
                    <a:p>
                      <a:pPr algn="just">
                        <a:lnSpc>
                          <a:spcPct val="150000"/>
                        </a:lnSpc>
                      </a:pPr>
                      <a:r>
                        <a:rPr lang="en-US" sz="2400" kern="100">
                          <a:effectLst/>
                        </a:rPr>
                        <a:t>10</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D10</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Rain</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Medium</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Weak</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tc>
                  <a:txBody>
                    <a:bodyPr/>
                    <a:lstStyle/>
                    <a:p>
                      <a:pPr algn="just">
                        <a:lnSpc>
                          <a:spcPct val="150000"/>
                        </a:lnSpc>
                      </a:pPr>
                      <a:r>
                        <a:rPr lang="en-US" sz="2400" kern="100">
                          <a:effectLst/>
                        </a:rPr>
                        <a:t>Yes</a:t>
                      </a:r>
                      <a:endParaRPr lang="en-VN" sz="2400" kern="100">
                        <a:effectLst/>
                        <a:latin typeface="Times New Roman" panose="02020603050405020304" pitchFamily="18" charset="0"/>
                        <a:ea typeface="Calibri" panose="020F0502020204030204" pitchFamily="34" charset="0"/>
                        <a:cs typeface="Times New Roman (Body CS)"/>
                      </a:endParaRPr>
                    </a:p>
                  </a:txBody>
                  <a:tcPr marL="68580" marR="68580" marT="0" marB="0"/>
                </a:tc>
                <a:extLst>
                  <a:ext uri="{0D108BD9-81ED-4DB2-BD59-A6C34878D82A}">
                    <a16:rowId xmlns:a16="http://schemas.microsoft.com/office/drawing/2014/main" val="387833422"/>
                  </a:ext>
                </a:extLst>
              </a:tr>
            </a:tbl>
          </a:graphicData>
        </a:graphic>
      </p:graphicFrame>
      <p:pic>
        <p:nvPicPr>
          <p:cNvPr id="9" name="Picture 8">
            <a:extLst>
              <a:ext uri="{FF2B5EF4-FFF2-40B4-BE49-F238E27FC236}">
                <a16:creationId xmlns:a16="http://schemas.microsoft.com/office/drawing/2014/main" id="{F1490569-770F-C433-1620-52D3B742F6CC}"/>
              </a:ext>
            </a:extLst>
          </p:cNvPr>
          <p:cNvPicPr>
            <a:picLocks noChangeAspect="1"/>
          </p:cNvPicPr>
          <p:nvPr/>
        </p:nvPicPr>
        <p:blipFill>
          <a:blip r:embed="rId3"/>
          <a:stretch>
            <a:fillRect/>
          </a:stretch>
        </p:blipFill>
        <p:spPr>
          <a:xfrm>
            <a:off x="33460" y="3682047"/>
            <a:ext cx="11373519" cy="4114800"/>
          </a:xfrm>
          <a:prstGeom prst="rect">
            <a:avLst/>
          </a:prstGeom>
        </p:spPr>
      </p:pic>
    </p:spTree>
    <p:extLst>
      <p:ext uri="{BB962C8B-B14F-4D97-AF65-F5344CB8AC3E}">
        <p14:creationId xmlns:p14="http://schemas.microsoft.com/office/powerpoint/2010/main" val="38425944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Xây</a:t>
            </a:r>
            <a:r>
              <a:rPr lang="en-US" sz="4000"/>
              <a:t> </a:t>
            </a:r>
            <a:r>
              <a:rPr lang="vi-VN" sz="4000"/>
              <a:t>dựng</a:t>
            </a:r>
            <a:r>
              <a:rPr lang="en-US" sz="4000"/>
              <a:t> </a:t>
            </a:r>
            <a:r>
              <a:rPr lang="vi-VN" sz="4000"/>
              <a:t>cây quyết định</a:t>
            </a:r>
            <a:r>
              <a:rPr lang="en-US" sz="4000"/>
              <a:t> </a:t>
            </a:r>
            <a:r>
              <a:rPr lang="vi-VN" sz="4000"/>
              <a:t>để đưa ra luật phù hợp</a:t>
            </a:r>
            <a:endParaRPr lang="en-US" sz="4000"/>
          </a:p>
        </p:txBody>
      </p:sp>
      <p:pic>
        <p:nvPicPr>
          <p:cNvPr id="5" name="Picture 4">
            <a:extLst>
              <a:ext uri="{FF2B5EF4-FFF2-40B4-BE49-F238E27FC236}">
                <a16:creationId xmlns:a16="http://schemas.microsoft.com/office/drawing/2014/main" id="{67921E3B-03B4-0A41-1743-A5F22781AF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1155" y="2239470"/>
            <a:ext cx="4731187" cy="4927301"/>
          </a:xfrm>
          <a:prstGeom prst="rect">
            <a:avLst/>
          </a:prstGeom>
        </p:spPr>
      </p:pic>
      <p:graphicFrame>
        <p:nvGraphicFramePr>
          <p:cNvPr id="7" name="Table 6">
            <a:extLst>
              <a:ext uri="{FF2B5EF4-FFF2-40B4-BE49-F238E27FC236}">
                <a16:creationId xmlns:a16="http://schemas.microsoft.com/office/drawing/2014/main" id="{549A3E71-D10E-09E8-9972-9CFA5D732424}"/>
              </a:ext>
            </a:extLst>
          </p:cNvPr>
          <p:cNvGraphicFramePr>
            <a:graphicFrameLocks noGrp="1"/>
          </p:cNvGraphicFramePr>
          <p:nvPr>
            <p:extLst>
              <p:ext uri="{D42A27DB-BD31-4B8C-83A1-F6EECF244321}">
                <p14:modId xmlns:p14="http://schemas.microsoft.com/office/powerpoint/2010/main" val="939553600"/>
              </p:ext>
            </p:extLst>
          </p:nvPr>
        </p:nvGraphicFramePr>
        <p:xfrm>
          <a:off x="375178" y="7369460"/>
          <a:ext cx="4731187" cy="2987040"/>
        </p:xfrm>
        <a:graphic>
          <a:graphicData uri="http://schemas.openxmlformats.org/drawingml/2006/table">
            <a:tbl>
              <a:tblPr firstRow="1" firstCol="1" bandRow="1">
                <a:tableStyleId>{5C22544A-7EE6-4342-B048-85BDC9FD1C3A}</a:tableStyleId>
              </a:tblPr>
              <a:tblGrid>
                <a:gridCol w="1186498">
                  <a:extLst>
                    <a:ext uri="{9D8B030D-6E8A-4147-A177-3AD203B41FA5}">
                      <a16:colId xmlns:a16="http://schemas.microsoft.com/office/drawing/2014/main" val="3439743436"/>
                    </a:ext>
                  </a:extLst>
                </a:gridCol>
                <a:gridCol w="1797685">
                  <a:extLst>
                    <a:ext uri="{9D8B030D-6E8A-4147-A177-3AD203B41FA5}">
                      <a16:colId xmlns:a16="http://schemas.microsoft.com/office/drawing/2014/main" val="332413416"/>
                    </a:ext>
                  </a:extLst>
                </a:gridCol>
                <a:gridCol w="1747004">
                  <a:extLst>
                    <a:ext uri="{9D8B030D-6E8A-4147-A177-3AD203B41FA5}">
                      <a16:colId xmlns:a16="http://schemas.microsoft.com/office/drawing/2014/main" val="2036817102"/>
                    </a:ext>
                  </a:extLst>
                </a:gridCol>
              </a:tblGrid>
              <a:tr h="0">
                <a:tc>
                  <a:txBody>
                    <a:bodyPr/>
                    <a:lstStyle/>
                    <a:p>
                      <a:pPr algn="just"/>
                      <a:r>
                        <a:rPr lang="en-US" sz="2800" kern="100">
                          <a:effectLst/>
                        </a:rPr>
                        <a:t>Age</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Car type</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Class</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016845797"/>
                  </a:ext>
                </a:extLst>
              </a:tr>
              <a:tr h="0">
                <a:tc>
                  <a:txBody>
                    <a:bodyPr/>
                    <a:lstStyle/>
                    <a:p>
                      <a:pPr algn="just"/>
                      <a:r>
                        <a:rPr lang="en-US" sz="2800" kern="100">
                          <a:effectLst/>
                        </a:rPr>
                        <a:t>&lt;30</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Family</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High</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102397216"/>
                  </a:ext>
                </a:extLst>
              </a:tr>
              <a:tr h="0">
                <a:tc>
                  <a:txBody>
                    <a:bodyPr/>
                    <a:lstStyle/>
                    <a:p>
                      <a:pPr algn="just"/>
                      <a:r>
                        <a:rPr lang="en-US" sz="2800" kern="100">
                          <a:effectLst/>
                        </a:rPr>
                        <a:t>&lt;30</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Sport</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High</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627406356"/>
                  </a:ext>
                </a:extLst>
              </a:tr>
              <a:tr h="0">
                <a:tc>
                  <a:txBody>
                    <a:bodyPr/>
                    <a:lstStyle/>
                    <a:p>
                      <a:pPr algn="just"/>
                      <a:r>
                        <a:rPr lang="en-US" sz="2800" kern="100">
                          <a:effectLst/>
                        </a:rPr>
                        <a:t>&gt;40</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Sport</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High</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3742794953"/>
                  </a:ext>
                </a:extLst>
              </a:tr>
              <a:tr h="0">
                <a:tc>
                  <a:txBody>
                    <a:bodyPr/>
                    <a:lstStyle/>
                    <a:p>
                      <a:pPr algn="just"/>
                      <a:r>
                        <a:rPr lang="en-US" sz="2800" kern="100">
                          <a:effectLst/>
                        </a:rPr>
                        <a:t>&gt;40</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Family</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Low</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887390080"/>
                  </a:ext>
                </a:extLst>
              </a:tr>
              <a:tr h="0">
                <a:tc>
                  <a:txBody>
                    <a:bodyPr/>
                    <a:lstStyle/>
                    <a:p>
                      <a:pPr algn="just"/>
                      <a:r>
                        <a:rPr lang="en-US" sz="2800" kern="100">
                          <a:effectLst/>
                        </a:rPr>
                        <a:t>&gt;=30</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Truck</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Low</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856786625"/>
                  </a:ext>
                </a:extLst>
              </a:tr>
              <a:tr h="0">
                <a:tc>
                  <a:txBody>
                    <a:bodyPr/>
                    <a:lstStyle/>
                    <a:p>
                      <a:pPr algn="just"/>
                      <a:r>
                        <a:rPr lang="en-US" sz="2800" kern="100">
                          <a:effectLst/>
                        </a:rPr>
                        <a:t>&lt;30</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Family</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tc>
                  <a:txBody>
                    <a:bodyPr/>
                    <a:lstStyle/>
                    <a:p>
                      <a:pPr algn="just"/>
                      <a:r>
                        <a:rPr lang="en-US" sz="2800" kern="100">
                          <a:effectLst/>
                        </a:rPr>
                        <a:t>High</a:t>
                      </a:r>
                      <a:endParaRPr lang="en-VN" sz="2800" kern="100">
                        <a:effectLst/>
                        <a:latin typeface="Times New Roman" panose="02020603050405020304" pitchFamily="18" charset="0"/>
                        <a:ea typeface="Times New Roman" panose="02020603050405020304" pitchFamily="18" charset="0"/>
                        <a:cs typeface="Times New Roman (Body CS)"/>
                      </a:endParaRPr>
                    </a:p>
                  </a:txBody>
                  <a:tcPr marL="68580" marR="68580" marT="0" marB="0"/>
                </a:tc>
                <a:extLst>
                  <a:ext uri="{0D108BD9-81ED-4DB2-BD59-A6C34878D82A}">
                    <a16:rowId xmlns:a16="http://schemas.microsoft.com/office/drawing/2014/main" val="277084552"/>
                  </a:ext>
                </a:extLst>
              </a:tr>
            </a:tbl>
          </a:graphicData>
        </a:graphic>
      </p:graphicFrame>
      <p:pic>
        <p:nvPicPr>
          <p:cNvPr id="9" name="Picture 8">
            <a:extLst>
              <a:ext uri="{FF2B5EF4-FFF2-40B4-BE49-F238E27FC236}">
                <a16:creationId xmlns:a16="http://schemas.microsoft.com/office/drawing/2014/main" id="{655BAA93-3A79-10F0-4CA0-F248EC17EA77}"/>
              </a:ext>
            </a:extLst>
          </p:cNvPr>
          <p:cNvPicPr>
            <a:picLocks noChangeAspect="1"/>
          </p:cNvPicPr>
          <p:nvPr/>
        </p:nvPicPr>
        <p:blipFill>
          <a:blip r:embed="rId4"/>
          <a:stretch>
            <a:fillRect/>
          </a:stretch>
        </p:blipFill>
        <p:spPr>
          <a:xfrm>
            <a:off x="5542755" y="2451099"/>
            <a:ext cx="12821693" cy="4715671"/>
          </a:xfrm>
          <a:prstGeom prst="rect">
            <a:avLst/>
          </a:prstGeom>
        </p:spPr>
      </p:pic>
    </p:spTree>
    <p:extLst>
      <p:ext uri="{BB962C8B-B14F-4D97-AF65-F5344CB8AC3E}">
        <p14:creationId xmlns:p14="http://schemas.microsoft.com/office/powerpoint/2010/main" val="12901169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69107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kern="0">
                <a:cs typeface="Source Sans Pro Light"/>
              </a:rPr>
              <a:t>Thuật toán Naïve Bayes là một thuật toán học có giám sát, dựa trên định lý Bayes và được sử dụng để giải các bài toán phân loại.</a:t>
            </a:r>
            <a:r>
              <a:rPr lang="en-US" sz="4000" kern="0">
                <a:cs typeface="Source Sans Pro Light"/>
              </a:rPr>
              <a:t> </a:t>
            </a:r>
          </a:p>
          <a:p>
            <a:pPr marL="583565" marR="5080" indent="-571500" algn="just">
              <a:lnSpc>
                <a:spcPct val="130000"/>
              </a:lnSpc>
              <a:buFont typeface="Wingdings" panose="05000000000000000000" pitchFamily="2" charset="2"/>
              <a:buChar char="§"/>
            </a:pPr>
            <a:r>
              <a:rPr lang="vi-VN" sz="4000" kern="0">
                <a:cs typeface="Source Sans Pro Light"/>
              </a:rPr>
              <a:t> </a:t>
            </a:r>
            <a:r>
              <a:rPr lang="en-US" sz="4000" kern="0">
                <a:cs typeface="Source Sans Pro Light"/>
              </a:rPr>
              <a:t>Đ</a:t>
            </a:r>
            <a:r>
              <a:rPr lang="vi-VN" sz="4000" kern="0">
                <a:cs typeface="Source Sans Pro Light"/>
              </a:rPr>
              <a:t>ược sử dụng</a:t>
            </a:r>
            <a:r>
              <a:rPr lang="en-US" sz="4000" kern="0">
                <a:cs typeface="Source Sans Pro Light"/>
              </a:rPr>
              <a:t> </a:t>
            </a:r>
            <a:r>
              <a:rPr lang="vi-VN" sz="4000" kern="0">
                <a:cs typeface="Source Sans Pro Light"/>
              </a:rPr>
              <a:t>chủ yếu trong phân loại văn bản.</a:t>
            </a:r>
            <a:r>
              <a:rPr lang="en-US" sz="4000" kern="0">
                <a:cs typeface="Source Sans Pro Light"/>
              </a:rPr>
              <a:t> </a:t>
            </a:r>
          </a:p>
          <a:p>
            <a:pPr marL="583565" marR="5080" indent="-571500" algn="just">
              <a:lnSpc>
                <a:spcPct val="130000"/>
              </a:lnSpc>
              <a:buFont typeface="Wingdings" panose="05000000000000000000" pitchFamily="2" charset="2"/>
              <a:buChar char="§"/>
            </a:pPr>
            <a:r>
              <a:rPr lang="vi-VN" sz="4000" kern="0">
                <a:cs typeface="Source Sans Pro Light"/>
              </a:rPr>
              <a:t>Naïve Bayes Classifier là một trong những thuật toán Phân loại đơn giản và hiệu quả nhất giúp xây dựng các mô hình học máy nhanh có thể đưa ra dự đoán nhanh.</a:t>
            </a:r>
            <a:endParaRPr lang="en-US" sz="4000" kern="0">
              <a:cs typeface="Source Sans Pro Light"/>
            </a:endParaRPr>
          </a:p>
          <a:p>
            <a:pPr marL="1497965" marR="5080" lvl="2" indent="-571500" algn="just">
              <a:lnSpc>
                <a:spcPct val="130000"/>
              </a:lnSpc>
              <a:buFont typeface="Wingdings" panose="05000000000000000000" pitchFamily="2" charset="2"/>
              <a:buChar char="§"/>
            </a:pPr>
            <a:r>
              <a:rPr lang="vi-VN" sz="3600" kern="0"/>
              <a:t>Naïve: </a:t>
            </a:r>
            <a:r>
              <a:rPr lang="en-US" sz="3600" kern="0"/>
              <a:t>G</a:t>
            </a:r>
            <a:r>
              <a:rPr lang="vi-VN" sz="3600" kern="0"/>
              <a:t>iả định sự xuất hiện của một đặc điểm nào đó là độc lập với sự xuất hiện của các đặc điểm khác</a:t>
            </a:r>
            <a:r>
              <a:rPr lang="en-US" sz="3600" kern="0"/>
              <a:t> (độc lập ngẫu nhiên)</a:t>
            </a:r>
            <a:r>
              <a:rPr lang="vi-VN" sz="3600" kern="0"/>
              <a:t>. </a:t>
            </a:r>
            <a:endParaRPr lang="en-US" sz="3600" kern="0"/>
          </a:p>
          <a:p>
            <a:pPr marL="1497965" marR="5080" lvl="2" indent="-571500" algn="just">
              <a:lnSpc>
                <a:spcPct val="130000"/>
              </a:lnSpc>
              <a:buFont typeface="Wingdings" panose="05000000000000000000" pitchFamily="2" charset="2"/>
              <a:buChar char="§"/>
            </a:pPr>
            <a:r>
              <a:rPr lang="vi-VN" sz="3600" kern="0"/>
              <a:t>Bayes: Định lý Bayes</a:t>
            </a:r>
          </a:p>
        </p:txBody>
      </p:sp>
    </p:spTree>
    <p:extLst>
      <p:ext uri="{BB962C8B-B14F-4D97-AF65-F5344CB8AC3E}">
        <p14:creationId xmlns:p14="http://schemas.microsoft.com/office/powerpoint/2010/main" val="1427617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20" name="object 20"/>
          <p:cNvSpPr txBox="1"/>
          <p:nvPr/>
        </p:nvSpPr>
        <p:spPr>
          <a:xfrm>
            <a:off x="10469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Ta gọi tính chất cháy nắng hay không cháy nắng là thuộc tính quan tâm (thuộc tính mục tiêu)</a:t>
            </a:r>
          </a:p>
          <a:p>
            <a:pPr marL="583565" marR="5080" indent="-571500" algn="just">
              <a:lnSpc>
                <a:spcPct val="130000"/>
              </a:lnSpc>
              <a:buFont typeface="Wingdings" panose="05000000000000000000" pitchFamily="2" charset="2"/>
              <a:buChar char="§"/>
            </a:pPr>
            <a:r>
              <a:rPr lang="en-US" sz="4000" kern="0"/>
              <a:t>Như vậy, trong trường hợp này tập R</a:t>
            </a:r>
          </a:p>
          <a:p>
            <a:pPr marL="12065" marR="5080" algn="just">
              <a:lnSpc>
                <a:spcPct val="130000"/>
              </a:lnSpc>
            </a:pPr>
            <a:r>
              <a:rPr lang="en-US" sz="4000" kern="0"/>
              <a:t>chỉ bao gồm 2 phần tử {nám, không}</a:t>
            </a:r>
          </a:p>
          <a:p>
            <a:pPr marL="583565" marR="5080" indent="-571500" algn="just">
              <a:lnSpc>
                <a:spcPct val="130000"/>
              </a:lnSpc>
              <a:buFont typeface="Wingdings" panose="05000000000000000000" pitchFamily="2" charset="2"/>
              <a:buChar char="§"/>
            </a:pPr>
            <a:r>
              <a:rPr lang="en-US" sz="4000" kern="0"/>
              <a:t>Ta gọi tập P là tất cả những người  </a:t>
            </a:r>
          </a:p>
          <a:p>
            <a:pPr marL="12065" marR="5080" algn="just">
              <a:lnSpc>
                <a:spcPct val="130000"/>
              </a:lnSpc>
            </a:pPr>
            <a:r>
              <a:rPr lang="en-US" sz="4000" kern="0"/>
              <a:t>tham gia khảo sát (n=8)</a:t>
            </a:r>
          </a:p>
          <a:p>
            <a:pPr marL="583565" marR="5080" indent="-571500" algn="just">
              <a:lnSpc>
                <a:spcPct val="130000"/>
              </a:lnSpc>
              <a:buFont typeface="Wingdings" panose="05000000000000000000" pitchFamily="2" charset="2"/>
              <a:buChar char="§"/>
            </a:pPr>
            <a:r>
              <a:rPr lang="en-US" sz="4000" kern="0"/>
              <a:t>Chúng ta quan sát các hiện tượng cháy nắng dựa trên 4 thuộc tính: chiều cao (TB, cao, thấp), cân nặng (nhẹ,TB, nặng), Màu tóc (vàng, nâu, đỏ), dùng kem chống nắng (có, không). Ta gọi các thuộc tính này là dẫn xuất.</a:t>
            </a:r>
            <a:endParaRPr lang="vi-VN" sz="40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754914671"/>
              </p:ext>
            </p:extLst>
          </p:nvPr>
        </p:nvGraphicFramePr>
        <p:xfrm>
          <a:off x="11163420" y="3245762"/>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37952319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639553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Định lý Bayes: </a:t>
                </a:r>
                <a:r>
                  <a:rPr lang="vi-VN" sz="4000" kern="0">
                    <a:cs typeface="Source Sans Pro Light"/>
                  </a:rPr>
                  <a:t>tìm xác suất của một sự kiện xảy ra với xác suất của một sự kiện khác đã xảy ra. Định lý Bayes được phát biểu về mặt toán học dưới dạng phương trình sau:</a:t>
                </a:r>
                <a:endParaRPr lang="en-US" sz="4000" kern="0">
                  <a:cs typeface="Source Sans Pro Light"/>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𝐴</m:t>
                              </m:r>
                            </m:num>
                            <m:den>
                              <m:r>
                                <a:rPr lang="en-US" sz="3600" b="0" i="1" kern="0" smtClean="0">
                                  <a:latin typeface="Cambria Math" panose="02040503050406030204" pitchFamily="18" charset="0"/>
                                </a:rPr>
                                <m:t>𝐵</m:t>
                              </m:r>
                            </m:den>
                          </m:f>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𝐵</m:t>
                                  </m:r>
                                </m:num>
                                <m:den>
                                  <m:r>
                                    <a:rPr lang="en-US" sz="3600" b="0" i="1" kern="0" smtClean="0">
                                      <a:latin typeface="Cambria Math" panose="02040503050406030204" pitchFamily="18" charset="0"/>
                                    </a:rPr>
                                    <m:t>𝐴</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r>
                            <a:rPr lang="en-US" sz="3600" b="0" i="1" kern="0" smtClean="0">
                              <a:latin typeface="Cambria Math" panose="02040503050406030204" pitchFamily="18" charset="0"/>
                            </a:rPr>
                            <m:t>𝐴</m:t>
                          </m:r>
                          <m:r>
                            <a:rPr lang="en-US" sz="3600" b="0" i="1" kern="0" smtClean="0">
                              <a:latin typeface="Cambria Math" panose="02040503050406030204" pitchFamily="18" charset="0"/>
                            </a:rPr>
                            <m:t>)</m:t>
                          </m:r>
                        </m:num>
                        <m:den>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r>
                            <a:rPr lang="en-US" sz="3600" b="0" i="1" kern="0" smtClean="0">
                              <a:latin typeface="Cambria Math" panose="02040503050406030204" pitchFamily="18" charset="0"/>
                            </a:rPr>
                            <m:t>𝐵</m:t>
                          </m:r>
                          <m:r>
                            <a:rPr lang="en-US" sz="3600" b="0" i="1" kern="0" smtClean="0">
                              <a:latin typeface="Cambria Math" panose="02040503050406030204" pitchFamily="18" charset="0"/>
                            </a:rPr>
                            <m:t>)</m:t>
                          </m:r>
                        </m:den>
                      </m:f>
                    </m:oMath>
                  </m:oMathPara>
                </a14:m>
                <a:endParaRPr lang="en-US" sz="3600" kern="0"/>
              </a:p>
              <a:p>
                <a:pPr marL="12065" marR="5080" algn="just">
                  <a:lnSpc>
                    <a:spcPct val="130000"/>
                  </a:lnSpc>
                </a:pPr>
                <a:r>
                  <a:rPr lang="en-US" sz="3600" b="0" i="1" kern="0">
                    <a:latin typeface="Cambria Math" panose="02040503050406030204" pitchFamily="18" charset="0"/>
                  </a:rPr>
                  <a:t>									Trong đó A và B là các sự kiện và P (B)≠0</a:t>
                </a:r>
                <a:r>
                  <a:rPr lang="vi-VN" sz="3600" b="0" i="1" kern="0">
                    <a:latin typeface="Cambria Math" panose="02040503050406030204" pitchFamily="18" charset="0"/>
                  </a:rPr>
                  <a:t>.</a:t>
                </a:r>
              </a:p>
              <a:p>
                <a:pPr marL="583565" marR="5080" indent="-571500" algn="just">
                  <a:lnSpc>
                    <a:spcPct val="130000"/>
                  </a:lnSpc>
                  <a:buFont typeface="Wingdings" panose="05000000000000000000" pitchFamily="2" charset="2"/>
                  <a:buChar char="§"/>
                </a:pPr>
                <a:r>
                  <a:rPr lang="en-US" sz="4000" b="0" kern="0">
                    <a:latin typeface="Be Vietnam Pro" pitchFamily="2" charset="77"/>
                  </a:rPr>
                  <a:t>Giả định Naïve: nếu hai sự kiện A và B bất kỳ là độc lập, thì </a:t>
                </a:r>
                <a14:m>
                  <m:oMath xmlns:m="http://schemas.openxmlformats.org/officeDocument/2006/math">
                    <m:r>
                      <a:rPr lang="en-US" sz="4000" b="0" i="1" kern="0" smtClean="0">
                        <a:latin typeface="Cambria Math" panose="02040503050406030204" pitchFamily="18" charset="0"/>
                      </a:rPr>
                      <m:t>𝑃</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𝐴</m:t>
                        </m:r>
                        <m:r>
                          <a:rPr lang="en-US" sz="4000" b="0" i="1" kern="0" smtClean="0">
                            <a:latin typeface="Cambria Math" panose="02040503050406030204" pitchFamily="18" charset="0"/>
                          </a:rPr>
                          <m:t>,</m:t>
                        </m:r>
                        <m:r>
                          <a:rPr lang="en-US" sz="4000" b="0" i="1" kern="0" smtClean="0">
                            <a:latin typeface="Cambria Math" panose="02040503050406030204" pitchFamily="18" charset="0"/>
                          </a:rPr>
                          <m:t>𝐵</m:t>
                        </m:r>
                      </m:e>
                    </m:d>
                    <m:r>
                      <a:rPr lang="en-US" sz="4000" b="0" i="1" kern="0" smtClean="0">
                        <a:latin typeface="Cambria Math" panose="02040503050406030204" pitchFamily="18" charset="0"/>
                      </a:rPr>
                      <m:t>=</m:t>
                    </m:r>
                    <m:r>
                      <a:rPr lang="en-US" sz="4000" b="0" i="1" kern="0" smtClean="0">
                        <a:latin typeface="Cambria Math" panose="02040503050406030204" pitchFamily="18" charset="0"/>
                      </a:rPr>
                      <m:t>𝑃</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𝐴</m:t>
                        </m:r>
                      </m:e>
                    </m:d>
                    <m:r>
                      <a:rPr lang="en-US" sz="4000" b="0" i="1" kern="0" smtClean="0">
                        <a:latin typeface="Cambria Math" panose="02040503050406030204" pitchFamily="18" charset="0"/>
                      </a:rPr>
                      <m:t>.</m:t>
                    </m:r>
                    <m:r>
                      <a:rPr lang="en-US" sz="4000" b="0" i="1" kern="0" smtClean="0">
                        <a:latin typeface="Cambria Math" panose="02040503050406030204" pitchFamily="18" charset="0"/>
                      </a:rPr>
                      <m:t>𝑃</m:t>
                    </m:r>
                    <m:r>
                      <a:rPr lang="en-US" sz="4000" b="0" i="1" kern="0" smtClean="0">
                        <a:latin typeface="Cambria Math" panose="02040503050406030204" pitchFamily="18" charset="0"/>
                      </a:rPr>
                      <m:t>(</m:t>
                    </m:r>
                    <m:r>
                      <a:rPr lang="en-US" sz="4000" b="0" i="1" kern="0" smtClean="0">
                        <a:latin typeface="Cambria Math" panose="02040503050406030204" pitchFamily="18" charset="0"/>
                      </a:rPr>
                      <m:t>𝐵</m:t>
                    </m:r>
                    <m:r>
                      <a:rPr lang="en-US" sz="4000" b="0" i="1" kern="0" smtClean="0">
                        <a:latin typeface="Cambria Math" panose="02040503050406030204" pitchFamily="18" charset="0"/>
                      </a:rPr>
                      <m:t>)</m:t>
                    </m:r>
                  </m:oMath>
                </a14:m>
                <a:endParaRPr lang="en-US" sz="4000" b="0" kern="0">
                  <a:latin typeface="Be Vietnam Pro" pitchFamily="2" charset="77"/>
                </a:endParaRPr>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6395533"/>
              </a:xfrm>
              <a:prstGeom prst="rect">
                <a:avLst/>
              </a:prstGeom>
              <a:blipFill>
                <a:blip r:embed="rId3"/>
                <a:stretch>
                  <a:fillRect l="-1575" t="-595" r="-1800" b="-2579"/>
                </a:stretch>
              </a:blipFill>
            </p:spPr>
            <p:txBody>
              <a:bodyPr/>
              <a:lstStyle/>
              <a:p>
                <a:r>
                  <a:rPr lang="en-VN">
                    <a:noFill/>
                  </a:rPr>
                  <a:t> </a:t>
                </a:r>
              </a:p>
            </p:txBody>
          </p:sp>
        </mc:Fallback>
      </mc:AlternateContent>
    </p:spTree>
    <p:extLst>
      <p:ext uri="{BB962C8B-B14F-4D97-AF65-F5344CB8AC3E}">
        <p14:creationId xmlns:p14="http://schemas.microsoft.com/office/powerpoint/2010/main" val="18967587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798282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Do vậy công thức Naïve Bayes được phát biểu như sau:</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num>
                            <m:den>
                              <m:r>
                                <a:rPr lang="en-US" sz="3600" b="0" i="1" kern="0" smtClean="0">
                                  <a:latin typeface="Cambria Math" panose="02040503050406030204" pitchFamily="18" charset="0"/>
                                </a:rPr>
                                <m:t>𝑋</m:t>
                              </m:r>
                            </m:den>
                          </m:f>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r>
                            <a:rPr lang="en-US" sz="3600" b="0" i="1" kern="0" smtClean="0">
                              <a:latin typeface="Cambria Math" panose="02040503050406030204" pitchFamily="18" charset="0"/>
                            </a:rPr>
                            <m:t>)</m:t>
                          </m:r>
                        </m:num>
                        <m:den>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en>
                      </m:f>
                      <m:r>
                        <a:rPr lang="en-US" sz="3600" b="0" i="1" kern="0" smtClean="0">
                          <a:latin typeface="Cambria Math" panose="02040503050406030204" pitchFamily="18" charset="0"/>
                        </a:rPr>
                        <m:t>=</m:t>
                      </m:r>
                      <m:f>
                        <m:fPr>
                          <m:ctrlPr>
                            <a:rPr lang="en-US" sz="3600" i="1" kern="0">
                              <a:latin typeface="Cambria Math" panose="02040503050406030204" pitchFamily="18" charset="0"/>
                            </a:rPr>
                          </m:ctrlPr>
                        </m:fPr>
                        <m:num>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r>
                            <a:rPr lang="en-US" sz="3600" i="1" kern="0">
                              <a:latin typeface="Cambria Math" panose="02040503050406030204" pitchFamily="18" charset="0"/>
                            </a:rPr>
                            <m:t>)</m:t>
                          </m:r>
                        </m:num>
                        <m:den>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b="0" i="1" kern="0">
                                      <a:latin typeface="Cambria Math" panose="02040503050406030204" pitchFamily="18" charset="0"/>
                                    </a:rPr>
                                    <m:t>𝑥</m:t>
                                  </m:r>
                                </m:e>
                                <m:sub>
                                  <m:r>
                                    <a:rPr lang="en-US" sz="3600" b="0" i="1" kern="0">
                                      <a:latin typeface="Cambria Math" panose="02040503050406030204" pitchFamily="18" charset="0"/>
                                    </a:rPr>
                                    <m:t>1</m:t>
                                  </m:r>
                                </m:sub>
                              </m:sSub>
                            </m:e>
                          </m:d>
                          <m:r>
                            <a:rPr lang="en-US" sz="3600" b="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𝑥</m:t>
                                  </m:r>
                                </m:e>
                                <m:sub>
                                  <m:r>
                                    <a:rPr lang="en-US" sz="3600" b="0" i="1" kern="0">
                                      <a:latin typeface="Cambria Math" panose="02040503050406030204" pitchFamily="18" charset="0"/>
                                    </a:rPr>
                                    <m:t>2</m:t>
                                  </m:r>
                                </m:sub>
                              </m:sSub>
                            </m:e>
                          </m:d>
                          <m:r>
                            <a:rPr lang="en-US" sz="3600" b="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𝑥</m:t>
                                  </m:r>
                                </m:e>
                                <m:sub>
                                  <m:r>
                                    <a:rPr lang="en-US" sz="3600" b="0" i="1" kern="0">
                                      <a:latin typeface="Cambria Math" panose="02040503050406030204" pitchFamily="18" charset="0"/>
                                    </a:rPr>
                                    <m:t>𝑛</m:t>
                                  </m:r>
                                </m:sub>
                              </m:sSub>
                            </m:e>
                          </m:d>
                        </m:den>
                      </m:f>
                    </m:oMath>
                  </m:oMathPara>
                </a14:m>
                <a:endParaRPr lang="en-US" sz="3600" kern="0"/>
              </a:p>
              <a:p>
                <a:pPr marL="583565" marR="5080" indent="-571500" algn="just">
                  <a:lnSpc>
                    <a:spcPct val="130000"/>
                  </a:lnSpc>
                  <a:buFont typeface="Wingdings" panose="05000000000000000000" pitchFamily="2" charset="2"/>
                  <a:buChar char="§"/>
                </a:pPr>
                <a:r>
                  <a:rPr lang="en-US" sz="3600" b="0" i="1" kern="0">
                    <a:latin typeface="Cambria Math" panose="02040503050406030204" pitchFamily="18" charset="0"/>
                  </a:rPr>
                  <a:t>Ví dụ: Tìm xác suất của nhãn i= </a:t>
                </a:r>
                <a:r>
                  <a:rPr lang="vi-VN" sz="3600" b="0" i="1" kern="0">
                    <a:latin typeface="Cambria Math" panose="02040503050406030204" pitchFamily="18" charset="0"/>
                  </a:rPr>
                  <a:t>mưa hoặc không mưa khi biết điều kiện X=ít mấy, áp suất thấp và gió thổi từ hướng nam.</a:t>
                </a:r>
                <a:endParaRPr lang="en-US" sz="3600" b="0" i="1" kern="0">
                  <a:latin typeface="Cambria Math" panose="02040503050406030204" pitchFamily="18" charset="0"/>
                </a:endParaRP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num>
                          <m:den>
                            <m:r>
                              <a:rPr lang="en-US" sz="3600" b="0" i="1" kern="0" smtClean="0">
                                <a:latin typeface="Cambria Math" panose="02040503050406030204" pitchFamily="18" charset="0"/>
                              </a:rPr>
                              <m:t>𝑋</m:t>
                            </m:r>
                          </m:den>
                        </m:f>
                      </m:e>
                    </m:d>
                  </m:oMath>
                </a14:m>
                <a:r>
                  <a:rPr lang="en-US" sz="3600" kern="0"/>
                  <a:t>: xác suất sảy ra nhãn i khi biết X</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oMath>
                </a14:m>
                <a:r>
                  <a:rPr lang="en-US" sz="3600" kern="0"/>
                  <a:t>: xác suất X khi biết nhãn i</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r>
                      <a:rPr lang="en-US" sz="3600" b="0" i="1" kern="0" smtClean="0">
                        <a:latin typeface="Cambria Math" panose="02040503050406030204" pitchFamily="18" charset="0"/>
                      </a:rPr>
                      <m:t>)</m:t>
                    </m:r>
                  </m:oMath>
                </a14:m>
                <a:r>
                  <a:rPr lang="en-US" sz="3600" kern="0"/>
                  <a:t>: xác suất sảy ra nhãn i</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𝑋</m:t>
                        </m:r>
                      </m:e>
                    </m:d>
                  </m:oMath>
                </a14:m>
                <a:r>
                  <a:rPr lang="en-US" sz="3600" kern="0"/>
                  <a:t>: xác suất sảy ra nhãn X</a:t>
                </a:r>
              </a:p>
              <a:p>
                <a:pPr marL="583565" marR="5080" indent="-571500" algn="just">
                  <a:lnSpc>
                    <a:spcPct val="130000"/>
                  </a:lnSpc>
                  <a:buFont typeface="Wingdings" panose="05000000000000000000" pitchFamily="2" charset="2"/>
                  <a:buChar char="§"/>
                </a:pPr>
                <a14:m>
                  <m:oMath xmlns:m="http://schemas.openxmlformats.org/officeDocument/2006/math">
                    <m:sSub>
                      <m:sSubPr>
                        <m:ctrlPr>
                          <a:rPr lang="en-US" sz="3600" i="1" kern="0">
                            <a:latin typeface="Cambria Math" panose="02040503050406030204" pitchFamily="18" charset="0"/>
                          </a:rPr>
                        </m:ctrlPr>
                      </m:sSubPr>
                      <m:e>
                        <m:r>
                          <a:rPr lang="en-US" sz="3600" b="0" i="1" kern="0">
                            <a:latin typeface="Cambria Math" panose="02040503050406030204" pitchFamily="18" charset="0"/>
                          </a:rPr>
                          <m:t>𝑥</m:t>
                        </m:r>
                      </m:e>
                      <m:sub>
                        <m:r>
                          <a:rPr lang="en-US" sz="3600" b="0" i="1" kern="0">
                            <a:latin typeface="Cambria Math" panose="02040503050406030204" pitchFamily="18" charset="0"/>
                          </a:rPr>
                          <m:t>𝑖</m:t>
                        </m:r>
                      </m:sub>
                    </m:sSub>
                    <m:r>
                      <a:rPr lang="en-US" sz="3600" b="0" i="1" kern="0">
                        <a:latin typeface="Cambria Math" panose="02040503050406030204" pitchFamily="18" charset="0"/>
                      </a:rPr>
                      <m:t>:</m:t>
                    </m:r>
                  </m:oMath>
                </a14:m>
                <a:r>
                  <a:rPr lang="en-US" sz="3600" kern="0"/>
                  <a:t> điều kiện thứ i</a:t>
                </a:r>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7982826"/>
              </a:xfrm>
              <a:prstGeom prst="rect">
                <a:avLst/>
              </a:prstGeom>
              <a:blipFill>
                <a:blip r:embed="rId3"/>
                <a:stretch>
                  <a:fillRect l="-1575" t="-477" r="-1575" b="-2385"/>
                </a:stretch>
              </a:blipFill>
            </p:spPr>
            <p:txBody>
              <a:bodyPr/>
              <a:lstStyle/>
              <a:p>
                <a:r>
                  <a:rPr lang="en-VN">
                    <a:noFill/>
                  </a:rPr>
                  <a:t> </a:t>
                </a:r>
              </a:p>
            </p:txBody>
          </p:sp>
        </mc:Fallback>
      </mc:AlternateContent>
    </p:spTree>
    <p:extLst>
      <p:ext uri="{BB962C8B-B14F-4D97-AF65-F5344CB8AC3E}">
        <p14:creationId xmlns:p14="http://schemas.microsoft.com/office/powerpoint/2010/main" val="37356644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682302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Vì mẫu số không đổi đối với một đầu vào nhất định, chúng ta có thể loại bỏ phần mẫu:</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num>
                            <m:den>
                              <m:r>
                                <a:rPr lang="en-US" sz="3600" b="0" i="1" kern="0" smtClean="0">
                                  <a:latin typeface="Cambria Math" panose="02040503050406030204" pitchFamily="18" charset="0"/>
                                </a:rPr>
                                <m:t>𝑋</m:t>
                              </m:r>
                            </m:den>
                          </m:f>
                        </m:e>
                      </m:d>
                      <m:r>
                        <a:rPr lang="en-US" sz="3600" b="0" i="1" kern="0" smtClean="0">
                          <a:latin typeface="Cambria Math" panose="02040503050406030204" pitchFamily="18" charset="0"/>
                          <a:ea typeface="Cambria Math" panose="02040503050406030204" pitchFamily="18" charset="0"/>
                        </a:rPr>
                        <m:t>∝</m:t>
                      </m:r>
                      <m:nary>
                        <m:naryPr>
                          <m:chr m:val="∏"/>
                          <m:limLoc m:val="subSup"/>
                          <m:ctrlPr>
                            <a:rPr lang="en-US" sz="3600" b="0" i="1" kern="0" smtClean="0">
                              <a:latin typeface="Cambria Math" panose="02040503050406030204" pitchFamily="18" charset="0"/>
                              <a:ea typeface="Cambria Math" panose="02040503050406030204" pitchFamily="18" charset="0"/>
                            </a:rPr>
                          </m:ctrlPr>
                        </m:naryPr>
                        <m:sub>
                          <m:r>
                            <m:rPr>
                              <m:brk m:alnAt="25"/>
                            </m:rPr>
                            <a:rPr lang="en-US" sz="3600" b="0" i="1" kern="0" smtClean="0">
                              <a:latin typeface="Cambria Math" panose="02040503050406030204" pitchFamily="18" charset="0"/>
                              <a:ea typeface="Cambria Math" panose="02040503050406030204" pitchFamily="18" charset="0"/>
                            </a:rPr>
                            <m:t>𝑖</m:t>
                          </m:r>
                          <m:r>
                            <a:rPr lang="en-US" sz="3600" b="0" i="1" kern="0" smtClean="0">
                              <a:latin typeface="Cambria Math" panose="02040503050406030204" pitchFamily="18" charset="0"/>
                              <a:ea typeface="Cambria Math" panose="02040503050406030204" pitchFamily="18" charset="0"/>
                            </a:rPr>
                            <m:t>=1</m:t>
                          </m:r>
                        </m:sub>
                        <m:sup>
                          <m:r>
                            <a:rPr lang="en-US" sz="3600" b="0" i="1" kern="0" smtClean="0">
                              <a:latin typeface="Cambria Math" panose="02040503050406030204" pitchFamily="18" charset="0"/>
                              <a:ea typeface="Cambria Math" panose="02040503050406030204" pitchFamily="18" charset="0"/>
                            </a:rPr>
                            <m:t>𝑛</m:t>
                          </m:r>
                        </m:sup>
                        <m:e>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e>
                      </m:nary>
                      <m:r>
                        <a:rPr lang="en-US" sz="3600" i="1" kern="0">
                          <a:latin typeface="Cambria Math" panose="02040503050406030204" pitchFamily="18" charset="0"/>
                        </a:rPr>
                        <m:t>∗</m:t>
                      </m:r>
                      <m:r>
                        <a:rPr lang="en-US" sz="3600" i="1" kern="0">
                          <a:latin typeface="Cambria Math" panose="02040503050406030204" pitchFamily="18" charset="0"/>
                        </a:rPr>
                        <m:t>𝑃</m:t>
                      </m:r>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r>
                        <a:rPr lang="en-US" sz="3600" i="1" kern="0">
                          <a:latin typeface="Cambria Math" panose="02040503050406030204" pitchFamily="18" charset="0"/>
                        </a:rPr>
                        <m:t>)</m:t>
                      </m:r>
                    </m:oMath>
                  </m:oMathPara>
                </a14:m>
                <a:endParaRPr lang="en-US" sz="3600" kern="0"/>
              </a:p>
              <a:p>
                <a:pPr marL="583565" marR="5080" indent="-571500" algn="just">
                  <a:lnSpc>
                    <a:spcPct val="130000"/>
                  </a:lnSpc>
                  <a:buFont typeface="Wingdings" panose="05000000000000000000" pitchFamily="2" charset="2"/>
                  <a:buChar char="§"/>
                </a:pPr>
                <a:r>
                  <a:rPr lang="en-US" sz="3600" b="0" i="1" kern="0">
                    <a:latin typeface="Cambria Math" panose="02040503050406030204" pitchFamily="18" charset="0"/>
                  </a:rPr>
                  <a:t>Ví dụ: Tìm xác suất của nhãn i= </a:t>
                </a:r>
                <a:r>
                  <a:rPr lang="vi-VN" sz="3600" b="0" i="1" kern="0">
                    <a:latin typeface="Cambria Math" panose="02040503050406030204" pitchFamily="18" charset="0"/>
                  </a:rPr>
                  <a:t>mưa hoặc không mưa khi biết điều kiện X=ít mấy, áp suất thấp và gió thổi từ hướng nam.</a:t>
                </a:r>
                <a:endParaRPr lang="en-US" sz="3600" b="0" i="1" kern="0">
                  <a:latin typeface="Cambria Math" panose="02040503050406030204" pitchFamily="18" charset="0"/>
                </a:endParaRP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num>
                          <m:den>
                            <m:r>
                              <a:rPr lang="en-US" sz="3600" b="0" i="1" kern="0" smtClean="0">
                                <a:latin typeface="Cambria Math" panose="02040503050406030204" pitchFamily="18" charset="0"/>
                              </a:rPr>
                              <m:t>𝑋</m:t>
                            </m:r>
                          </m:den>
                        </m:f>
                      </m:e>
                    </m:d>
                  </m:oMath>
                </a14:m>
                <a:r>
                  <a:rPr lang="en-US" sz="3600" kern="0"/>
                  <a:t>: xác suất sảy ra nhãn i khi biết X</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oMath>
                </a14:m>
                <a:r>
                  <a:rPr lang="en-US" sz="3600" kern="0"/>
                  <a:t>: xác suất X khi biết nhãn i</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r>
                      <a:rPr lang="en-US" sz="3600" b="0" i="1" kern="0" smtClean="0">
                        <a:latin typeface="Cambria Math" panose="02040503050406030204" pitchFamily="18" charset="0"/>
                      </a:rPr>
                      <m:t>)</m:t>
                    </m:r>
                  </m:oMath>
                </a14:m>
                <a:r>
                  <a:rPr lang="en-US" sz="3600" kern="0"/>
                  <a:t>: xác suất sảy ra nhãn i</a:t>
                </a:r>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6823022"/>
              </a:xfrm>
              <a:prstGeom prst="rect">
                <a:avLst/>
              </a:prstGeom>
              <a:blipFill>
                <a:blip r:embed="rId3"/>
                <a:stretch>
                  <a:fillRect l="-1575" t="-2230" r="-1800" b="-15428"/>
                </a:stretch>
              </a:blipFill>
            </p:spPr>
            <p:txBody>
              <a:bodyPr/>
              <a:lstStyle/>
              <a:p>
                <a:r>
                  <a:rPr lang="en-VN">
                    <a:noFill/>
                  </a:rPr>
                  <a:t> </a:t>
                </a:r>
              </a:p>
            </p:txBody>
          </p:sp>
        </mc:Fallback>
      </mc:AlternateContent>
    </p:spTree>
    <p:extLst>
      <p:ext uri="{BB962C8B-B14F-4D97-AF65-F5344CB8AC3E}">
        <p14:creationId xmlns:p14="http://schemas.microsoft.com/office/powerpoint/2010/main" val="515142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138380"/>
                <a:ext cx="16916400" cy="315547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cs typeface="Source Sans Pro Light"/>
                  </a:rPr>
                  <a:t>Khả năng nào sảy ra khi </a:t>
                </a:r>
                <a14:m>
                  <m:oMath xmlns:m="http://schemas.openxmlformats.org/officeDocument/2006/math">
                    <m:sSub>
                      <m:sSubPr>
                        <m:ctrlPr>
                          <a:rPr lang="en-US" sz="3600" i="1" kern="0">
                            <a:latin typeface="Cambria Math" panose="02040503050406030204" pitchFamily="18" charset="0"/>
                            <a:cs typeface="Source Sans Pro Light"/>
                          </a:rPr>
                        </m:ctrlPr>
                      </m:sSubPr>
                      <m:e>
                        <m:r>
                          <a:rPr lang="en-US" sz="3600" b="0" i="1" kern="0">
                            <a:latin typeface="Cambria Math" panose="02040503050406030204" pitchFamily="18" charset="0"/>
                            <a:cs typeface="Source Sans Pro Light"/>
                          </a:rPr>
                          <m:t>𝑋</m:t>
                        </m:r>
                      </m:e>
                      <m:sub>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𝑐𝑜𝑙𝑜𝑟</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𝑅𝑒𝑑</m:t>
                        </m:r>
                        <m:r>
                          <a:rPr lang="en-US" sz="3600" b="0" i="1" kern="0">
                            <a:latin typeface="Cambria Math" panose="02040503050406030204" pitchFamily="18" charset="0"/>
                            <a:cs typeface="Source Sans Pro Light"/>
                          </a:rPr>
                          <m:t>, </m:t>
                        </m:r>
                        <m:r>
                          <a:rPr lang="en-US" sz="3600" b="0" i="1" kern="0">
                            <a:latin typeface="Cambria Math" panose="02040503050406030204" pitchFamily="18" charset="0"/>
                            <a:cs typeface="Source Sans Pro Light"/>
                          </a:rPr>
                          <m:t>𝑇𝑦𝑝𝑒</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𝑆𝑈𝑉</m:t>
                        </m:r>
                        <m:r>
                          <a:rPr lang="en-US" sz="3600" b="0" i="1" kern="0">
                            <a:latin typeface="Cambria Math" panose="02040503050406030204" pitchFamily="18" charset="0"/>
                            <a:cs typeface="Source Sans Pro Light"/>
                          </a:rPr>
                          <m:t>,</m:t>
                        </m:r>
                        <m:r>
                          <m:rPr>
                            <m:sty m:val="p"/>
                          </m:rPr>
                          <a:rPr lang="en-US" sz="3600" b="0" i="1" kern="0">
                            <a:latin typeface="Cambria Math" panose="02040503050406030204" pitchFamily="18" charset="0"/>
                            <a:cs typeface="Source Sans Pro Light"/>
                          </a:rPr>
                          <m:t>Or</m:t>
                        </m:r>
                        <m:r>
                          <a:rPr lang="en-US" sz="3600" b="0" i="1" kern="0">
                            <a:latin typeface="Cambria Math" panose="02040503050406030204" pitchFamily="18" charset="0"/>
                            <a:cs typeface="Source Sans Pro Light"/>
                          </a:rPr>
                          <m:t>𝑖𝑔𝑖𝑛</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𝐷𝑜𝑚𝑒𝑠𝑡𝑖𝑐</m:t>
                        </m:r>
                        <m:r>
                          <a:rPr lang="en-US" sz="3600" b="0" i="1" kern="0">
                            <a:latin typeface="Cambria Math" panose="02040503050406030204" pitchFamily="18" charset="0"/>
                            <a:cs typeface="Source Sans Pro Light"/>
                          </a:rPr>
                          <m:t>)</m:t>
                        </m:r>
                      </m:sub>
                    </m:sSub>
                  </m:oMath>
                </a14:m>
                <a:r>
                  <a:rPr lang="en-US" sz="3600" kern="0">
                    <a:cs typeface="Source Sans Pro Light"/>
                  </a:rPr>
                  <a:t>?</a:t>
                </a:r>
              </a:p>
              <a:p>
                <a:pPr marL="583565" marR="5080" indent="-571500" algn="just">
                  <a:lnSpc>
                    <a:spcPct val="130000"/>
                  </a:lnSpc>
                  <a:buFont typeface="Wingdings" panose="05000000000000000000" pitchFamily="2" charset="2"/>
                  <a:buChar char="§"/>
                </a:pPr>
                <a:r>
                  <a:rPr lang="en-US" sz="3600" kern="0"/>
                  <a:t>Bước 1: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US" sz="3600" kern="0"/>
              </a:p>
              <a:p>
                <a:pPr marL="583565" marR="5080" indent="-571500" algn="just">
                  <a:lnSpc>
                    <a:spcPct val="130000"/>
                  </a:lnSpc>
                  <a:buFont typeface="Wingdings" panose="05000000000000000000" pitchFamily="2" charset="2"/>
                  <a:buChar char="§"/>
                </a:pPr>
                <a:r>
                  <a:rPr lang="en-US" sz="3600" kern="0"/>
                  <a:t>Bước 2: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oMath>
                </a14:m>
                <a:endParaRPr lang="vi-VN" sz="3200" kern="0"/>
              </a:p>
              <a:p>
                <a:pPr marL="583565" marR="5080" indent="-571500" algn="just">
                  <a:lnSpc>
                    <a:spcPct val="130000"/>
                  </a:lnSpc>
                  <a:buFont typeface="Wingdings" panose="05000000000000000000" pitchFamily="2" charset="2"/>
                  <a:buChar char="§"/>
                </a:pPr>
                <a:r>
                  <a:rPr lang="en-US" sz="3600" kern="0"/>
                  <a:t>Bước 3: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138380"/>
                <a:ext cx="16916400" cy="3155479"/>
              </a:xfrm>
              <a:prstGeom prst="rect">
                <a:avLst/>
              </a:prstGeom>
              <a:blipFill>
                <a:blip r:embed="rId3"/>
                <a:stretch>
                  <a:fillRect l="-1425" b="-55422"/>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extLst>
              <p:ext uri="{D42A27DB-BD31-4B8C-83A1-F6EECF244321}">
                <p14:modId xmlns:p14="http://schemas.microsoft.com/office/powerpoint/2010/main" val="665048929"/>
              </p:ext>
            </p:extLst>
          </p:nvPr>
        </p:nvGraphicFramePr>
        <p:xfrm>
          <a:off x="9505155" y="3213100"/>
          <a:ext cx="9026956" cy="6596839"/>
        </p:xfrm>
        <a:graphic>
          <a:graphicData uri="http://schemas.openxmlformats.org/drawingml/2006/table">
            <a:tbl>
              <a:tblPr>
                <a:tableStyleId>{BDBED569-4797-4DF1-A0F4-6AAB3CD982D8}</a:tableStyleId>
              </a:tblPr>
              <a:tblGrid>
                <a:gridCol w="552110">
                  <a:extLst>
                    <a:ext uri="{9D8B030D-6E8A-4147-A177-3AD203B41FA5}">
                      <a16:colId xmlns:a16="http://schemas.microsoft.com/office/drawing/2014/main" val="1170831559"/>
                    </a:ext>
                  </a:extLst>
                </a:gridCol>
                <a:gridCol w="1625600">
                  <a:extLst>
                    <a:ext uri="{9D8B030D-6E8A-4147-A177-3AD203B41FA5}">
                      <a16:colId xmlns:a16="http://schemas.microsoft.com/office/drawing/2014/main" val="1276850152"/>
                    </a:ext>
                  </a:extLst>
                </a:gridCol>
                <a:gridCol w="1714815">
                  <a:extLst>
                    <a:ext uri="{9D8B030D-6E8A-4147-A177-3AD203B41FA5}">
                      <a16:colId xmlns:a16="http://schemas.microsoft.com/office/drawing/2014/main" val="646984356"/>
                    </a:ext>
                  </a:extLst>
                </a:gridCol>
                <a:gridCol w="2260600">
                  <a:extLst>
                    <a:ext uri="{9D8B030D-6E8A-4147-A177-3AD203B41FA5}">
                      <a16:colId xmlns:a16="http://schemas.microsoft.com/office/drawing/2014/main" val="1316468677"/>
                    </a:ext>
                  </a:extLst>
                </a:gridCol>
                <a:gridCol w="2873831">
                  <a:extLst>
                    <a:ext uri="{9D8B030D-6E8A-4147-A177-3AD203B41FA5}">
                      <a16:colId xmlns:a16="http://schemas.microsoft.com/office/drawing/2014/main" val="2752626751"/>
                    </a:ext>
                  </a:extLst>
                </a:gridCol>
              </a:tblGrid>
              <a:tr h="615293">
                <a:tc>
                  <a:txBody>
                    <a:bodyPr/>
                    <a:lstStyle/>
                    <a:p>
                      <a:pPr algn="ctr" fontAlgn="b"/>
                      <a:r>
                        <a:rPr lang="vi-VN" sz="3600" b="1" i="0" u="none" strike="noStrike">
                          <a:solidFill>
                            <a:srgbClr val="000000"/>
                          </a:solidFill>
                          <a:effectLst/>
                          <a:latin typeface="Calibri" panose="020F0502020204030204" pitchFamily="34" charset="0"/>
                        </a:rPr>
                        <a:t>#</a:t>
                      </a:r>
                    </a:p>
                  </a:txBody>
                  <a:tcPr marL="9525" marR="9525" marT="9525" marB="0" anchor="b"/>
                </a:tc>
                <a:tc>
                  <a:txBody>
                    <a:bodyPr/>
                    <a:lstStyle/>
                    <a:p>
                      <a:pPr algn="ctr" fontAlgn="b"/>
                      <a:r>
                        <a:rPr lang="en-US" sz="3600" b="1" u="none" strike="noStrike">
                          <a:effectLst/>
                        </a:rPr>
                        <a:t>Color</a:t>
                      </a:r>
                      <a:endParaRPr lang="en-US"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i="0" u="none" strike="noStrike">
                          <a:solidFill>
                            <a:srgbClr val="000000"/>
                          </a:solidFill>
                          <a:effectLst/>
                          <a:latin typeface="Calibri" panose="020F0502020204030204" pitchFamily="34" charset="0"/>
                        </a:rPr>
                        <a:t>Type</a:t>
                      </a:r>
                    </a:p>
                  </a:txBody>
                  <a:tcPr marL="9525" marR="9525" marT="9525" marB="0" anchor="b"/>
                </a:tc>
                <a:tc>
                  <a:txBody>
                    <a:bodyPr/>
                    <a:lstStyle/>
                    <a:p>
                      <a:pPr algn="ctr" fontAlgn="b"/>
                      <a:r>
                        <a:rPr lang="en-US" sz="3600" b="1" i="0" u="none" strike="noStrike">
                          <a:solidFill>
                            <a:srgbClr val="000000"/>
                          </a:solidFill>
                          <a:effectLst/>
                          <a:latin typeface="Calibri" panose="020F0502020204030204" pitchFamily="34" charset="0"/>
                        </a:rPr>
                        <a:t>Origin</a:t>
                      </a:r>
                    </a:p>
                  </a:txBody>
                  <a:tcPr marL="9525" marR="9525" marT="9525" marB="0" anchor="b"/>
                </a:tc>
                <a:tc>
                  <a:txBody>
                    <a:bodyPr/>
                    <a:lstStyle/>
                    <a:p>
                      <a:pPr algn="ctr" fontAlgn="b"/>
                      <a:r>
                        <a:rPr lang="en-US" sz="3600" b="1" u="none" strike="noStrike">
                          <a:effectLst/>
                        </a:rPr>
                        <a:t>Stolen?</a:t>
                      </a:r>
                      <a:endParaRPr lang="en-US" sz="36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615293">
                <a:tc>
                  <a:txBody>
                    <a:bodyPr/>
                    <a:lstStyle/>
                    <a:p>
                      <a:pPr algn="ctr" fontAlgn="b"/>
                      <a:r>
                        <a:rPr lang="en-US" sz="3600" u="none" strike="noStrike">
                          <a:effectLst/>
                        </a:rPr>
                        <a:t>1</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Red</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Sports</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Domestic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vi-VN" sz="3600" b="0" i="0" u="none" strike="noStrike" kern="1200" cap="none" spc="0" normalizeH="0" baseline="0" noProof="0">
                          <a:ln>
                            <a:noFill/>
                          </a:ln>
                          <a:solidFill>
                            <a:prstClr val="black"/>
                          </a:solidFill>
                          <a:effectLst/>
                          <a:uLnTx/>
                          <a:uFillTx/>
                          <a:latin typeface="+mn-lt"/>
                          <a:ea typeface="+mn-ea"/>
                          <a:cs typeface="+mn-cs"/>
                        </a:rPr>
                        <a:t>Yes</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476230">
                <a:tc>
                  <a:txBody>
                    <a:bodyPr/>
                    <a:lstStyle/>
                    <a:p>
                      <a:pPr algn="ctr" fontAlgn="b"/>
                      <a:r>
                        <a:rPr lang="en-US" sz="3600" u="none" strike="noStrike">
                          <a:effectLst/>
                        </a:rPr>
                        <a:t>2</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Red</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Sports</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Domestic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No</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615293">
                <a:tc>
                  <a:txBody>
                    <a:bodyPr/>
                    <a:lstStyle/>
                    <a:p>
                      <a:pPr algn="ctr" fontAlgn="b"/>
                      <a:r>
                        <a:rPr lang="en-US" sz="3600" u="none" strike="noStrike">
                          <a:effectLst/>
                        </a:rPr>
                        <a:t>3</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Red</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Sports</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Domestic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vi-VN" sz="3600" b="0" i="0" u="none" strike="noStrike" kern="1200" cap="none" spc="0" normalizeH="0" baseline="0" noProof="0">
                          <a:ln>
                            <a:noFill/>
                          </a:ln>
                          <a:solidFill>
                            <a:prstClr val="black"/>
                          </a:solidFill>
                          <a:effectLst/>
                          <a:uLnTx/>
                          <a:uFillTx/>
                          <a:latin typeface="+mn-lt"/>
                          <a:ea typeface="+mn-ea"/>
                          <a:cs typeface="+mn-cs"/>
                        </a:rPr>
                        <a:t>Yes</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476230">
                <a:tc>
                  <a:txBody>
                    <a:bodyPr/>
                    <a:lstStyle/>
                    <a:p>
                      <a:pPr algn="ctr" fontAlgn="b"/>
                      <a:r>
                        <a:rPr lang="en-US" sz="3600" u="none" strike="noStrike">
                          <a:effectLst/>
                        </a:rPr>
                        <a:t>4</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Yellow</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Sports</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Domestic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No</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615293">
                <a:tc>
                  <a:txBody>
                    <a:bodyPr/>
                    <a:lstStyle/>
                    <a:p>
                      <a:pPr algn="ctr" fontAlgn="b"/>
                      <a:r>
                        <a:rPr lang="en-US" sz="3600" u="none" strike="noStrike">
                          <a:effectLst/>
                        </a:rPr>
                        <a:t>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Sports</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Imported</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vi-VN" sz="3600" b="0" i="0" u="none" strike="noStrike" kern="1200" cap="none" spc="0" normalizeH="0" baseline="0" noProof="0">
                          <a:ln>
                            <a:noFill/>
                          </a:ln>
                          <a:solidFill>
                            <a:prstClr val="black"/>
                          </a:solidFill>
                          <a:effectLst/>
                          <a:uLnTx/>
                          <a:uFillTx/>
                          <a:latin typeface="+mn-lt"/>
                          <a:ea typeface="+mn-ea"/>
                          <a:cs typeface="+mn-cs"/>
                        </a:rPr>
                        <a:t>Yes</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615293">
                <a:tc>
                  <a:txBody>
                    <a:bodyPr/>
                    <a:lstStyle/>
                    <a:p>
                      <a:pPr algn="ctr" fontAlgn="b"/>
                      <a:r>
                        <a:rPr lang="en-US" sz="3600" u="none" strike="noStrike">
                          <a:effectLst/>
                        </a:rPr>
                        <a:t>6</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lang="en-US" sz="3600" u="none" strike="noStrike">
                          <a:effectLst/>
                        </a:rPr>
                        <a:t>SUV</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Imported</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No</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476230">
                <a:tc>
                  <a:txBody>
                    <a:bodyPr/>
                    <a:lstStyle/>
                    <a:p>
                      <a:pPr algn="ctr" fontAlgn="b"/>
                      <a:r>
                        <a:rPr lang="en-US" sz="3600" u="none" strike="noStrike">
                          <a:effectLst/>
                        </a:rPr>
                        <a:t>7</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SUV</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Imported</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vi-VN" sz="3600" b="0" i="0" u="none" strike="noStrike" kern="1200" cap="none" spc="0" normalizeH="0" baseline="0" noProof="0">
                          <a:ln>
                            <a:noFill/>
                          </a:ln>
                          <a:solidFill>
                            <a:prstClr val="black"/>
                          </a:solidFill>
                          <a:effectLst/>
                          <a:uLnTx/>
                          <a:uFillTx/>
                          <a:latin typeface="Be Vietnam Pro"/>
                          <a:ea typeface="+mn-ea"/>
                          <a:cs typeface="+mn-cs"/>
                        </a:rPr>
                        <a:t>Yes</a:t>
                      </a:r>
                      <a:endParaRPr kumimoji="0" lang="vi-VN"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27178196"/>
                  </a:ext>
                </a:extLst>
              </a:tr>
              <a:tr h="615293">
                <a:tc>
                  <a:txBody>
                    <a:bodyPr/>
                    <a:lstStyle/>
                    <a:p>
                      <a:pPr algn="ctr" fontAlgn="b"/>
                      <a:r>
                        <a:rPr lang="en-US" sz="3600" u="none" strike="noStrike">
                          <a:effectLst/>
                        </a:rPr>
                        <a:t>8</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SUV</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mn-lt"/>
                          <a:ea typeface="+mn-ea"/>
                          <a:cs typeface="+mn-cs"/>
                        </a:rPr>
                        <a:t>Domestic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vi-VN" sz="3600" b="0" i="0" u="none" strike="noStrike" kern="1200" cap="none" spc="0" normalizeH="0" baseline="0" noProof="0">
                          <a:ln>
                            <a:noFill/>
                          </a:ln>
                          <a:solidFill>
                            <a:prstClr val="black"/>
                          </a:solidFill>
                          <a:effectLst/>
                          <a:uLnTx/>
                          <a:uFillTx/>
                          <a:latin typeface="Be Vietnam Pro"/>
                          <a:ea typeface="+mn-ea"/>
                          <a:cs typeface="+mn-cs"/>
                        </a:rPr>
                        <a:t>No</a:t>
                      </a:r>
                      <a:endParaRPr kumimoji="0" lang="vi-VN"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1440045792"/>
                  </a:ext>
                </a:extLst>
              </a:tr>
              <a:tr h="615293">
                <a:tc>
                  <a:txBody>
                    <a:bodyPr/>
                    <a:lstStyle/>
                    <a:p>
                      <a:pPr algn="ctr" fontAlgn="b"/>
                      <a:r>
                        <a:rPr lang="en-US" sz="3600" b="0" i="0" u="none" strike="noStrike">
                          <a:solidFill>
                            <a:srgbClr val="000000"/>
                          </a:solidFill>
                          <a:effectLst/>
                          <a:latin typeface="Calibri" panose="020F0502020204030204" pitchFamily="34" charset="0"/>
                        </a:rPr>
                        <a:t>9</a:t>
                      </a:r>
                    </a:p>
                  </a:txBody>
                  <a:tcPr marL="9525" marR="9525" marT="9525" marB="0" anchor="b"/>
                </a:tc>
                <a:tc>
                  <a:txBody>
                    <a:bodyPr/>
                    <a:lstStyle/>
                    <a:p>
                      <a:pPr algn="ctr" fontAlgn="b"/>
                      <a:r>
                        <a:rPr lang="en-US" sz="3600" b="0" i="0" u="none" strike="noStrike">
                          <a:solidFill>
                            <a:srgbClr val="000000"/>
                          </a:solidFill>
                          <a:effectLst/>
                          <a:latin typeface="Calibri" panose="020F0502020204030204" pitchFamily="34" charset="0"/>
                        </a:rPr>
                        <a:t>Red</a:t>
                      </a: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SUV</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Imported</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b="0" i="0" u="none" strike="noStrike">
                          <a:solidFill>
                            <a:srgbClr val="000000"/>
                          </a:solidFill>
                          <a:effectLst/>
                          <a:latin typeface="Calibri" panose="020F0502020204030204" pitchFamily="34" charset="0"/>
                        </a:rPr>
                        <a:t>No</a:t>
                      </a:r>
                    </a:p>
                  </a:txBody>
                  <a:tcPr marL="9525" marR="9525" marT="9525" marB="0" anchor="b"/>
                </a:tc>
                <a:extLst>
                  <a:ext uri="{0D108BD9-81ED-4DB2-BD59-A6C34878D82A}">
                    <a16:rowId xmlns:a16="http://schemas.microsoft.com/office/drawing/2014/main" val="1864001238"/>
                  </a:ext>
                </a:extLst>
              </a:tr>
              <a:tr h="615293">
                <a:tc>
                  <a:txBody>
                    <a:bodyPr/>
                    <a:lstStyle/>
                    <a:p>
                      <a:pPr algn="ctr" fontAlgn="b"/>
                      <a:r>
                        <a:rPr lang="en-US" sz="3600" b="0" i="0" u="none" strike="noStrike">
                          <a:solidFill>
                            <a:srgbClr val="000000"/>
                          </a:solidFill>
                          <a:effectLst/>
                          <a:latin typeface="Calibri" panose="020F0502020204030204" pitchFamily="34" charset="0"/>
                        </a:rPr>
                        <a:t>10</a:t>
                      </a: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lang="en-US" sz="3600" b="0" i="0" u="none" strike="noStrike">
                          <a:solidFill>
                            <a:srgbClr val="000000"/>
                          </a:solidFill>
                          <a:effectLst/>
                          <a:latin typeface="Calibri" panose="020F0502020204030204" pitchFamily="34" charset="0"/>
                        </a:rPr>
                        <a:t>Red</a:t>
                      </a:r>
                    </a:p>
                  </a:txBody>
                  <a:tcPr marL="9525" marR="9525" marT="9525" marB="0" anchor="b"/>
                </a:tc>
                <a:tc>
                  <a:txBody>
                    <a:bodyPr/>
                    <a:lstStyle/>
                    <a:p>
                      <a:pPr algn="ctr" fontAlgn="b"/>
                      <a:r>
                        <a:rPr lang="en-US" sz="3600" u="none" strike="noStrike">
                          <a:effectLst/>
                        </a:rPr>
                        <a:t>Sports</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Imported</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vi-VN" sz="3600" b="0" i="0" u="none" strike="noStrike" kern="1200" cap="none" spc="0" normalizeH="0" baseline="0" noProof="0">
                          <a:ln>
                            <a:noFill/>
                          </a:ln>
                          <a:solidFill>
                            <a:prstClr val="black"/>
                          </a:solidFill>
                          <a:effectLst/>
                          <a:uLnTx/>
                          <a:uFillTx/>
                          <a:latin typeface="+mn-lt"/>
                          <a:ea typeface="+mn-ea"/>
                          <a:cs typeface="+mn-cs"/>
                        </a:rPr>
                        <a:t>Yes</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81871436"/>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6D89FF-264E-7883-9F5F-D9BC271E05D1}"/>
                  </a:ext>
                </a:extLst>
              </p:cNvPr>
              <p:cNvSpPr txBox="1"/>
              <p:nvPr/>
            </p:nvSpPr>
            <p:spPr>
              <a:xfrm>
                <a:off x="818356" y="5942697"/>
                <a:ext cx="9511552" cy="2750368"/>
              </a:xfrm>
              <a:prstGeom prst="rect">
                <a:avLst/>
              </a:prstGeom>
              <a:noFill/>
            </p:spPr>
            <p:txBody>
              <a:bodyPr wrap="square">
                <a:spAutoFit/>
              </a:bodyPr>
              <a:lstStyle/>
              <a:p>
                <a:r>
                  <a:rPr lang="en-US" sz="3600" kern="0"/>
                  <a:t>Bước 1: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VN" sz="3600"/>
              </a:p>
              <a:p>
                <a:pPr/>
                <a14:m>
                  <m:oMathPara xmlns:m="http://schemas.openxmlformats.org/officeDocument/2006/math">
                    <m:oMathParaPr>
                      <m:jc m:val="left"/>
                    </m:oMathParaPr>
                    <m:oMath xmlns:m="http://schemas.openxmlformats.org/officeDocument/2006/math">
                      <m:r>
                        <a:rPr lang="en-US" sz="3600" b="0" i="1">
                          <a:latin typeface="Cambria Math" panose="02040503050406030204" pitchFamily="18" charset="0"/>
                        </a:rPr>
                        <m:t>𝑃</m:t>
                      </m:r>
                      <m:d>
                        <m:dPr>
                          <m:ctrlPr>
                            <a:rPr lang="en-US" sz="3600" b="0" i="1">
                              <a:latin typeface="Cambria Math" panose="02040503050406030204" pitchFamily="18" charset="0"/>
                            </a:rPr>
                          </m:ctrlPr>
                        </m:dPr>
                        <m:e>
                          <m:r>
                            <m:rPr>
                              <m:sty m:val="p"/>
                            </m:rPr>
                            <a:rPr lang="en-US" sz="3600" b="0" i="1">
                              <a:latin typeface="Cambria Math" panose="02040503050406030204" pitchFamily="18" charset="0"/>
                            </a:rPr>
                            <m:t>Yes</m:t>
                          </m:r>
                        </m:e>
                      </m:d>
                      <m:r>
                        <a:rPr lang="en-US" sz="3600" b="0" i="1">
                          <a:latin typeface="Cambria Math" panose="02040503050406030204" pitchFamily="18" charset="0"/>
                        </a:rPr>
                        <m:t>= </m:t>
                      </m:r>
                      <m:f>
                        <m:fPr>
                          <m:ctrlPr>
                            <a:rPr lang="en-US" sz="3600" b="0" i="1">
                              <a:latin typeface="Cambria Math" panose="02040503050406030204" pitchFamily="18" charset="0"/>
                            </a:rPr>
                          </m:ctrlPr>
                        </m:fPr>
                        <m:num>
                          <m:r>
                            <a:rPr lang="en-US" sz="3600" b="0" i="1">
                              <a:latin typeface="Cambria Math" panose="02040503050406030204" pitchFamily="18" charset="0"/>
                            </a:rPr>
                            <m:t>5</m:t>
                          </m:r>
                        </m:num>
                        <m:den>
                          <m:r>
                            <a:rPr lang="en-US" sz="3600" b="0" i="1">
                              <a:latin typeface="Cambria Math" panose="02040503050406030204" pitchFamily="18" charset="0"/>
                            </a:rPr>
                            <m:t>10</m:t>
                          </m:r>
                        </m:den>
                      </m:f>
                      <m:r>
                        <a:rPr lang="en-US" sz="3600" b="0" i="1">
                          <a:latin typeface="Cambria Math" panose="02040503050406030204" pitchFamily="18" charset="0"/>
                        </a:rPr>
                        <m:t>=0.5</m:t>
                      </m:r>
                    </m:oMath>
                  </m:oMathPara>
                </a14:m>
                <a:endParaRPr lang="en-US" sz="3600" b="0"/>
              </a:p>
              <a:p>
                <a:pPr/>
                <a14:m>
                  <m:oMathPara xmlns:m="http://schemas.openxmlformats.org/officeDocument/2006/math">
                    <m:oMathParaPr>
                      <m:jc m:val="left"/>
                    </m:oMathParaPr>
                    <m:oMath xmlns:m="http://schemas.openxmlformats.org/officeDocument/2006/math">
                      <m:r>
                        <a:rPr lang="en-US" sz="3600" b="0" i="1">
                          <a:latin typeface="Cambria Math" panose="02040503050406030204" pitchFamily="18" charset="0"/>
                        </a:rPr>
                        <m:t>𝑃</m:t>
                      </m:r>
                      <m:d>
                        <m:dPr>
                          <m:ctrlPr>
                            <a:rPr lang="en-US" sz="3600" b="0" i="1">
                              <a:latin typeface="Cambria Math" panose="02040503050406030204" pitchFamily="18" charset="0"/>
                            </a:rPr>
                          </m:ctrlPr>
                        </m:dPr>
                        <m:e>
                          <m:r>
                            <a:rPr lang="en-US" sz="3600" b="0" i="1">
                              <a:latin typeface="Cambria Math" panose="02040503050406030204" pitchFamily="18" charset="0"/>
                            </a:rPr>
                            <m:t>𝑁𝑜</m:t>
                          </m:r>
                        </m:e>
                      </m:d>
                      <m:r>
                        <a:rPr lang="en-US" sz="3600" b="0" i="1">
                          <a:latin typeface="Cambria Math" panose="02040503050406030204" pitchFamily="18" charset="0"/>
                        </a:rPr>
                        <m:t>= </m:t>
                      </m:r>
                      <m:f>
                        <m:fPr>
                          <m:ctrlPr>
                            <a:rPr lang="en-US" sz="3600" b="0" i="1">
                              <a:latin typeface="Cambria Math" panose="02040503050406030204" pitchFamily="18" charset="0"/>
                            </a:rPr>
                          </m:ctrlPr>
                        </m:fPr>
                        <m:num>
                          <m:r>
                            <a:rPr lang="en-US" sz="3600" b="0" i="1">
                              <a:latin typeface="Cambria Math" panose="02040503050406030204" pitchFamily="18" charset="0"/>
                            </a:rPr>
                            <m:t>5</m:t>
                          </m:r>
                        </m:num>
                        <m:den>
                          <m:r>
                            <a:rPr lang="en-US" sz="3600" b="0" i="1">
                              <a:latin typeface="Cambria Math" panose="02040503050406030204" pitchFamily="18" charset="0"/>
                            </a:rPr>
                            <m:t>10</m:t>
                          </m:r>
                        </m:den>
                      </m:f>
                      <m:r>
                        <a:rPr lang="en-US" sz="3600" b="0" i="1">
                          <a:latin typeface="Cambria Math" panose="02040503050406030204" pitchFamily="18" charset="0"/>
                        </a:rPr>
                        <m:t>=0.5</m:t>
                      </m:r>
                    </m:oMath>
                  </m:oMathPara>
                </a14:m>
                <a:endParaRPr lang="en-VN" sz="3600"/>
              </a:p>
            </p:txBody>
          </p:sp>
        </mc:Choice>
        <mc:Fallback xmlns="">
          <p:sp>
            <p:nvSpPr>
              <p:cNvPr id="8" name="TextBox 7">
                <a:extLst>
                  <a:ext uri="{FF2B5EF4-FFF2-40B4-BE49-F238E27FC236}">
                    <a16:creationId xmlns:a16="http://schemas.microsoft.com/office/drawing/2014/main" id="{3A6D89FF-264E-7883-9F5F-D9BC271E05D1}"/>
                  </a:ext>
                </a:extLst>
              </p:cNvPr>
              <p:cNvSpPr txBox="1">
                <a:spLocks noRot="1" noChangeAspect="1" noMove="1" noResize="1" noEditPoints="1" noAdjustHandles="1" noChangeArrowheads="1" noChangeShapeType="1" noTextEdit="1"/>
              </p:cNvSpPr>
              <p:nvPr/>
            </p:nvSpPr>
            <p:spPr>
              <a:xfrm>
                <a:off x="818356" y="5942697"/>
                <a:ext cx="9511552" cy="2750368"/>
              </a:xfrm>
              <a:prstGeom prst="rect">
                <a:avLst/>
              </a:prstGeom>
              <a:blipFill>
                <a:blip r:embed="rId4"/>
                <a:stretch>
                  <a:fillRect l="-2000" t="-3687" b="-2765"/>
                </a:stretch>
              </a:blipFill>
            </p:spPr>
            <p:txBody>
              <a:bodyPr/>
              <a:lstStyle/>
              <a:p>
                <a:r>
                  <a:rPr lang="en-VN">
                    <a:noFill/>
                  </a:rPr>
                  <a:t> </a:t>
                </a:r>
              </a:p>
            </p:txBody>
          </p:sp>
        </mc:Fallback>
      </mc:AlternateContent>
    </p:spTree>
    <p:extLst>
      <p:ext uri="{BB962C8B-B14F-4D97-AF65-F5344CB8AC3E}">
        <p14:creationId xmlns:p14="http://schemas.microsoft.com/office/powerpoint/2010/main" val="12876670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785064" y="2172269"/>
                <a:ext cx="16916400" cy="75674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cs typeface="Source Sans Pro Light"/>
                  </a:rPr>
                  <a:t>Khả năng nào sảy ra khi </a:t>
                </a:r>
                <a14:m>
                  <m:oMath xmlns:m="http://schemas.openxmlformats.org/officeDocument/2006/math">
                    <m:sSub>
                      <m:sSubPr>
                        <m:ctrlPr>
                          <a:rPr lang="en-US" sz="3600" i="1" kern="0">
                            <a:latin typeface="Cambria Math" panose="02040503050406030204" pitchFamily="18" charset="0"/>
                            <a:cs typeface="Source Sans Pro Light"/>
                          </a:rPr>
                        </m:ctrlPr>
                      </m:sSubPr>
                      <m:e>
                        <m:r>
                          <a:rPr lang="en-US" sz="3600" b="0" i="1" kern="0">
                            <a:latin typeface="Cambria Math" panose="02040503050406030204" pitchFamily="18" charset="0"/>
                            <a:cs typeface="Source Sans Pro Light"/>
                          </a:rPr>
                          <m:t>𝑋</m:t>
                        </m:r>
                      </m:e>
                      <m:sub>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𝑐𝑜𝑙𝑜𝑟</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𝑅𝑒𝑑</m:t>
                        </m:r>
                        <m:r>
                          <a:rPr lang="en-US" sz="3600" b="0" i="1" kern="0">
                            <a:latin typeface="Cambria Math" panose="02040503050406030204" pitchFamily="18" charset="0"/>
                            <a:cs typeface="Source Sans Pro Light"/>
                          </a:rPr>
                          <m:t>, </m:t>
                        </m:r>
                        <m:r>
                          <a:rPr lang="en-US" sz="3600" b="0" i="1" kern="0">
                            <a:latin typeface="Cambria Math" panose="02040503050406030204" pitchFamily="18" charset="0"/>
                            <a:cs typeface="Source Sans Pro Light"/>
                          </a:rPr>
                          <m:t>𝑇𝑦𝑝𝑒</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𝑆𝑈𝑉</m:t>
                        </m:r>
                        <m:r>
                          <a:rPr lang="en-US" sz="3600" b="0" i="1" kern="0">
                            <a:latin typeface="Cambria Math" panose="02040503050406030204" pitchFamily="18" charset="0"/>
                            <a:cs typeface="Source Sans Pro Light"/>
                          </a:rPr>
                          <m:t>,</m:t>
                        </m:r>
                        <m:r>
                          <m:rPr>
                            <m:sty m:val="p"/>
                          </m:rPr>
                          <a:rPr lang="en-US" sz="3600" b="0" i="1" kern="0">
                            <a:latin typeface="Cambria Math" panose="02040503050406030204" pitchFamily="18" charset="0"/>
                            <a:cs typeface="Source Sans Pro Light"/>
                          </a:rPr>
                          <m:t>Or</m:t>
                        </m:r>
                        <m:r>
                          <a:rPr lang="en-US" sz="3600" b="0" i="1" kern="0">
                            <a:latin typeface="Cambria Math" panose="02040503050406030204" pitchFamily="18" charset="0"/>
                            <a:cs typeface="Source Sans Pro Light"/>
                          </a:rPr>
                          <m:t>𝑖𝑔𝑖𝑛</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𝐷𝑜𝑚𝑒𝑠𝑡𝑖𝑐</m:t>
                        </m:r>
                        <m:r>
                          <a:rPr lang="en-US" sz="3600" b="0" i="1" kern="0">
                            <a:latin typeface="Cambria Math" panose="02040503050406030204" pitchFamily="18" charset="0"/>
                            <a:cs typeface="Source Sans Pro Light"/>
                          </a:rPr>
                          <m:t>)</m:t>
                        </m:r>
                      </m:sub>
                    </m:sSub>
                  </m:oMath>
                </a14:m>
                <a:r>
                  <a:rPr lang="en-US" sz="3600" kern="0">
                    <a:cs typeface="Source Sans Pro Light"/>
                  </a:rPr>
                  <a:t>?</a:t>
                </a:r>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785064" y="2172269"/>
                <a:ext cx="16916400" cy="756746"/>
              </a:xfrm>
              <a:prstGeom prst="rect">
                <a:avLst/>
              </a:prstGeom>
              <a:blipFill>
                <a:blip r:embed="rId3"/>
                <a:stretch>
                  <a:fillRect l="-1425" b="-27869"/>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extLst>
              <p:ext uri="{D42A27DB-BD31-4B8C-83A1-F6EECF244321}">
                <p14:modId xmlns:p14="http://schemas.microsoft.com/office/powerpoint/2010/main" val="774370304"/>
              </p:ext>
            </p:extLst>
          </p:nvPr>
        </p:nvGraphicFramePr>
        <p:xfrm>
          <a:off x="9505155" y="3213100"/>
          <a:ext cx="9026956" cy="6604503"/>
        </p:xfrm>
        <a:graphic>
          <a:graphicData uri="http://schemas.openxmlformats.org/drawingml/2006/table">
            <a:tbl>
              <a:tblPr>
                <a:tableStyleId>{BDBED569-4797-4DF1-A0F4-6AAB3CD982D8}</a:tableStyleId>
              </a:tblPr>
              <a:tblGrid>
                <a:gridCol w="552110">
                  <a:extLst>
                    <a:ext uri="{9D8B030D-6E8A-4147-A177-3AD203B41FA5}">
                      <a16:colId xmlns:a16="http://schemas.microsoft.com/office/drawing/2014/main" val="1170831559"/>
                    </a:ext>
                  </a:extLst>
                </a:gridCol>
                <a:gridCol w="1625600">
                  <a:extLst>
                    <a:ext uri="{9D8B030D-6E8A-4147-A177-3AD203B41FA5}">
                      <a16:colId xmlns:a16="http://schemas.microsoft.com/office/drawing/2014/main" val="1276850152"/>
                    </a:ext>
                  </a:extLst>
                </a:gridCol>
                <a:gridCol w="1714815">
                  <a:extLst>
                    <a:ext uri="{9D8B030D-6E8A-4147-A177-3AD203B41FA5}">
                      <a16:colId xmlns:a16="http://schemas.microsoft.com/office/drawing/2014/main" val="646984356"/>
                    </a:ext>
                  </a:extLst>
                </a:gridCol>
                <a:gridCol w="2260600">
                  <a:extLst>
                    <a:ext uri="{9D8B030D-6E8A-4147-A177-3AD203B41FA5}">
                      <a16:colId xmlns:a16="http://schemas.microsoft.com/office/drawing/2014/main" val="1316468677"/>
                    </a:ext>
                  </a:extLst>
                </a:gridCol>
                <a:gridCol w="2873831">
                  <a:extLst>
                    <a:ext uri="{9D8B030D-6E8A-4147-A177-3AD203B41FA5}">
                      <a16:colId xmlns:a16="http://schemas.microsoft.com/office/drawing/2014/main" val="2752626751"/>
                    </a:ext>
                  </a:extLst>
                </a:gridCol>
              </a:tblGrid>
              <a:tr h="615293">
                <a:tc>
                  <a:txBody>
                    <a:bodyPr/>
                    <a:lstStyle/>
                    <a:p>
                      <a:pPr algn="ctr" fontAlgn="b"/>
                      <a:r>
                        <a:rPr lang="vi-VN" sz="3600" b="1" i="0" u="none" strike="noStrike">
                          <a:solidFill>
                            <a:srgbClr val="000000"/>
                          </a:solidFill>
                          <a:effectLst/>
                          <a:latin typeface="Calibri" panose="020F0502020204030204" pitchFamily="34" charset="0"/>
                        </a:rPr>
                        <a:t>#</a:t>
                      </a:r>
                    </a:p>
                  </a:txBody>
                  <a:tcPr marL="9525" marR="9525" marT="9525" marB="0" anchor="b"/>
                </a:tc>
                <a:tc>
                  <a:txBody>
                    <a:bodyPr/>
                    <a:lstStyle/>
                    <a:p>
                      <a:pPr algn="ctr" fontAlgn="b"/>
                      <a:r>
                        <a:rPr lang="en-US" sz="3600" b="1" u="none" strike="noStrike">
                          <a:effectLst/>
                        </a:rPr>
                        <a:t>Color</a:t>
                      </a:r>
                      <a:endParaRPr lang="en-US"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i="0" u="none" strike="noStrike">
                          <a:solidFill>
                            <a:srgbClr val="000000"/>
                          </a:solidFill>
                          <a:effectLst/>
                          <a:latin typeface="Calibri" panose="020F0502020204030204" pitchFamily="34" charset="0"/>
                        </a:rPr>
                        <a:t>Type</a:t>
                      </a:r>
                    </a:p>
                  </a:txBody>
                  <a:tcPr marL="9525" marR="9525" marT="9525" marB="0" anchor="b"/>
                </a:tc>
                <a:tc>
                  <a:txBody>
                    <a:bodyPr/>
                    <a:lstStyle/>
                    <a:p>
                      <a:pPr algn="ctr" fontAlgn="b"/>
                      <a:r>
                        <a:rPr lang="en-US" sz="3600" b="1" i="0" u="none" strike="noStrike">
                          <a:solidFill>
                            <a:srgbClr val="000000"/>
                          </a:solidFill>
                          <a:effectLst/>
                          <a:latin typeface="Calibri" panose="020F0502020204030204" pitchFamily="34" charset="0"/>
                        </a:rPr>
                        <a:t>Origin</a:t>
                      </a:r>
                    </a:p>
                  </a:txBody>
                  <a:tcPr marL="9525" marR="9525" marT="9525" marB="0" anchor="b"/>
                </a:tc>
                <a:tc>
                  <a:txBody>
                    <a:bodyPr/>
                    <a:lstStyle/>
                    <a:p>
                      <a:pPr algn="ctr" fontAlgn="b"/>
                      <a:r>
                        <a:rPr lang="en-US" sz="3600" b="1" u="none" strike="noStrike">
                          <a:effectLst/>
                        </a:rPr>
                        <a:t>Stolen?</a:t>
                      </a:r>
                      <a:endParaRPr lang="en-US" sz="36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615293">
                <a:tc>
                  <a:txBody>
                    <a:bodyPr/>
                    <a:lstStyle/>
                    <a:p>
                      <a:pPr algn="ctr" fontAlgn="b"/>
                      <a:r>
                        <a:rPr lang="en-US" sz="3600" u="none" strike="noStrike">
                          <a:effectLst/>
                        </a:rPr>
                        <a:t>1</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highlight>
                            <a:srgbClr val="FF0000"/>
                          </a:highlight>
                        </a:rPr>
                        <a:t>Red</a:t>
                      </a:r>
                      <a:endParaRPr lang="en-US" sz="3600" b="0" i="0" u="none" strike="noStrike">
                        <a:solidFill>
                          <a:srgbClr val="000000"/>
                        </a:solidFill>
                        <a:effectLst/>
                        <a:highlight>
                          <a:srgbClr val="FF0000"/>
                        </a:highlight>
                        <a:latin typeface="Calibri" panose="020F0502020204030204" pitchFamily="34" charset="0"/>
                      </a:endParaRPr>
                    </a:p>
                  </a:txBody>
                  <a:tcPr marL="9525" marR="9525" marT="9525" marB="0" anchor="b"/>
                </a:tc>
                <a:tc>
                  <a:txBody>
                    <a:bodyPr/>
                    <a:lstStyle/>
                    <a:p>
                      <a:pPr algn="ctr" fontAlgn="b"/>
                      <a:r>
                        <a:rPr lang="en-US" sz="3600" u="none" strike="noStrike">
                          <a:effectLst/>
                          <a:highlight>
                            <a:srgbClr val="FF0000"/>
                          </a:highlight>
                        </a:rPr>
                        <a:t>Sports</a:t>
                      </a:r>
                      <a:endParaRPr lang="en-US" sz="3600" b="0" i="0" u="none" strike="noStrike">
                        <a:solidFill>
                          <a:srgbClr val="000000"/>
                        </a:solidFill>
                        <a:effectLst/>
                        <a:highlight>
                          <a:srgbClr val="FF0000"/>
                        </a:highlight>
                        <a:latin typeface="Calibri" panose="020F0502020204030204" pitchFamily="34" charset="0"/>
                      </a:endParaRPr>
                    </a:p>
                  </a:txBody>
                  <a:tcPr marL="9525" marR="9525" marT="9525" marB="0" anchor="b"/>
                </a:tc>
                <a:tc>
                  <a:txBody>
                    <a:bodyPr/>
                    <a:lstStyle/>
                    <a:p>
                      <a:pPr algn="ctr" fontAlgn="b"/>
                      <a:r>
                        <a:rPr lang="en-US" sz="3600" u="none" strike="noStrike">
                          <a:effectLst/>
                          <a:highlight>
                            <a:srgbClr val="FF0000"/>
                          </a:highlight>
                        </a:rPr>
                        <a:t>Domestic</a:t>
                      </a:r>
                      <a:endParaRPr lang="en-US" sz="3600" b="0" i="0" u="none" strike="noStrike">
                        <a:solidFill>
                          <a:srgbClr val="000000"/>
                        </a:solidFill>
                        <a:effectLst/>
                        <a:highlight>
                          <a:srgbClr val="FF0000"/>
                        </a:highlight>
                        <a:latin typeface="Calibri" panose="020F0502020204030204" pitchFamily="34" charset="0"/>
                      </a:endParaRPr>
                    </a:p>
                  </a:txBody>
                  <a:tcPr marL="9525" marR="9525" marT="9525" marB="0" anchor="b"/>
                </a:tc>
                <a:tc>
                  <a:txBody>
                    <a:bodyPr/>
                    <a:lstStyle/>
                    <a:p>
                      <a:pPr algn="ctr" fontAlgn="b"/>
                      <a:r>
                        <a:rPr kumimoji="0" lang="vi-VN" sz="3600" b="0" i="0" u="none" strike="noStrike" kern="1200" cap="none" spc="0" normalizeH="0" baseline="0" noProof="0">
                          <a:ln>
                            <a:noFill/>
                          </a:ln>
                          <a:solidFill>
                            <a:prstClr val="black"/>
                          </a:solidFill>
                          <a:effectLst/>
                          <a:highlight>
                            <a:srgbClr val="FF0000"/>
                          </a:highlight>
                          <a:uLnTx/>
                          <a:uFillTx/>
                          <a:latin typeface="+mn-lt"/>
                          <a:ea typeface="+mn-ea"/>
                          <a:cs typeface="+mn-cs"/>
                        </a:rPr>
                        <a:t>Yes</a:t>
                      </a:r>
                      <a:endParaRPr lang="vi-VN" sz="3600" b="0" i="0" u="none" strike="noStrike">
                        <a:solidFill>
                          <a:srgbClr val="000000"/>
                        </a:solidFill>
                        <a:effectLst/>
                        <a:highlight>
                          <a:srgbClr val="FF0000"/>
                        </a:highligh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476230">
                <a:tc>
                  <a:txBody>
                    <a:bodyPr/>
                    <a:lstStyle/>
                    <a:p>
                      <a:pPr algn="ctr" fontAlgn="b"/>
                      <a:r>
                        <a:rPr lang="en-US" sz="3600" u="none" strike="noStrike">
                          <a:effectLst/>
                        </a:rPr>
                        <a:t>2</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Red</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Sports</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Domestic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No</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615293">
                <a:tc>
                  <a:txBody>
                    <a:bodyPr/>
                    <a:lstStyle/>
                    <a:p>
                      <a:pPr algn="ctr" fontAlgn="b"/>
                      <a:r>
                        <a:rPr lang="en-US" sz="3600" u="none" strike="noStrike">
                          <a:effectLst/>
                        </a:rPr>
                        <a:t>3</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highlight>
                            <a:srgbClr val="FF0000"/>
                          </a:highlight>
                          <a:uLnTx/>
                          <a:uFillTx/>
                          <a:latin typeface="Be Vietnam Pro"/>
                          <a:ea typeface="+mn-ea"/>
                          <a:cs typeface="+mn-cs"/>
                        </a:rPr>
                        <a:t>Red</a:t>
                      </a:r>
                      <a:endParaRPr kumimoji="0" lang="en-US" sz="3600" b="0" i="0" u="none" strike="noStrike" kern="1200" cap="none" spc="0" normalizeH="0" baseline="0" noProof="0">
                        <a:ln>
                          <a:noFill/>
                        </a:ln>
                        <a:solidFill>
                          <a:srgbClr val="000000"/>
                        </a:solidFill>
                        <a:effectLst/>
                        <a:highlight>
                          <a:srgbClr val="FF0000"/>
                        </a:highligh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highlight>
                            <a:srgbClr val="FF0000"/>
                          </a:highlight>
                          <a:uLnTx/>
                          <a:uFillTx/>
                          <a:latin typeface="Be Vietnam Pro"/>
                          <a:ea typeface="+mn-ea"/>
                          <a:cs typeface="+mn-cs"/>
                        </a:rPr>
                        <a:t>Sports</a:t>
                      </a:r>
                      <a:endParaRPr lang="en-US" sz="3600" b="0" i="0" u="none" strike="noStrike">
                        <a:solidFill>
                          <a:srgbClr val="000000"/>
                        </a:solidFill>
                        <a:effectLst/>
                        <a:highlight>
                          <a:srgbClr val="FF0000"/>
                        </a:highligh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highlight>
                            <a:srgbClr val="FF0000"/>
                          </a:highlight>
                          <a:uLnTx/>
                          <a:uFillTx/>
                          <a:latin typeface="Be Vietnam Pro"/>
                          <a:ea typeface="+mn-ea"/>
                          <a:cs typeface="+mn-cs"/>
                        </a:rPr>
                        <a:t>Domestic</a:t>
                      </a:r>
                      <a:endParaRPr lang="en-US" sz="3600" b="0" i="0" u="none" strike="noStrike">
                        <a:solidFill>
                          <a:srgbClr val="000000"/>
                        </a:solidFill>
                        <a:effectLst/>
                        <a:highlight>
                          <a:srgbClr val="FF0000"/>
                        </a:highlight>
                        <a:latin typeface="Calibri" panose="020F0502020204030204" pitchFamily="34" charset="0"/>
                      </a:endParaRPr>
                    </a:p>
                  </a:txBody>
                  <a:tcPr marL="9525" marR="9525" marT="9525" marB="0" anchor="b"/>
                </a:tc>
                <a:tc>
                  <a:txBody>
                    <a:bodyPr/>
                    <a:lstStyle/>
                    <a:p>
                      <a:pPr algn="ctr" fontAlgn="b"/>
                      <a:r>
                        <a:rPr kumimoji="0" lang="vi-VN" sz="3600" b="0" i="0" u="none" strike="noStrike" kern="1200" cap="none" spc="0" normalizeH="0" baseline="0" noProof="0">
                          <a:ln>
                            <a:noFill/>
                          </a:ln>
                          <a:solidFill>
                            <a:prstClr val="black"/>
                          </a:solidFill>
                          <a:effectLst/>
                          <a:highlight>
                            <a:srgbClr val="FF0000"/>
                          </a:highlight>
                          <a:uLnTx/>
                          <a:uFillTx/>
                          <a:latin typeface="+mn-lt"/>
                          <a:ea typeface="+mn-ea"/>
                          <a:cs typeface="+mn-cs"/>
                        </a:rPr>
                        <a:t>Yes</a:t>
                      </a:r>
                      <a:endParaRPr lang="vi-VN" sz="3600" b="0" i="0" u="none" strike="noStrike">
                        <a:solidFill>
                          <a:srgbClr val="000000"/>
                        </a:solidFill>
                        <a:effectLst/>
                        <a:highlight>
                          <a:srgbClr val="FF0000"/>
                        </a:highligh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476230">
                <a:tc>
                  <a:txBody>
                    <a:bodyPr/>
                    <a:lstStyle/>
                    <a:p>
                      <a:pPr algn="ctr" fontAlgn="b"/>
                      <a:r>
                        <a:rPr lang="en-US" sz="3600" u="none" strike="noStrike">
                          <a:effectLst/>
                        </a:rPr>
                        <a:t>4</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Yellow</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Sports</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Domestic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No</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615293">
                <a:tc>
                  <a:txBody>
                    <a:bodyPr/>
                    <a:lstStyle/>
                    <a:p>
                      <a:pPr algn="ctr" fontAlgn="b"/>
                      <a:r>
                        <a:rPr lang="en-US" sz="3600" u="none" strike="noStrike">
                          <a:effectLst/>
                        </a:rPr>
                        <a:t>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highlight>
                            <a:srgbClr val="FFFF00"/>
                          </a:highlight>
                          <a:uLnTx/>
                          <a:uFillTx/>
                          <a:latin typeface="Be Vietnam Pro"/>
                          <a:ea typeface="+mn-ea"/>
                          <a:cs typeface="+mn-cs"/>
                        </a:rPr>
                        <a:t>Yellow</a:t>
                      </a:r>
                      <a:endParaRPr kumimoji="0" lang="en-US" sz="3600" b="0" i="0" u="none" strike="noStrike" kern="1200" cap="none" spc="0" normalizeH="0" baseline="0" noProof="0">
                        <a:ln>
                          <a:noFill/>
                        </a:ln>
                        <a:solidFill>
                          <a:srgbClr val="000000"/>
                        </a:solidFill>
                        <a:effectLst/>
                        <a:highlight>
                          <a:srgbClr val="FFFF00"/>
                        </a:highligh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highlight>
                            <a:srgbClr val="FFFF00"/>
                          </a:highlight>
                          <a:uLnTx/>
                          <a:uFillTx/>
                          <a:latin typeface="Be Vietnam Pro"/>
                          <a:ea typeface="+mn-ea"/>
                          <a:cs typeface="+mn-cs"/>
                        </a:rPr>
                        <a:t>Sports</a:t>
                      </a:r>
                      <a:endParaRPr lang="en-US" sz="36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ctr" fontAlgn="b"/>
                      <a:r>
                        <a:rPr lang="en-US" sz="3600" u="none" strike="noStrike">
                          <a:effectLst/>
                          <a:highlight>
                            <a:srgbClr val="FFFF00"/>
                          </a:highlight>
                        </a:rPr>
                        <a:t>Imported</a:t>
                      </a:r>
                      <a:endParaRPr lang="en-US" sz="36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ctr" fontAlgn="b"/>
                      <a:r>
                        <a:rPr kumimoji="0" lang="vi-VN" sz="3600" b="0" i="0" u="none" strike="noStrike" kern="1200" cap="none" spc="0" normalizeH="0" baseline="0" noProof="0">
                          <a:ln>
                            <a:noFill/>
                          </a:ln>
                          <a:solidFill>
                            <a:prstClr val="black"/>
                          </a:solidFill>
                          <a:effectLst/>
                          <a:highlight>
                            <a:srgbClr val="FFFF00"/>
                          </a:highlight>
                          <a:uLnTx/>
                          <a:uFillTx/>
                          <a:latin typeface="+mn-lt"/>
                          <a:ea typeface="+mn-ea"/>
                          <a:cs typeface="+mn-cs"/>
                        </a:rPr>
                        <a:t>Yes</a:t>
                      </a:r>
                      <a:endParaRPr lang="vi-VN" sz="3600" b="0" i="0" u="none" strike="noStrike">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615293">
                <a:tc>
                  <a:txBody>
                    <a:bodyPr/>
                    <a:lstStyle/>
                    <a:p>
                      <a:pPr algn="ctr" fontAlgn="b"/>
                      <a:r>
                        <a:rPr lang="en-US" sz="3600" u="none" strike="noStrike">
                          <a:effectLst/>
                        </a:rPr>
                        <a:t>6</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lang="en-US" sz="3600" u="none" strike="noStrike">
                          <a:effectLst/>
                        </a:rPr>
                        <a:t>SUV</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Imported</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No</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476230">
                <a:tc>
                  <a:txBody>
                    <a:bodyPr/>
                    <a:lstStyle/>
                    <a:p>
                      <a:pPr algn="ctr" fontAlgn="b"/>
                      <a:r>
                        <a:rPr lang="en-US" sz="3600" u="none" strike="noStrike">
                          <a:effectLst/>
                        </a:rPr>
                        <a:t>7</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highlight>
                            <a:srgbClr val="FFFF00"/>
                          </a:highlight>
                          <a:uLnTx/>
                          <a:uFillTx/>
                          <a:latin typeface="Be Vietnam Pro"/>
                          <a:ea typeface="+mn-ea"/>
                          <a:cs typeface="+mn-cs"/>
                        </a:rPr>
                        <a:t>Yellow</a:t>
                      </a:r>
                      <a:endParaRPr kumimoji="0" lang="en-US" sz="3600" b="0" i="0" u="none" strike="noStrike" kern="1200" cap="none" spc="0" normalizeH="0" baseline="0" noProof="0">
                        <a:ln>
                          <a:noFill/>
                        </a:ln>
                        <a:solidFill>
                          <a:srgbClr val="000000"/>
                        </a:solidFill>
                        <a:effectLst/>
                        <a:highlight>
                          <a:srgbClr val="FFFF00"/>
                        </a:highligh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highlight>
                            <a:srgbClr val="FFFF00"/>
                          </a:highlight>
                          <a:uLnTx/>
                          <a:uFillTx/>
                          <a:latin typeface="Be Vietnam Pro"/>
                          <a:ea typeface="+mn-ea"/>
                          <a:cs typeface="+mn-cs"/>
                        </a:rPr>
                        <a:t>SUV</a:t>
                      </a:r>
                      <a:endParaRPr lang="en-US" sz="36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highlight>
                            <a:srgbClr val="FFFF00"/>
                          </a:highlight>
                          <a:uLnTx/>
                          <a:uFillTx/>
                          <a:latin typeface="Be Vietnam Pro"/>
                          <a:ea typeface="+mn-ea"/>
                          <a:cs typeface="+mn-cs"/>
                        </a:rPr>
                        <a:t>Imported</a:t>
                      </a:r>
                      <a:endParaRPr lang="en-US" sz="36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vi-VN" sz="3600" b="0" i="0" u="none" strike="noStrike" kern="1200" cap="none" spc="0" normalizeH="0" baseline="0" noProof="0">
                          <a:ln>
                            <a:noFill/>
                          </a:ln>
                          <a:solidFill>
                            <a:prstClr val="black"/>
                          </a:solidFill>
                          <a:effectLst/>
                          <a:highlight>
                            <a:srgbClr val="FFFF00"/>
                          </a:highlight>
                          <a:uLnTx/>
                          <a:uFillTx/>
                          <a:latin typeface="Be Vietnam Pro"/>
                          <a:ea typeface="+mn-ea"/>
                          <a:cs typeface="+mn-cs"/>
                        </a:rPr>
                        <a:t>Yes</a:t>
                      </a:r>
                      <a:endParaRPr kumimoji="0" lang="vi-VN" sz="3600" b="0" i="0" u="none" strike="noStrike" kern="1200" cap="none" spc="0" normalizeH="0" baseline="0" noProof="0">
                        <a:ln>
                          <a:noFill/>
                        </a:ln>
                        <a:solidFill>
                          <a:srgbClr val="000000"/>
                        </a:solidFill>
                        <a:effectLst/>
                        <a:highlight>
                          <a:srgbClr val="FFFF00"/>
                        </a:highligh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27178196"/>
                  </a:ext>
                </a:extLst>
              </a:tr>
              <a:tr h="615293">
                <a:tc>
                  <a:txBody>
                    <a:bodyPr/>
                    <a:lstStyle/>
                    <a:p>
                      <a:pPr algn="ctr" fontAlgn="b"/>
                      <a:r>
                        <a:rPr lang="en-US" sz="3600" u="none" strike="noStrike">
                          <a:effectLst/>
                        </a:rPr>
                        <a:t>8</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SUV</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mn-lt"/>
                          <a:ea typeface="+mn-ea"/>
                          <a:cs typeface="+mn-cs"/>
                        </a:rPr>
                        <a:t>Domestic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vi-VN" sz="3600" b="0" i="0" u="none" strike="noStrike" kern="1200" cap="none" spc="0" normalizeH="0" baseline="0" noProof="0">
                          <a:ln>
                            <a:noFill/>
                          </a:ln>
                          <a:solidFill>
                            <a:prstClr val="black"/>
                          </a:solidFill>
                          <a:effectLst/>
                          <a:uLnTx/>
                          <a:uFillTx/>
                          <a:latin typeface="Be Vietnam Pro"/>
                          <a:ea typeface="+mn-ea"/>
                          <a:cs typeface="+mn-cs"/>
                        </a:rPr>
                        <a:t>No</a:t>
                      </a:r>
                      <a:endParaRPr kumimoji="0" lang="vi-VN" sz="36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1440045792"/>
                  </a:ext>
                </a:extLst>
              </a:tr>
              <a:tr h="615293">
                <a:tc>
                  <a:txBody>
                    <a:bodyPr/>
                    <a:lstStyle/>
                    <a:p>
                      <a:pPr algn="ctr" fontAlgn="b"/>
                      <a:r>
                        <a:rPr lang="en-US" sz="3600" b="0" i="0" u="none" strike="noStrike">
                          <a:solidFill>
                            <a:srgbClr val="000000"/>
                          </a:solidFill>
                          <a:effectLst/>
                          <a:latin typeface="Calibri" panose="020F0502020204030204" pitchFamily="34" charset="0"/>
                        </a:rPr>
                        <a:t>9</a:t>
                      </a:r>
                    </a:p>
                  </a:txBody>
                  <a:tcPr marL="9525" marR="9525" marT="9525" marB="0" anchor="b"/>
                </a:tc>
                <a:tc>
                  <a:txBody>
                    <a:bodyPr/>
                    <a:lstStyle/>
                    <a:p>
                      <a:pPr algn="ctr" fontAlgn="b"/>
                      <a:r>
                        <a:rPr lang="en-US" sz="4000" b="0" i="0" u="none" strike="noStrike">
                          <a:solidFill>
                            <a:srgbClr val="000000"/>
                          </a:solidFill>
                          <a:effectLst/>
                          <a:latin typeface="Calibri" panose="020F0502020204030204" pitchFamily="34" charset="0"/>
                        </a:rPr>
                        <a:t>Red</a:t>
                      </a: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SUV</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uLnTx/>
                          <a:uFillTx/>
                          <a:latin typeface="Be Vietnam Pro"/>
                          <a:ea typeface="+mn-ea"/>
                          <a:cs typeface="+mn-cs"/>
                        </a:rPr>
                        <a:t>Imported</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b="0" i="0" u="none" strike="noStrike">
                          <a:solidFill>
                            <a:srgbClr val="000000"/>
                          </a:solidFill>
                          <a:effectLst/>
                          <a:latin typeface="Calibri" panose="020F0502020204030204" pitchFamily="34" charset="0"/>
                        </a:rPr>
                        <a:t>No</a:t>
                      </a:r>
                    </a:p>
                  </a:txBody>
                  <a:tcPr marL="9525" marR="9525" marT="9525" marB="0" anchor="b"/>
                </a:tc>
                <a:extLst>
                  <a:ext uri="{0D108BD9-81ED-4DB2-BD59-A6C34878D82A}">
                    <a16:rowId xmlns:a16="http://schemas.microsoft.com/office/drawing/2014/main" val="1864001238"/>
                  </a:ext>
                </a:extLst>
              </a:tr>
              <a:tr h="615293">
                <a:tc>
                  <a:txBody>
                    <a:bodyPr/>
                    <a:lstStyle/>
                    <a:p>
                      <a:pPr algn="ctr" fontAlgn="b"/>
                      <a:r>
                        <a:rPr lang="en-US" sz="3600" b="0" i="0" u="none" strike="noStrike">
                          <a:solidFill>
                            <a:srgbClr val="000000"/>
                          </a:solidFill>
                          <a:effectLst/>
                          <a:latin typeface="Calibri" panose="020F0502020204030204" pitchFamily="34" charset="0"/>
                        </a:rPr>
                        <a:t>10</a:t>
                      </a: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lang="en-US" sz="4000" b="0" i="0" u="none" strike="noStrike">
                          <a:solidFill>
                            <a:srgbClr val="000000"/>
                          </a:solidFill>
                          <a:effectLst/>
                          <a:highlight>
                            <a:srgbClr val="FF0000"/>
                          </a:highlight>
                          <a:latin typeface="Calibri" panose="020F0502020204030204" pitchFamily="34" charset="0"/>
                        </a:rPr>
                        <a:t>Red</a:t>
                      </a:r>
                    </a:p>
                  </a:txBody>
                  <a:tcPr marL="9525" marR="9525" marT="9525" marB="0" anchor="b"/>
                </a:tc>
                <a:tc>
                  <a:txBody>
                    <a:bodyPr/>
                    <a:lstStyle/>
                    <a:p>
                      <a:pPr algn="ctr" fontAlgn="b"/>
                      <a:r>
                        <a:rPr lang="en-US" sz="3600" u="none" strike="noStrike">
                          <a:effectLst/>
                          <a:highlight>
                            <a:srgbClr val="FF0000"/>
                          </a:highlight>
                        </a:rPr>
                        <a:t>Sports</a:t>
                      </a:r>
                      <a:endParaRPr lang="en-US" sz="3600" b="0" i="0" u="none" strike="noStrike">
                        <a:solidFill>
                          <a:srgbClr val="000000"/>
                        </a:solidFill>
                        <a:effectLst/>
                        <a:highlight>
                          <a:srgbClr val="FF0000"/>
                        </a:highlight>
                        <a:latin typeface="Calibri" panose="020F0502020204030204" pitchFamily="34" charset="0"/>
                      </a:endParaRPr>
                    </a:p>
                  </a:txBody>
                  <a:tcPr marL="9525" marR="9525" marT="9525" marB="0" anchor="b"/>
                </a:tc>
                <a:tc>
                  <a:txBody>
                    <a:bodyPr/>
                    <a:lstStyle/>
                    <a:p>
                      <a:pPr algn="ctr" fontAlgn="b"/>
                      <a:r>
                        <a:rPr kumimoji="0" lang="en-US" sz="3600" b="0" i="0" u="none" strike="noStrike" kern="1200" cap="none" spc="0" normalizeH="0" baseline="0" noProof="0">
                          <a:ln>
                            <a:noFill/>
                          </a:ln>
                          <a:solidFill>
                            <a:prstClr val="black"/>
                          </a:solidFill>
                          <a:effectLst/>
                          <a:highlight>
                            <a:srgbClr val="FF0000"/>
                          </a:highlight>
                          <a:uLnTx/>
                          <a:uFillTx/>
                          <a:latin typeface="Be Vietnam Pro"/>
                          <a:ea typeface="+mn-ea"/>
                          <a:cs typeface="+mn-cs"/>
                        </a:rPr>
                        <a:t>Imported</a:t>
                      </a:r>
                      <a:endParaRPr lang="en-US" sz="3600" b="0" i="0" u="none" strike="noStrike">
                        <a:solidFill>
                          <a:srgbClr val="000000"/>
                        </a:solidFill>
                        <a:effectLst/>
                        <a:highlight>
                          <a:srgbClr val="FF0000"/>
                        </a:highlight>
                        <a:latin typeface="Calibri" panose="020F0502020204030204" pitchFamily="34" charset="0"/>
                      </a:endParaRPr>
                    </a:p>
                  </a:txBody>
                  <a:tcPr marL="9525" marR="9525" marT="9525" marB="0" anchor="b"/>
                </a:tc>
                <a:tc>
                  <a:txBody>
                    <a:bodyPr/>
                    <a:lstStyle/>
                    <a:p>
                      <a:pPr algn="ctr" fontAlgn="b"/>
                      <a:r>
                        <a:rPr kumimoji="0" lang="vi-VN" sz="3600" b="0" i="0" u="none" strike="noStrike" kern="1200" cap="none" spc="0" normalizeH="0" baseline="0" noProof="0">
                          <a:ln>
                            <a:noFill/>
                          </a:ln>
                          <a:solidFill>
                            <a:prstClr val="black"/>
                          </a:solidFill>
                          <a:effectLst/>
                          <a:highlight>
                            <a:srgbClr val="FF0000"/>
                          </a:highlight>
                          <a:uLnTx/>
                          <a:uFillTx/>
                          <a:latin typeface="+mn-lt"/>
                          <a:ea typeface="+mn-ea"/>
                          <a:cs typeface="+mn-cs"/>
                        </a:rPr>
                        <a:t>Yes</a:t>
                      </a:r>
                      <a:endParaRPr lang="vi-VN" sz="3600" b="0" i="0" u="none" strike="noStrike">
                        <a:solidFill>
                          <a:srgbClr val="000000"/>
                        </a:solidFill>
                        <a:effectLst/>
                        <a:highlight>
                          <a:srgbClr val="FF0000"/>
                        </a:highlight>
                        <a:latin typeface="Calibri" panose="020F0502020204030204" pitchFamily="34" charset="0"/>
                      </a:endParaRPr>
                    </a:p>
                  </a:txBody>
                  <a:tcPr marL="9525" marR="9525" marT="9525" marB="0" anchor="b"/>
                </a:tc>
                <a:extLst>
                  <a:ext uri="{0D108BD9-81ED-4DB2-BD59-A6C34878D82A}">
                    <a16:rowId xmlns:a16="http://schemas.microsoft.com/office/drawing/2014/main" val="2481871436"/>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6D89FF-264E-7883-9F5F-D9BC271E05D1}"/>
                  </a:ext>
                </a:extLst>
              </p:cNvPr>
              <p:cNvSpPr txBox="1"/>
              <p:nvPr/>
            </p:nvSpPr>
            <p:spPr>
              <a:xfrm>
                <a:off x="818356" y="3293148"/>
                <a:ext cx="8458200" cy="745525"/>
              </a:xfrm>
              <a:prstGeom prst="rect">
                <a:avLst/>
              </a:prstGeom>
              <a:noFill/>
            </p:spPr>
            <p:txBody>
              <a:bodyPr wrap="square">
                <a:spAutoFit/>
              </a:bodyPr>
              <a:lstStyle/>
              <a:p>
                <a:r>
                  <a:rPr lang="en-US" sz="3600" kern="0"/>
                  <a:t>Bước 2: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oMath>
                </a14:m>
                <a:endParaRPr lang="en-VN" sz="3600"/>
              </a:p>
            </p:txBody>
          </p:sp>
        </mc:Choice>
        <mc:Fallback xmlns="">
          <p:sp>
            <p:nvSpPr>
              <p:cNvPr id="8" name="TextBox 7">
                <a:extLst>
                  <a:ext uri="{FF2B5EF4-FFF2-40B4-BE49-F238E27FC236}">
                    <a16:creationId xmlns:a16="http://schemas.microsoft.com/office/drawing/2014/main" id="{3A6D89FF-264E-7883-9F5F-D9BC271E05D1}"/>
                  </a:ext>
                </a:extLst>
              </p:cNvPr>
              <p:cNvSpPr txBox="1">
                <a:spLocks noRot="1" noChangeAspect="1" noMove="1" noResize="1" noEditPoints="1" noAdjustHandles="1" noChangeArrowheads="1" noChangeShapeType="1" noTextEdit="1"/>
              </p:cNvSpPr>
              <p:nvPr/>
            </p:nvSpPr>
            <p:spPr>
              <a:xfrm>
                <a:off x="818356" y="3293148"/>
                <a:ext cx="8458200" cy="745525"/>
              </a:xfrm>
              <a:prstGeom prst="rect">
                <a:avLst/>
              </a:prstGeom>
              <a:blipFill>
                <a:blip r:embed="rId4"/>
                <a:stretch>
                  <a:fillRect l="-2249" t="-150000" b="-230000"/>
                </a:stretch>
              </a:blipFill>
            </p:spPr>
            <p:txBody>
              <a:bodyPr/>
              <a:lstStyle/>
              <a:p>
                <a:r>
                  <a:rPr lang="en-VN">
                    <a:noFill/>
                  </a:rPr>
                  <a:t> </a:t>
                </a:r>
              </a:p>
            </p:txBody>
          </p:sp>
        </mc:Fallback>
      </mc:AlternateContent>
      <p:graphicFrame>
        <p:nvGraphicFramePr>
          <p:cNvPr id="7" name="Table 6">
            <a:extLst>
              <a:ext uri="{FF2B5EF4-FFF2-40B4-BE49-F238E27FC236}">
                <a16:creationId xmlns:a16="http://schemas.microsoft.com/office/drawing/2014/main" id="{B42F6F58-7181-5A5F-EAA7-895D8A536318}"/>
              </a:ext>
            </a:extLst>
          </p:cNvPr>
          <p:cNvGraphicFramePr>
            <a:graphicFrameLocks noGrp="1"/>
          </p:cNvGraphicFramePr>
          <p:nvPr>
            <p:extLst>
              <p:ext uri="{D42A27DB-BD31-4B8C-83A1-F6EECF244321}">
                <p14:modId xmlns:p14="http://schemas.microsoft.com/office/powerpoint/2010/main" val="2091256734"/>
              </p:ext>
            </p:extLst>
          </p:nvPr>
        </p:nvGraphicFramePr>
        <p:xfrm>
          <a:off x="785065" y="4207844"/>
          <a:ext cx="8034291" cy="155772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Color</a:t>
                      </a:r>
                    </a:p>
                  </a:txBody>
                  <a:tcPr/>
                </a:tc>
                <a:tc>
                  <a:txBody>
                    <a:bodyPr/>
                    <a:lstStyle/>
                    <a:p>
                      <a:pPr algn="ctr"/>
                      <a:r>
                        <a:rPr lang="en-VN"/>
                        <a:t>Yes</a:t>
                      </a:r>
                    </a:p>
                  </a:txBody>
                  <a:tcPr/>
                </a:tc>
                <a:tc>
                  <a:txBody>
                    <a:bodyPr/>
                    <a:lstStyle/>
                    <a:p>
                      <a:pPr algn="ctr"/>
                      <a:r>
                        <a:rPr lang="en-VN"/>
                        <a:t>No</a:t>
                      </a:r>
                    </a:p>
                  </a:txBody>
                  <a:tcPr/>
                </a:tc>
                <a:extLst>
                  <a:ext uri="{0D108BD9-81ED-4DB2-BD59-A6C34878D82A}">
                    <a16:rowId xmlns:a16="http://schemas.microsoft.com/office/drawing/2014/main" val="3898370816"/>
                  </a:ext>
                </a:extLst>
              </a:tr>
              <a:tr h="370840">
                <a:tc>
                  <a:txBody>
                    <a:bodyPr/>
                    <a:lstStyle/>
                    <a:p>
                      <a:pPr algn="ctr"/>
                      <a:r>
                        <a:rPr lang="en-VN"/>
                        <a:t>Red</a:t>
                      </a:r>
                    </a:p>
                  </a:txBody>
                  <a:tcPr/>
                </a:tc>
                <a:tc>
                  <a:txBody>
                    <a:bodyPr/>
                    <a:lstStyle/>
                    <a:p>
                      <a:pPr algn="ctr"/>
                      <a:r>
                        <a:rPr lang="en-VN">
                          <a:highlight>
                            <a:srgbClr val="FF0000"/>
                          </a:highlight>
                        </a:rPr>
                        <a:t>3/5</a:t>
                      </a:r>
                    </a:p>
                  </a:txBody>
                  <a:tcPr/>
                </a:tc>
                <a:tc>
                  <a:txBody>
                    <a:bodyPr/>
                    <a:lstStyle/>
                    <a:p>
                      <a:pPr algn="ctr"/>
                      <a:r>
                        <a:rPr lang="en-VN"/>
                        <a:t>2/5</a:t>
                      </a:r>
                    </a:p>
                  </a:txBody>
                  <a:tcPr/>
                </a:tc>
                <a:extLst>
                  <a:ext uri="{0D108BD9-81ED-4DB2-BD59-A6C34878D82A}">
                    <a16:rowId xmlns:a16="http://schemas.microsoft.com/office/drawing/2014/main" val="3915663710"/>
                  </a:ext>
                </a:extLst>
              </a:tr>
              <a:tr h="370840">
                <a:tc>
                  <a:txBody>
                    <a:bodyPr/>
                    <a:lstStyle/>
                    <a:p>
                      <a:pPr algn="ctr"/>
                      <a:r>
                        <a:rPr lang="en-VN"/>
                        <a:t>Yellow</a:t>
                      </a:r>
                    </a:p>
                  </a:txBody>
                  <a:tcPr/>
                </a:tc>
                <a:tc>
                  <a:txBody>
                    <a:bodyPr/>
                    <a:lstStyle/>
                    <a:p>
                      <a:pPr algn="ctr"/>
                      <a:r>
                        <a:rPr lang="en-VN">
                          <a:highlight>
                            <a:srgbClr val="FFFF00"/>
                          </a:highlight>
                        </a:rPr>
                        <a:t>2/5</a:t>
                      </a:r>
                    </a:p>
                  </a:txBody>
                  <a:tcPr/>
                </a:tc>
                <a:tc>
                  <a:txBody>
                    <a:bodyPr/>
                    <a:lstStyle/>
                    <a:p>
                      <a:pPr algn="ctr"/>
                      <a:r>
                        <a:rPr lang="en-VN"/>
                        <a:t>3/5</a:t>
                      </a:r>
                    </a:p>
                  </a:txBody>
                  <a:tcPr/>
                </a:tc>
                <a:extLst>
                  <a:ext uri="{0D108BD9-81ED-4DB2-BD59-A6C34878D82A}">
                    <a16:rowId xmlns:a16="http://schemas.microsoft.com/office/drawing/2014/main" val="3904408098"/>
                  </a:ext>
                </a:extLst>
              </a:tr>
            </a:tbl>
          </a:graphicData>
        </a:graphic>
      </p:graphicFrame>
      <p:graphicFrame>
        <p:nvGraphicFramePr>
          <p:cNvPr id="9" name="Table 8">
            <a:extLst>
              <a:ext uri="{FF2B5EF4-FFF2-40B4-BE49-F238E27FC236}">
                <a16:creationId xmlns:a16="http://schemas.microsoft.com/office/drawing/2014/main" id="{2FE5B536-26A8-472A-3D3B-74F903DA8861}"/>
              </a:ext>
            </a:extLst>
          </p:cNvPr>
          <p:cNvGraphicFramePr>
            <a:graphicFrameLocks noGrp="1"/>
          </p:cNvGraphicFramePr>
          <p:nvPr>
            <p:extLst>
              <p:ext uri="{D42A27DB-BD31-4B8C-83A1-F6EECF244321}">
                <p14:modId xmlns:p14="http://schemas.microsoft.com/office/powerpoint/2010/main" val="3745756853"/>
              </p:ext>
            </p:extLst>
          </p:nvPr>
        </p:nvGraphicFramePr>
        <p:xfrm>
          <a:off x="785064" y="6106304"/>
          <a:ext cx="8034291" cy="155772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Type</a:t>
                      </a:r>
                    </a:p>
                  </a:txBody>
                  <a:tcPr/>
                </a:tc>
                <a:tc>
                  <a:txBody>
                    <a:bodyPr/>
                    <a:lstStyle/>
                    <a:p>
                      <a:pPr algn="ctr"/>
                      <a:r>
                        <a:rPr lang="en-VN"/>
                        <a:t>Yes</a:t>
                      </a:r>
                    </a:p>
                  </a:txBody>
                  <a:tcPr/>
                </a:tc>
                <a:tc>
                  <a:txBody>
                    <a:bodyPr/>
                    <a:lstStyle/>
                    <a:p>
                      <a:pPr algn="ctr"/>
                      <a:r>
                        <a:rPr lang="en-VN"/>
                        <a:t>No</a:t>
                      </a:r>
                    </a:p>
                  </a:txBody>
                  <a:tcPr/>
                </a:tc>
                <a:extLst>
                  <a:ext uri="{0D108BD9-81ED-4DB2-BD59-A6C34878D82A}">
                    <a16:rowId xmlns:a16="http://schemas.microsoft.com/office/drawing/2014/main" val="3898370816"/>
                  </a:ext>
                </a:extLst>
              </a:tr>
              <a:tr h="370840">
                <a:tc>
                  <a:txBody>
                    <a:bodyPr/>
                    <a:lstStyle/>
                    <a:p>
                      <a:pPr algn="ctr"/>
                      <a:r>
                        <a:rPr lang="en-VN"/>
                        <a:t>Sports</a:t>
                      </a:r>
                    </a:p>
                  </a:txBody>
                  <a:tcPr/>
                </a:tc>
                <a:tc>
                  <a:txBody>
                    <a:bodyPr/>
                    <a:lstStyle/>
                    <a:p>
                      <a:pPr algn="ctr"/>
                      <a:r>
                        <a:rPr lang="en-VN"/>
                        <a:t>4/5</a:t>
                      </a:r>
                    </a:p>
                  </a:txBody>
                  <a:tcPr/>
                </a:tc>
                <a:tc>
                  <a:txBody>
                    <a:bodyPr/>
                    <a:lstStyle/>
                    <a:p>
                      <a:pPr algn="ctr"/>
                      <a:r>
                        <a:rPr lang="en-VN"/>
                        <a:t>2/5</a:t>
                      </a:r>
                    </a:p>
                  </a:txBody>
                  <a:tcPr/>
                </a:tc>
                <a:extLst>
                  <a:ext uri="{0D108BD9-81ED-4DB2-BD59-A6C34878D82A}">
                    <a16:rowId xmlns:a16="http://schemas.microsoft.com/office/drawing/2014/main" val="3915663710"/>
                  </a:ext>
                </a:extLst>
              </a:tr>
              <a:tr h="370840">
                <a:tc>
                  <a:txBody>
                    <a:bodyPr/>
                    <a:lstStyle/>
                    <a:p>
                      <a:pPr algn="ctr"/>
                      <a:r>
                        <a:rPr lang="en-VN"/>
                        <a:t>SUV</a:t>
                      </a:r>
                    </a:p>
                  </a:txBody>
                  <a:tcPr/>
                </a:tc>
                <a:tc>
                  <a:txBody>
                    <a:bodyPr/>
                    <a:lstStyle/>
                    <a:p>
                      <a:pPr algn="ctr"/>
                      <a:r>
                        <a:rPr lang="en-VN"/>
                        <a:t>1/5</a:t>
                      </a:r>
                    </a:p>
                  </a:txBody>
                  <a:tcPr/>
                </a:tc>
                <a:tc>
                  <a:txBody>
                    <a:bodyPr/>
                    <a:lstStyle/>
                    <a:p>
                      <a:pPr algn="ctr"/>
                      <a:r>
                        <a:rPr lang="en-VN"/>
                        <a:t>3/5</a:t>
                      </a:r>
                    </a:p>
                  </a:txBody>
                  <a:tcPr/>
                </a:tc>
                <a:extLst>
                  <a:ext uri="{0D108BD9-81ED-4DB2-BD59-A6C34878D82A}">
                    <a16:rowId xmlns:a16="http://schemas.microsoft.com/office/drawing/2014/main" val="3904408098"/>
                  </a:ext>
                </a:extLst>
              </a:tr>
            </a:tbl>
          </a:graphicData>
        </a:graphic>
      </p:graphicFrame>
      <p:graphicFrame>
        <p:nvGraphicFramePr>
          <p:cNvPr id="10" name="Table 9">
            <a:extLst>
              <a:ext uri="{FF2B5EF4-FFF2-40B4-BE49-F238E27FC236}">
                <a16:creationId xmlns:a16="http://schemas.microsoft.com/office/drawing/2014/main" id="{0B34C38B-CBC0-C4CB-A954-688ED07D4D74}"/>
              </a:ext>
            </a:extLst>
          </p:cNvPr>
          <p:cNvGraphicFramePr>
            <a:graphicFrameLocks noGrp="1"/>
          </p:cNvGraphicFramePr>
          <p:nvPr>
            <p:extLst>
              <p:ext uri="{D42A27DB-BD31-4B8C-83A1-F6EECF244321}">
                <p14:modId xmlns:p14="http://schemas.microsoft.com/office/powerpoint/2010/main" val="1531225891"/>
              </p:ext>
            </p:extLst>
          </p:nvPr>
        </p:nvGraphicFramePr>
        <p:xfrm>
          <a:off x="774186" y="8071557"/>
          <a:ext cx="8034291" cy="155772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Origin</a:t>
                      </a:r>
                    </a:p>
                  </a:txBody>
                  <a:tcPr/>
                </a:tc>
                <a:tc>
                  <a:txBody>
                    <a:bodyPr/>
                    <a:lstStyle/>
                    <a:p>
                      <a:pPr algn="ctr"/>
                      <a:r>
                        <a:rPr lang="en-VN"/>
                        <a:t>Yes</a:t>
                      </a:r>
                    </a:p>
                  </a:txBody>
                  <a:tcPr/>
                </a:tc>
                <a:tc>
                  <a:txBody>
                    <a:bodyPr/>
                    <a:lstStyle/>
                    <a:p>
                      <a:pPr algn="ctr"/>
                      <a:r>
                        <a:rPr lang="en-VN"/>
                        <a:t>No</a:t>
                      </a:r>
                    </a:p>
                  </a:txBody>
                  <a:tcPr/>
                </a:tc>
                <a:extLst>
                  <a:ext uri="{0D108BD9-81ED-4DB2-BD59-A6C34878D82A}">
                    <a16:rowId xmlns:a16="http://schemas.microsoft.com/office/drawing/2014/main" val="3898370816"/>
                  </a:ext>
                </a:extLst>
              </a:tr>
              <a:tr h="370840">
                <a:tc>
                  <a:txBody>
                    <a:bodyPr/>
                    <a:lstStyle/>
                    <a:p>
                      <a:pPr algn="ctr"/>
                      <a:r>
                        <a:rPr lang="en-VN"/>
                        <a:t>Domestic</a:t>
                      </a:r>
                    </a:p>
                  </a:txBody>
                  <a:tcPr/>
                </a:tc>
                <a:tc>
                  <a:txBody>
                    <a:bodyPr/>
                    <a:lstStyle/>
                    <a:p>
                      <a:pPr algn="ctr"/>
                      <a:r>
                        <a:rPr lang="en-VN"/>
                        <a:t>2/5</a:t>
                      </a:r>
                    </a:p>
                  </a:txBody>
                  <a:tcPr/>
                </a:tc>
                <a:tc>
                  <a:txBody>
                    <a:bodyPr/>
                    <a:lstStyle/>
                    <a:p>
                      <a:pPr algn="ctr"/>
                      <a:r>
                        <a:rPr lang="en-VN"/>
                        <a:t>3/5</a:t>
                      </a:r>
                    </a:p>
                  </a:txBody>
                  <a:tcPr/>
                </a:tc>
                <a:extLst>
                  <a:ext uri="{0D108BD9-81ED-4DB2-BD59-A6C34878D82A}">
                    <a16:rowId xmlns:a16="http://schemas.microsoft.com/office/drawing/2014/main" val="3915663710"/>
                  </a:ext>
                </a:extLst>
              </a:tr>
              <a:tr h="370840">
                <a:tc>
                  <a:txBody>
                    <a:bodyPr/>
                    <a:lstStyle/>
                    <a:p>
                      <a:pPr algn="ctr"/>
                      <a:r>
                        <a:rPr lang="en-VN"/>
                        <a:t>Imported</a:t>
                      </a:r>
                    </a:p>
                  </a:txBody>
                  <a:tcPr/>
                </a:tc>
                <a:tc>
                  <a:txBody>
                    <a:bodyPr/>
                    <a:lstStyle/>
                    <a:p>
                      <a:pPr algn="ctr"/>
                      <a:r>
                        <a:rPr lang="en-VN"/>
                        <a:t>3/5</a:t>
                      </a:r>
                    </a:p>
                  </a:txBody>
                  <a:tcPr/>
                </a:tc>
                <a:tc>
                  <a:txBody>
                    <a:bodyPr/>
                    <a:lstStyle/>
                    <a:p>
                      <a:pPr algn="ctr"/>
                      <a:r>
                        <a:rPr lang="en-VN"/>
                        <a:t>2/5</a:t>
                      </a:r>
                    </a:p>
                  </a:txBody>
                  <a:tcPr/>
                </a:tc>
                <a:extLst>
                  <a:ext uri="{0D108BD9-81ED-4DB2-BD59-A6C34878D82A}">
                    <a16:rowId xmlns:a16="http://schemas.microsoft.com/office/drawing/2014/main" val="3904408098"/>
                  </a:ext>
                </a:extLst>
              </a:tr>
            </a:tbl>
          </a:graphicData>
        </a:graphic>
      </p:graphicFrame>
    </p:spTree>
    <p:extLst>
      <p:ext uri="{BB962C8B-B14F-4D97-AF65-F5344CB8AC3E}">
        <p14:creationId xmlns:p14="http://schemas.microsoft.com/office/powerpoint/2010/main" val="6991071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extLst>
              <p:ext uri="{D42A27DB-BD31-4B8C-83A1-F6EECF244321}">
                <p14:modId xmlns:p14="http://schemas.microsoft.com/office/powerpoint/2010/main" val="247765501"/>
              </p:ext>
            </p:extLst>
          </p:nvPr>
        </p:nvGraphicFramePr>
        <p:xfrm>
          <a:off x="13619956" y="2984501"/>
          <a:ext cx="4692310" cy="4191191"/>
        </p:xfrm>
        <a:graphic>
          <a:graphicData uri="http://schemas.openxmlformats.org/drawingml/2006/table">
            <a:tbl>
              <a:tblPr>
                <a:tableStyleId>{BDBED569-4797-4DF1-A0F4-6AAB3CD982D8}</a:tableStyleId>
              </a:tblPr>
              <a:tblGrid>
                <a:gridCol w="552110">
                  <a:extLst>
                    <a:ext uri="{9D8B030D-6E8A-4147-A177-3AD203B41FA5}">
                      <a16:colId xmlns:a16="http://schemas.microsoft.com/office/drawing/2014/main" val="1170831559"/>
                    </a:ext>
                  </a:extLst>
                </a:gridCol>
                <a:gridCol w="911225">
                  <a:extLst>
                    <a:ext uri="{9D8B030D-6E8A-4147-A177-3AD203B41FA5}">
                      <a16:colId xmlns:a16="http://schemas.microsoft.com/office/drawing/2014/main" val="1276850152"/>
                    </a:ext>
                  </a:extLst>
                </a:gridCol>
                <a:gridCol w="903287">
                  <a:extLst>
                    <a:ext uri="{9D8B030D-6E8A-4147-A177-3AD203B41FA5}">
                      <a16:colId xmlns:a16="http://schemas.microsoft.com/office/drawing/2014/main" val="646984356"/>
                    </a:ext>
                  </a:extLst>
                </a:gridCol>
                <a:gridCol w="1262063">
                  <a:extLst>
                    <a:ext uri="{9D8B030D-6E8A-4147-A177-3AD203B41FA5}">
                      <a16:colId xmlns:a16="http://schemas.microsoft.com/office/drawing/2014/main" val="1316468677"/>
                    </a:ext>
                  </a:extLst>
                </a:gridCol>
                <a:gridCol w="1063625">
                  <a:extLst>
                    <a:ext uri="{9D8B030D-6E8A-4147-A177-3AD203B41FA5}">
                      <a16:colId xmlns:a16="http://schemas.microsoft.com/office/drawing/2014/main" val="2752626751"/>
                    </a:ext>
                  </a:extLst>
                </a:gridCol>
              </a:tblGrid>
              <a:tr h="406027">
                <a:tc>
                  <a:txBody>
                    <a:bodyPr/>
                    <a:lstStyle/>
                    <a:p>
                      <a:pPr algn="ctr" fontAlgn="b"/>
                      <a:r>
                        <a:rPr lang="vi-VN" sz="2000" b="1" i="0" u="none" strike="noStrike">
                          <a:solidFill>
                            <a:srgbClr val="000000"/>
                          </a:solidFill>
                          <a:effectLst/>
                          <a:latin typeface="Calibri" panose="020F0502020204030204" pitchFamily="34" charset="0"/>
                        </a:rPr>
                        <a:t>#</a:t>
                      </a:r>
                    </a:p>
                  </a:txBody>
                  <a:tcPr marL="9525" marR="9525" marT="9525" marB="0" anchor="b"/>
                </a:tc>
                <a:tc>
                  <a:txBody>
                    <a:bodyPr/>
                    <a:lstStyle/>
                    <a:p>
                      <a:pPr algn="ctr" fontAlgn="b"/>
                      <a:r>
                        <a:rPr lang="en-US" sz="2000" b="1" u="none" strike="noStrike">
                          <a:effectLst/>
                        </a:rPr>
                        <a:t>Color</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i="0" u="none" strike="noStrike">
                          <a:solidFill>
                            <a:srgbClr val="000000"/>
                          </a:solidFill>
                          <a:effectLst/>
                          <a:latin typeface="Calibri" panose="020F0502020204030204" pitchFamily="34" charset="0"/>
                        </a:rPr>
                        <a:t>Type</a:t>
                      </a:r>
                    </a:p>
                  </a:txBody>
                  <a:tcPr marL="9525" marR="9525" marT="9525" marB="0" anchor="b"/>
                </a:tc>
                <a:tc>
                  <a:txBody>
                    <a:bodyPr/>
                    <a:lstStyle/>
                    <a:p>
                      <a:pPr algn="ctr" fontAlgn="b"/>
                      <a:r>
                        <a:rPr lang="en-US" sz="2000" b="1" i="0" u="none" strike="noStrike">
                          <a:solidFill>
                            <a:srgbClr val="000000"/>
                          </a:solidFill>
                          <a:effectLst/>
                          <a:latin typeface="Calibri" panose="020F0502020204030204" pitchFamily="34" charset="0"/>
                        </a:rPr>
                        <a:t>Origin</a:t>
                      </a:r>
                    </a:p>
                  </a:txBody>
                  <a:tcPr marL="9525" marR="9525" marT="9525" marB="0" anchor="b"/>
                </a:tc>
                <a:tc>
                  <a:txBody>
                    <a:bodyPr/>
                    <a:lstStyle/>
                    <a:p>
                      <a:pPr algn="ctr" fontAlgn="b"/>
                      <a:r>
                        <a:rPr lang="en-US" sz="2000" b="1" u="none" strike="noStrike">
                          <a:effectLst/>
                        </a:rPr>
                        <a:t>Stolen?</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406027">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Red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Sports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Domestic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vi-VN" sz="2000" b="0" i="0" u="none" strike="noStrike" kern="1200" cap="none" spc="0" normalizeH="0" baseline="0" noProof="0">
                          <a:ln>
                            <a:noFill/>
                          </a:ln>
                          <a:solidFill>
                            <a:prstClr val="black"/>
                          </a:solidFill>
                          <a:effectLst/>
                          <a:uLnTx/>
                          <a:uFillTx/>
                          <a:latin typeface="+mn-lt"/>
                          <a:ea typeface="+mn-ea"/>
                          <a:cs typeface="+mn-cs"/>
                        </a:rPr>
                        <a:t>Yes</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314260">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Red</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Sports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Domestic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No</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406027">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Red</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Sports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Domestic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vi-VN" sz="2000" b="0" i="0" u="none" strike="noStrike" kern="1200" cap="none" spc="0" normalizeH="0" baseline="0" noProof="0">
                          <a:ln>
                            <a:noFill/>
                          </a:ln>
                          <a:solidFill>
                            <a:prstClr val="black"/>
                          </a:solidFill>
                          <a:effectLst/>
                          <a:uLnTx/>
                          <a:uFillTx/>
                          <a:latin typeface="+mn-lt"/>
                          <a:ea typeface="+mn-ea"/>
                          <a:cs typeface="+mn-cs"/>
                        </a:rPr>
                        <a:t>Yes</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314260">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Yellow</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Sports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Domestic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No</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406027">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Sports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Imported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vi-VN" sz="2000" b="0" i="0" u="none" strike="noStrike" kern="1200" cap="none" spc="0" normalizeH="0" baseline="0" noProof="0">
                          <a:ln>
                            <a:noFill/>
                          </a:ln>
                          <a:solidFill>
                            <a:prstClr val="black"/>
                          </a:solidFill>
                          <a:effectLst/>
                          <a:uLnTx/>
                          <a:uFillTx/>
                          <a:latin typeface="+mn-lt"/>
                          <a:ea typeface="+mn-ea"/>
                          <a:cs typeface="+mn-cs"/>
                        </a:rPr>
                        <a:t>Yes</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406027">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lang="en-US" sz="2000" u="none" strike="noStrike">
                          <a:effectLst/>
                        </a:rPr>
                        <a:t>SUV</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Imported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No</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314260">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SUV</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Imported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a:ln>
                            <a:noFill/>
                          </a:ln>
                          <a:solidFill>
                            <a:prstClr val="black"/>
                          </a:solidFill>
                          <a:effectLst/>
                          <a:uLnTx/>
                          <a:uFillTx/>
                          <a:latin typeface="Be Vietnam Pro"/>
                          <a:ea typeface="+mn-ea"/>
                          <a:cs typeface="+mn-cs"/>
                        </a:rPr>
                        <a:t>Yes</a:t>
                      </a:r>
                      <a:endParaRPr kumimoji="0" lang="vi-VN"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27178196"/>
                  </a:ext>
                </a:extLst>
              </a:tr>
              <a:tr h="406027">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Yellow</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SUV</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mn-lt"/>
                          <a:ea typeface="+mn-ea"/>
                          <a:cs typeface="+mn-cs"/>
                        </a:rPr>
                        <a:t>Domestic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a:ln>
                            <a:noFill/>
                          </a:ln>
                          <a:solidFill>
                            <a:prstClr val="black"/>
                          </a:solidFill>
                          <a:effectLst/>
                          <a:uLnTx/>
                          <a:uFillTx/>
                          <a:latin typeface="Be Vietnam Pro"/>
                          <a:ea typeface="+mn-ea"/>
                          <a:cs typeface="+mn-cs"/>
                        </a:rPr>
                        <a:t>No</a:t>
                      </a:r>
                      <a:endParaRPr kumimoji="0" lang="vi-VN"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1440045792"/>
                  </a:ext>
                </a:extLst>
              </a:tr>
              <a:tr h="406027">
                <a:tc>
                  <a:txBody>
                    <a:bodyPr/>
                    <a:lstStyle/>
                    <a:p>
                      <a:pPr algn="ctr" fontAlgn="b"/>
                      <a:r>
                        <a:rPr lang="en-US" sz="2000" b="0" i="0" u="none" strike="noStrike">
                          <a:solidFill>
                            <a:srgbClr val="000000"/>
                          </a:solidFill>
                          <a:effectLst/>
                          <a:latin typeface="Calibri" panose="020F0502020204030204" pitchFamily="34" charset="0"/>
                        </a:rPr>
                        <a:t>9</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Red</a:t>
                      </a: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SUV</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Imported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b="0" i="0" u="none" strike="noStrike">
                          <a:solidFill>
                            <a:srgbClr val="000000"/>
                          </a:solidFill>
                          <a:effectLst/>
                          <a:latin typeface="Calibri" panose="020F0502020204030204" pitchFamily="34" charset="0"/>
                        </a:rPr>
                        <a:t>No</a:t>
                      </a:r>
                    </a:p>
                  </a:txBody>
                  <a:tcPr marL="9525" marR="9525" marT="9525" marB="0" anchor="b"/>
                </a:tc>
                <a:extLst>
                  <a:ext uri="{0D108BD9-81ED-4DB2-BD59-A6C34878D82A}">
                    <a16:rowId xmlns:a16="http://schemas.microsoft.com/office/drawing/2014/main" val="1864001238"/>
                  </a:ext>
                </a:extLst>
              </a:tr>
              <a:tr h="406027">
                <a:tc>
                  <a:txBody>
                    <a:bodyPr/>
                    <a:lstStyle/>
                    <a:p>
                      <a:pPr algn="ctr" fontAlgn="b"/>
                      <a:r>
                        <a:rPr lang="en-US" sz="2000" b="0" i="0" u="none" strike="noStrike">
                          <a:solidFill>
                            <a:srgbClr val="000000"/>
                          </a:solidFill>
                          <a:effectLst/>
                          <a:latin typeface="Calibri" panose="020F0502020204030204" pitchFamily="34" charset="0"/>
                        </a:rPr>
                        <a:t>10</a:t>
                      </a:r>
                    </a:p>
                  </a:txBody>
                  <a:tcPr marL="9525" marR="9525" marT="9525" marB="0" anchor="b"/>
                </a:tc>
                <a:tc>
                  <a:txBody>
                    <a:bodyPr/>
                    <a:lstStyle/>
                    <a:p>
                      <a:pPr marL="0" marR="0" lvl="0" indent="0" algn="ctr" defTabSz="1425732" rtl="0" eaLnBrk="1" fontAlgn="b" latinLnBrk="0" hangingPunct="1">
                        <a:lnSpc>
                          <a:spcPct val="100000"/>
                        </a:lnSpc>
                        <a:spcBef>
                          <a:spcPts val="0"/>
                        </a:spcBef>
                        <a:spcAft>
                          <a:spcPts val="0"/>
                        </a:spcAft>
                        <a:buClrTx/>
                        <a:buSzTx/>
                        <a:buFontTx/>
                        <a:buNone/>
                        <a:tabLst/>
                        <a:defRPr/>
                      </a:pPr>
                      <a:r>
                        <a:rPr lang="en-US" sz="2400" b="0" i="0" u="none" strike="noStrike">
                          <a:solidFill>
                            <a:srgbClr val="000000"/>
                          </a:solidFill>
                          <a:effectLst/>
                          <a:latin typeface="Calibri" panose="020F0502020204030204" pitchFamily="34" charset="0"/>
                        </a:rPr>
                        <a:t>Red</a:t>
                      </a:r>
                    </a:p>
                  </a:txBody>
                  <a:tcPr marL="9525" marR="9525" marT="9525" marB="0" anchor="b"/>
                </a:tc>
                <a:tc>
                  <a:txBody>
                    <a:bodyPr/>
                    <a:lstStyle/>
                    <a:p>
                      <a:pPr algn="ctr" fontAlgn="b"/>
                      <a:r>
                        <a:rPr lang="en-US" sz="2000" u="none" strike="noStrike">
                          <a:effectLst/>
                        </a:rPr>
                        <a:t>Sports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en-US" sz="2000" b="0" i="0" u="none" strike="noStrike" kern="1200" cap="none" spc="0" normalizeH="0" baseline="0" noProof="0">
                          <a:ln>
                            <a:noFill/>
                          </a:ln>
                          <a:solidFill>
                            <a:prstClr val="black"/>
                          </a:solidFill>
                          <a:effectLst/>
                          <a:uLnTx/>
                          <a:uFillTx/>
                          <a:latin typeface="Be Vietnam Pro"/>
                          <a:ea typeface="+mn-ea"/>
                          <a:cs typeface="+mn-cs"/>
                        </a:rPr>
                        <a:t>Imported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kumimoji="0" lang="vi-VN" sz="2000" b="0" i="0" u="none" strike="noStrike" kern="1200" cap="none" spc="0" normalizeH="0" baseline="0" noProof="0">
                          <a:ln>
                            <a:noFill/>
                          </a:ln>
                          <a:solidFill>
                            <a:prstClr val="black"/>
                          </a:solidFill>
                          <a:effectLst/>
                          <a:uLnTx/>
                          <a:uFillTx/>
                          <a:latin typeface="+mn-lt"/>
                          <a:ea typeface="+mn-ea"/>
                          <a:cs typeface="+mn-cs"/>
                        </a:rPr>
                        <a:t>Yes</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81871436"/>
                  </a:ext>
                </a:extLst>
              </a:tr>
            </a:tbl>
          </a:graphicData>
        </a:graphic>
      </p:graphicFrame>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D9268974-2763-72EE-687D-4BFA785CC6B6}"/>
                  </a:ext>
                </a:extLst>
              </p:cNvPr>
              <p:cNvSpPr txBox="1"/>
              <p:nvPr/>
            </p:nvSpPr>
            <p:spPr>
              <a:xfrm>
                <a:off x="818356" y="2138380"/>
                <a:ext cx="16916400" cy="293747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cs typeface="Source Sans Pro Light"/>
                  </a:rPr>
                  <a:t>Khả năng nào sảy ra khi </a:t>
                </a:r>
                <a14:m>
                  <m:oMath xmlns:m="http://schemas.openxmlformats.org/officeDocument/2006/math">
                    <m:sSub>
                      <m:sSubPr>
                        <m:ctrlPr>
                          <a:rPr lang="en-US" sz="3600" i="1" kern="0">
                            <a:latin typeface="Cambria Math" panose="02040503050406030204" pitchFamily="18" charset="0"/>
                            <a:cs typeface="Source Sans Pro Light"/>
                          </a:rPr>
                        </m:ctrlPr>
                      </m:sSubPr>
                      <m:e>
                        <m:r>
                          <a:rPr lang="en-US" sz="3600" b="0" i="1" kern="0">
                            <a:latin typeface="Cambria Math" panose="02040503050406030204" pitchFamily="18" charset="0"/>
                            <a:cs typeface="Source Sans Pro Light"/>
                          </a:rPr>
                          <m:t>𝑋</m:t>
                        </m:r>
                      </m:e>
                      <m:sub>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𝑐𝑜𝑙𝑜𝑟</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𝑅𝑒𝑑</m:t>
                        </m:r>
                        <m:r>
                          <a:rPr lang="en-US" sz="3600" b="0" i="1" kern="0">
                            <a:latin typeface="Cambria Math" panose="02040503050406030204" pitchFamily="18" charset="0"/>
                            <a:cs typeface="Source Sans Pro Light"/>
                          </a:rPr>
                          <m:t>, </m:t>
                        </m:r>
                        <m:r>
                          <a:rPr lang="en-US" sz="3600" b="0" i="1" kern="0">
                            <a:latin typeface="Cambria Math" panose="02040503050406030204" pitchFamily="18" charset="0"/>
                            <a:cs typeface="Source Sans Pro Light"/>
                          </a:rPr>
                          <m:t>𝑇𝑦𝑝𝑒</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𝑆𝑈𝑉</m:t>
                        </m:r>
                        <m:r>
                          <a:rPr lang="en-US" sz="3600" b="0" i="1" kern="0">
                            <a:latin typeface="Cambria Math" panose="02040503050406030204" pitchFamily="18" charset="0"/>
                            <a:cs typeface="Source Sans Pro Light"/>
                          </a:rPr>
                          <m:t>,</m:t>
                        </m:r>
                        <m:r>
                          <m:rPr>
                            <m:sty m:val="p"/>
                          </m:rPr>
                          <a:rPr lang="en-US" sz="3600" b="0" i="1" kern="0">
                            <a:latin typeface="Cambria Math" panose="02040503050406030204" pitchFamily="18" charset="0"/>
                            <a:cs typeface="Source Sans Pro Light"/>
                          </a:rPr>
                          <m:t>Or</m:t>
                        </m:r>
                        <m:r>
                          <a:rPr lang="en-US" sz="3600" b="0" i="1" kern="0">
                            <a:latin typeface="Cambria Math" panose="02040503050406030204" pitchFamily="18" charset="0"/>
                            <a:cs typeface="Source Sans Pro Light"/>
                          </a:rPr>
                          <m:t>𝑖𝑔𝑖𝑛</m:t>
                        </m:r>
                        <m:r>
                          <a:rPr lang="en-US" sz="3600" b="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𝐷𝑜𝑚𝑒𝑠𝑡𝑖𝑐</m:t>
                        </m:r>
                        <m:r>
                          <a:rPr lang="en-US" sz="3600" b="0" i="1" kern="0">
                            <a:latin typeface="Cambria Math" panose="02040503050406030204" pitchFamily="18" charset="0"/>
                            <a:cs typeface="Source Sans Pro Light"/>
                          </a:rPr>
                          <m:t>)</m:t>
                        </m:r>
                      </m:sub>
                    </m:sSub>
                  </m:oMath>
                </a14:m>
                <a:r>
                  <a:rPr lang="en-US" sz="3600" kern="0">
                    <a:cs typeface="Source Sans Pro Light"/>
                  </a:rPr>
                  <a:t>?</a:t>
                </a:r>
              </a:p>
              <a:p>
                <a:pPr marL="583565" marR="5080" indent="-571500" algn="just">
                  <a:lnSpc>
                    <a:spcPct val="130000"/>
                  </a:lnSpc>
                  <a:buFont typeface="Wingdings" panose="05000000000000000000" pitchFamily="2" charset="2"/>
                  <a:buChar char="§"/>
                </a:pPr>
                <a:r>
                  <a:rPr lang="en-US" sz="3600" kern="0"/>
                  <a:t>Bước 3: tính</a:t>
                </a:r>
                <a14:m>
                  <m:oMath xmlns:m="http://schemas.openxmlformats.org/officeDocument/2006/math">
                    <m:r>
                      <a:rPr lang="en-US" sz="3600" b="0" i="0" kern="0">
                        <a:latin typeface="Cambria Math" panose="02040503050406030204" pitchFamily="18" charset="0"/>
                      </a:rPr>
                      <m:t> </m:t>
                    </m:r>
                  </m:oMath>
                </a14:m>
                <a:endParaRPr lang="en-US" sz="3600" b="0" i="0" kern="0">
                  <a:latin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r>
                        <a:rPr lang="en-US" sz="3600" b="0" i="1" kern="0">
                          <a:latin typeface="Cambria Math" panose="02040503050406030204" pitchFamily="18" charset="0"/>
                        </a:rPr>
                        <m:t>=</m:t>
                      </m:r>
                      <m:nary>
                        <m:naryPr>
                          <m:chr m:val="∏"/>
                          <m:limLoc m:val="subSup"/>
                          <m:ctrlPr>
                            <a:rPr lang="en-US" sz="3600" i="1" kern="0">
                              <a:latin typeface="Cambria Math" panose="02040503050406030204" pitchFamily="18" charset="0"/>
                              <a:ea typeface="Cambria Math" panose="02040503050406030204" pitchFamily="18" charset="0"/>
                            </a:rPr>
                          </m:ctrlPr>
                        </m:naryPr>
                        <m:sub>
                          <m:r>
                            <m:rPr>
                              <m:brk m:alnAt="25"/>
                            </m:rPr>
                            <a:rPr lang="en-US" sz="3600" i="1" kern="0">
                              <a:latin typeface="Cambria Math" panose="02040503050406030204" pitchFamily="18" charset="0"/>
                              <a:ea typeface="Cambria Math" panose="02040503050406030204" pitchFamily="18" charset="0"/>
                            </a:rPr>
                            <m:t>𝑖</m:t>
                          </m:r>
                          <m:r>
                            <a:rPr lang="en-US" sz="3600" i="1" kern="0">
                              <a:latin typeface="Cambria Math" panose="02040503050406030204" pitchFamily="18" charset="0"/>
                              <a:ea typeface="Cambria Math" panose="02040503050406030204" pitchFamily="18" charset="0"/>
                            </a:rPr>
                            <m:t>=1</m:t>
                          </m:r>
                        </m:sub>
                        <m:sup>
                          <m:r>
                            <a:rPr lang="en-US" sz="3600" i="1" kern="0">
                              <a:latin typeface="Cambria Math" panose="02040503050406030204" pitchFamily="18" charset="0"/>
                              <a:ea typeface="Cambria Math" panose="02040503050406030204" pitchFamily="18" charset="0"/>
                            </a:rPr>
                            <m:t>𝑛</m:t>
                          </m:r>
                        </m:sup>
                        <m:e>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e>
                      </m:nary>
                      <m:r>
                        <a:rPr lang="en-US" sz="3600" i="1" kern="0">
                          <a:latin typeface="Cambria Math" panose="02040503050406030204" pitchFamily="18" charset="0"/>
                        </a:rPr>
                        <m:t>∗</m:t>
                      </m:r>
                      <m:r>
                        <a:rPr lang="en-US" sz="3600" i="1" kern="0">
                          <a:latin typeface="Cambria Math" panose="02040503050406030204" pitchFamily="18" charset="0"/>
                        </a:rPr>
                        <m:t>𝑃</m:t>
                      </m:r>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r>
                        <a:rPr lang="en-US" sz="3600" i="1" kern="0">
                          <a:latin typeface="Cambria Math" panose="02040503050406030204" pitchFamily="18" charset="0"/>
                        </a:rPr>
                        <m:t>)</m:t>
                      </m:r>
                    </m:oMath>
                  </m:oMathPara>
                </a14:m>
                <a:endParaRPr lang="en-US" sz="3600" kern="0"/>
              </a:p>
            </p:txBody>
          </p:sp>
        </mc:Choice>
        <mc:Fallback xmlns="">
          <p:sp>
            <p:nvSpPr>
              <p:cNvPr id="11" name="object 20">
                <a:extLst>
                  <a:ext uri="{FF2B5EF4-FFF2-40B4-BE49-F238E27FC236}">
                    <a16:creationId xmlns:a16="http://schemas.microsoft.com/office/drawing/2014/main" id="{D9268974-2763-72EE-687D-4BFA785CC6B6}"/>
                  </a:ext>
                </a:extLst>
              </p:cNvPr>
              <p:cNvSpPr txBox="1">
                <a:spLocks noRot="1" noChangeAspect="1" noMove="1" noResize="1" noEditPoints="1" noAdjustHandles="1" noChangeArrowheads="1" noChangeShapeType="1" noTextEdit="1"/>
              </p:cNvSpPr>
              <p:nvPr/>
            </p:nvSpPr>
            <p:spPr>
              <a:xfrm>
                <a:off x="818356" y="2138380"/>
                <a:ext cx="16916400" cy="2937471"/>
              </a:xfrm>
              <a:prstGeom prst="rect">
                <a:avLst/>
              </a:prstGeom>
              <a:blipFill>
                <a:blip r:embed="rId3"/>
                <a:stretch>
                  <a:fillRect l="-1425" t="-7759" b="-100862"/>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000CE86-6D1B-EDA4-7EDD-A5FB0435BB0C}"/>
                  </a:ext>
                </a:extLst>
              </p:cNvPr>
              <p:cNvSpPr txBox="1"/>
              <p:nvPr/>
            </p:nvSpPr>
            <p:spPr>
              <a:xfrm>
                <a:off x="818356" y="5406132"/>
                <a:ext cx="9511552" cy="791820"/>
              </a:xfrm>
              <a:prstGeom prst="rect">
                <a:avLst/>
              </a:prstGeom>
              <a:noFill/>
            </p:spPr>
            <p:txBody>
              <a:bodyPr wrap="square">
                <a:spAutoFit/>
              </a:bodyPr>
              <a:lstStyle/>
              <a:p>
                <a14:m>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=0.5∗</m:t>
                    </m:r>
                    <m:f>
                      <m:fPr>
                        <m:ctrlPr>
                          <a:rPr lang="en-US" sz="3200" b="0" i="1" kern="0">
                            <a:latin typeface="Cambria Math" panose="02040503050406030204" pitchFamily="18" charset="0"/>
                          </a:rPr>
                        </m:ctrlPr>
                      </m:fPr>
                      <m:num>
                        <m:r>
                          <a:rPr lang="en-US" sz="3200" b="0" i="1" kern="0">
                            <a:latin typeface="Cambria Math" panose="02040503050406030204" pitchFamily="18" charset="0"/>
                          </a:rPr>
                          <m:t>3</m:t>
                        </m:r>
                      </m:num>
                      <m:den>
                        <m:r>
                          <a:rPr lang="en-US" sz="3200" b="0" i="1" kern="0">
                            <a:latin typeface="Cambria Math" panose="02040503050406030204" pitchFamily="18" charset="0"/>
                          </a:rPr>
                          <m:t>5</m:t>
                        </m:r>
                      </m:den>
                    </m:f>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1</m:t>
                        </m:r>
                      </m:num>
                      <m:den>
                        <m:r>
                          <a:rPr lang="en-US" sz="3200" i="1" kern="0">
                            <a:latin typeface="Cambria Math" panose="02040503050406030204" pitchFamily="18" charset="0"/>
                          </a:rPr>
                          <m:t>5</m:t>
                        </m:r>
                      </m:den>
                    </m:f>
                  </m:oMath>
                </a14:m>
                <a:r>
                  <a:rPr lang="en-US" sz="3200" kern="0"/>
                  <a:t> </a:t>
                </a:r>
                <a14:m>
                  <m:oMath xmlns:m="http://schemas.openxmlformats.org/officeDocument/2006/math">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2</m:t>
                        </m:r>
                      </m:num>
                      <m:den>
                        <m:r>
                          <a:rPr lang="en-US" sz="3200" i="1" kern="0">
                            <a:latin typeface="Cambria Math" panose="02040503050406030204" pitchFamily="18" charset="0"/>
                          </a:rPr>
                          <m:t>5</m:t>
                        </m:r>
                      </m:den>
                    </m:f>
                    <m:r>
                      <a:rPr lang="en-US" sz="3200" b="0" i="1" kern="0">
                        <a:latin typeface="Cambria Math" panose="02040503050406030204" pitchFamily="18" charset="0"/>
                      </a:rPr>
                      <m:t>=0.024</m:t>
                    </m:r>
                  </m:oMath>
                </a14:m>
                <a:endParaRPr lang="en-US" sz="3200" b="0" kern="0"/>
              </a:p>
            </p:txBody>
          </p:sp>
        </mc:Choice>
        <mc:Fallback xmlns="">
          <p:sp>
            <p:nvSpPr>
              <p:cNvPr id="13" name="TextBox 12">
                <a:extLst>
                  <a:ext uri="{FF2B5EF4-FFF2-40B4-BE49-F238E27FC236}">
                    <a16:creationId xmlns:a16="http://schemas.microsoft.com/office/drawing/2014/main" id="{7000CE86-6D1B-EDA4-7EDD-A5FB0435BB0C}"/>
                  </a:ext>
                </a:extLst>
              </p:cNvPr>
              <p:cNvSpPr txBox="1">
                <a:spLocks noRot="1" noChangeAspect="1" noMove="1" noResize="1" noEditPoints="1" noAdjustHandles="1" noChangeArrowheads="1" noChangeShapeType="1" noTextEdit="1"/>
              </p:cNvSpPr>
              <p:nvPr/>
            </p:nvSpPr>
            <p:spPr>
              <a:xfrm>
                <a:off x="818356" y="5406132"/>
                <a:ext cx="9511552" cy="791820"/>
              </a:xfrm>
              <a:prstGeom prst="rect">
                <a:avLst/>
              </a:prstGeom>
              <a:blipFill>
                <a:blip r:embed="rId4"/>
                <a:stretch>
                  <a:fillRect l="-533" t="-84375" b="-134375"/>
                </a:stretch>
              </a:blipFill>
            </p:spPr>
            <p:txBody>
              <a:bodyPr/>
              <a:lstStyle/>
              <a:p>
                <a:r>
                  <a:rPr lang="en-VN">
                    <a:noFill/>
                  </a:rPr>
                  <a:t> </a:t>
                </a:r>
              </a:p>
            </p:txBody>
          </p:sp>
        </mc:Fallback>
      </mc:AlternateContent>
      <p:graphicFrame>
        <p:nvGraphicFramePr>
          <p:cNvPr id="14" name="Table 13">
            <a:extLst>
              <a:ext uri="{FF2B5EF4-FFF2-40B4-BE49-F238E27FC236}">
                <a16:creationId xmlns:a16="http://schemas.microsoft.com/office/drawing/2014/main" id="{7BF0945B-9129-133C-C6EE-79A1A5FE62B7}"/>
              </a:ext>
            </a:extLst>
          </p:cNvPr>
          <p:cNvGraphicFramePr>
            <a:graphicFrameLocks noGrp="1"/>
          </p:cNvGraphicFramePr>
          <p:nvPr>
            <p:extLst>
              <p:ext uri="{D42A27DB-BD31-4B8C-83A1-F6EECF244321}">
                <p14:modId xmlns:p14="http://schemas.microsoft.com/office/powerpoint/2010/main" val="4197148576"/>
              </p:ext>
            </p:extLst>
          </p:nvPr>
        </p:nvGraphicFramePr>
        <p:xfrm>
          <a:off x="16183133" y="8689436"/>
          <a:ext cx="2563177" cy="1236228"/>
        </p:xfrm>
        <a:graphic>
          <a:graphicData uri="http://schemas.openxmlformats.org/drawingml/2006/table">
            <a:tbl>
              <a:tblPr firstRow="1" bandRow="1">
                <a:tableStyleId>{5C22544A-7EE6-4342-B048-85BDC9FD1C3A}</a:tableStyleId>
              </a:tblPr>
              <a:tblGrid>
                <a:gridCol w="986155">
                  <a:extLst>
                    <a:ext uri="{9D8B030D-6E8A-4147-A177-3AD203B41FA5}">
                      <a16:colId xmlns:a16="http://schemas.microsoft.com/office/drawing/2014/main" val="32642447"/>
                    </a:ext>
                  </a:extLst>
                </a:gridCol>
                <a:gridCol w="662305">
                  <a:extLst>
                    <a:ext uri="{9D8B030D-6E8A-4147-A177-3AD203B41FA5}">
                      <a16:colId xmlns:a16="http://schemas.microsoft.com/office/drawing/2014/main" val="2350072196"/>
                    </a:ext>
                  </a:extLst>
                </a:gridCol>
                <a:gridCol w="914717">
                  <a:extLst>
                    <a:ext uri="{9D8B030D-6E8A-4147-A177-3AD203B41FA5}">
                      <a16:colId xmlns:a16="http://schemas.microsoft.com/office/drawing/2014/main" val="2252185249"/>
                    </a:ext>
                  </a:extLst>
                </a:gridCol>
              </a:tblGrid>
              <a:tr h="412076">
                <a:tc>
                  <a:txBody>
                    <a:bodyPr/>
                    <a:lstStyle/>
                    <a:p>
                      <a:pPr algn="ctr"/>
                      <a:r>
                        <a:rPr lang="en-VN" sz="1800"/>
                        <a:t>Color</a:t>
                      </a:r>
                    </a:p>
                  </a:txBody>
                  <a:tcPr/>
                </a:tc>
                <a:tc>
                  <a:txBody>
                    <a:bodyPr/>
                    <a:lstStyle/>
                    <a:p>
                      <a:pPr algn="ctr"/>
                      <a:r>
                        <a:rPr lang="en-VN" sz="1800"/>
                        <a:t>Yes</a:t>
                      </a:r>
                    </a:p>
                  </a:txBody>
                  <a:tcPr/>
                </a:tc>
                <a:tc>
                  <a:txBody>
                    <a:bodyPr/>
                    <a:lstStyle/>
                    <a:p>
                      <a:pPr algn="ctr"/>
                      <a:r>
                        <a:rPr lang="en-VN" sz="1800"/>
                        <a:t>No</a:t>
                      </a:r>
                    </a:p>
                  </a:txBody>
                  <a:tcPr/>
                </a:tc>
                <a:extLst>
                  <a:ext uri="{0D108BD9-81ED-4DB2-BD59-A6C34878D82A}">
                    <a16:rowId xmlns:a16="http://schemas.microsoft.com/office/drawing/2014/main" val="3898370816"/>
                  </a:ext>
                </a:extLst>
              </a:tr>
              <a:tr h="412076">
                <a:tc>
                  <a:txBody>
                    <a:bodyPr/>
                    <a:lstStyle/>
                    <a:p>
                      <a:pPr algn="ctr"/>
                      <a:r>
                        <a:rPr lang="en-VN" sz="1800"/>
                        <a:t>Red</a:t>
                      </a:r>
                    </a:p>
                  </a:txBody>
                  <a:tcPr/>
                </a:tc>
                <a:tc>
                  <a:txBody>
                    <a:bodyPr/>
                    <a:lstStyle/>
                    <a:p>
                      <a:pPr algn="ctr"/>
                      <a:r>
                        <a:rPr lang="en-VN" sz="1800"/>
                        <a:t>3/5</a:t>
                      </a:r>
                    </a:p>
                  </a:txBody>
                  <a:tcPr/>
                </a:tc>
                <a:tc>
                  <a:txBody>
                    <a:bodyPr/>
                    <a:lstStyle/>
                    <a:p>
                      <a:pPr algn="ctr"/>
                      <a:r>
                        <a:rPr lang="en-VN" sz="1800"/>
                        <a:t>2/5</a:t>
                      </a:r>
                    </a:p>
                  </a:txBody>
                  <a:tcPr/>
                </a:tc>
                <a:extLst>
                  <a:ext uri="{0D108BD9-81ED-4DB2-BD59-A6C34878D82A}">
                    <a16:rowId xmlns:a16="http://schemas.microsoft.com/office/drawing/2014/main" val="3915663710"/>
                  </a:ext>
                </a:extLst>
              </a:tr>
              <a:tr h="412076">
                <a:tc>
                  <a:txBody>
                    <a:bodyPr/>
                    <a:lstStyle/>
                    <a:p>
                      <a:pPr algn="ctr"/>
                      <a:r>
                        <a:rPr lang="en-VN" sz="1800"/>
                        <a:t>Yellow</a:t>
                      </a:r>
                    </a:p>
                  </a:txBody>
                  <a:tcPr/>
                </a:tc>
                <a:tc>
                  <a:txBody>
                    <a:bodyPr/>
                    <a:lstStyle/>
                    <a:p>
                      <a:pPr algn="ctr"/>
                      <a:r>
                        <a:rPr lang="en-VN" sz="1800"/>
                        <a:t>2/5</a:t>
                      </a:r>
                    </a:p>
                  </a:txBody>
                  <a:tcPr/>
                </a:tc>
                <a:tc>
                  <a:txBody>
                    <a:bodyPr/>
                    <a:lstStyle/>
                    <a:p>
                      <a:pPr algn="ctr"/>
                      <a:r>
                        <a:rPr lang="en-VN" sz="1800"/>
                        <a:t>3/5</a:t>
                      </a:r>
                    </a:p>
                  </a:txBody>
                  <a:tcPr/>
                </a:tc>
                <a:extLst>
                  <a:ext uri="{0D108BD9-81ED-4DB2-BD59-A6C34878D82A}">
                    <a16:rowId xmlns:a16="http://schemas.microsoft.com/office/drawing/2014/main" val="3904408098"/>
                  </a:ext>
                </a:extLst>
              </a:tr>
            </a:tbl>
          </a:graphicData>
        </a:graphic>
      </p:graphicFrame>
      <p:graphicFrame>
        <p:nvGraphicFramePr>
          <p:cNvPr id="15" name="Table 14">
            <a:extLst>
              <a:ext uri="{FF2B5EF4-FFF2-40B4-BE49-F238E27FC236}">
                <a16:creationId xmlns:a16="http://schemas.microsoft.com/office/drawing/2014/main" id="{0A5F1141-C0C3-FB8D-4E98-A08A9CF06F80}"/>
              </a:ext>
            </a:extLst>
          </p:cNvPr>
          <p:cNvGraphicFramePr>
            <a:graphicFrameLocks noGrp="1"/>
          </p:cNvGraphicFramePr>
          <p:nvPr>
            <p:extLst>
              <p:ext uri="{D42A27DB-BD31-4B8C-83A1-F6EECF244321}">
                <p14:modId xmlns:p14="http://schemas.microsoft.com/office/powerpoint/2010/main" val="2728378651"/>
              </p:ext>
            </p:extLst>
          </p:nvPr>
        </p:nvGraphicFramePr>
        <p:xfrm>
          <a:off x="13655673" y="8689936"/>
          <a:ext cx="2491741" cy="118872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32642447"/>
                    </a:ext>
                  </a:extLst>
                </a:gridCol>
                <a:gridCol w="717868">
                  <a:extLst>
                    <a:ext uri="{9D8B030D-6E8A-4147-A177-3AD203B41FA5}">
                      <a16:colId xmlns:a16="http://schemas.microsoft.com/office/drawing/2014/main" val="2350072196"/>
                    </a:ext>
                  </a:extLst>
                </a:gridCol>
                <a:gridCol w="705168">
                  <a:extLst>
                    <a:ext uri="{9D8B030D-6E8A-4147-A177-3AD203B41FA5}">
                      <a16:colId xmlns:a16="http://schemas.microsoft.com/office/drawing/2014/main" val="2252185249"/>
                    </a:ext>
                  </a:extLst>
                </a:gridCol>
              </a:tblGrid>
              <a:tr h="370840">
                <a:tc>
                  <a:txBody>
                    <a:bodyPr/>
                    <a:lstStyle/>
                    <a:p>
                      <a:pPr algn="ctr"/>
                      <a:r>
                        <a:rPr lang="en-VN" sz="2000"/>
                        <a:t>Type</a:t>
                      </a:r>
                    </a:p>
                  </a:txBody>
                  <a:tcPr/>
                </a:tc>
                <a:tc>
                  <a:txBody>
                    <a:bodyPr/>
                    <a:lstStyle/>
                    <a:p>
                      <a:pPr algn="ctr"/>
                      <a:r>
                        <a:rPr lang="en-VN" sz="2000"/>
                        <a:t>Yes</a:t>
                      </a:r>
                    </a:p>
                  </a:txBody>
                  <a:tcPr/>
                </a:tc>
                <a:tc>
                  <a:txBody>
                    <a:bodyPr/>
                    <a:lstStyle/>
                    <a:p>
                      <a:pPr algn="ctr"/>
                      <a:r>
                        <a:rPr lang="en-VN" sz="2000"/>
                        <a:t>No</a:t>
                      </a:r>
                    </a:p>
                  </a:txBody>
                  <a:tcPr/>
                </a:tc>
                <a:extLst>
                  <a:ext uri="{0D108BD9-81ED-4DB2-BD59-A6C34878D82A}">
                    <a16:rowId xmlns:a16="http://schemas.microsoft.com/office/drawing/2014/main" val="3898370816"/>
                  </a:ext>
                </a:extLst>
              </a:tr>
              <a:tr h="370840">
                <a:tc>
                  <a:txBody>
                    <a:bodyPr/>
                    <a:lstStyle/>
                    <a:p>
                      <a:pPr algn="ctr"/>
                      <a:r>
                        <a:rPr lang="en-VN" sz="2000"/>
                        <a:t>Sports</a:t>
                      </a:r>
                    </a:p>
                  </a:txBody>
                  <a:tcPr/>
                </a:tc>
                <a:tc>
                  <a:txBody>
                    <a:bodyPr/>
                    <a:lstStyle/>
                    <a:p>
                      <a:pPr algn="ctr"/>
                      <a:r>
                        <a:rPr lang="en-VN" sz="2000"/>
                        <a:t>4/5</a:t>
                      </a:r>
                    </a:p>
                  </a:txBody>
                  <a:tcPr/>
                </a:tc>
                <a:tc>
                  <a:txBody>
                    <a:bodyPr/>
                    <a:lstStyle/>
                    <a:p>
                      <a:pPr algn="ctr"/>
                      <a:r>
                        <a:rPr lang="en-VN" sz="2000"/>
                        <a:t>2/5</a:t>
                      </a:r>
                    </a:p>
                  </a:txBody>
                  <a:tcPr/>
                </a:tc>
                <a:extLst>
                  <a:ext uri="{0D108BD9-81ED-4DB2-BD59-A6C34878D82A}">
                    <a16:rowId xmlns:a16="http://schemas.microsoft.com/office/drawing/2014/main" val="3915663710"/>
                  </a:ext>
                </a:extLst>
              </a:tr>
              <a:tr h="370840">
                <a:tc>
                  <a:txBody>
                    <a:bodyPr/>
                    <a:lstStyle/>
                    <a:p>
                      <a:pPr algn="ctr"/>
                      <a:r>
                        <a:rPr lang="en-VN" sz="2000"/>
                        <a:t>SUV</a:t>
                      </a:r>
                    </a:p>
                  </a:txBody>
                  <a:tcPr/>
                </a:tc>
                <a:tc>
                  <a:txBody>
                    <a:bodyPr/>
                    <a:lstStyle/>
                    <a:p>
                      <a:pPr algn="ctr"/>
                      <a:r>
                        <a:rPr lang="en-VN" sz="2000"/>
                        <a:t>1/5</a:t>
                      </a:r>
                    </a:p>
                  </a:txBody>
                  <a:tcPr/>
                </a:tc>
                <a:tc>
                  <a:txBody>
                    <a:bodyPr/>
                    <a:lstStyle/>
                    <a:p>
                      <a:pPr algn="ctr"/>
                      <a:r>
                        <a:rPr lang="en-VN" sz="2000"/>
                        <a:t>3/5</a:t>
                      </a:r>
                    </a:p>
                  </a:txBody>
                  <a:tcPr/>
                </a:tc>
                <a:extLst>
                  <a:ext uri="{0D108BD9-81ED-4DB2-BD59-A6C34878D82A}">
                    <a16:rowId xmlns:a16="http://schemas.microsoft.com/office/drawing/2014/main" val="3904408098"/>
                  </a:ext>
                </a:extLst>
              </a:tr>
            </a:tbl>
          </a:graphicData>
        </a:graphic>
      </p:graphicFrame>
      <p:graphicFrame>
        <p:nvGraphicFramePr>
          <p:cNvPr id="16" name="Table 15">
            <a:extLst>
              <a:ext uri="{FF2B5EF4-FFF2-40B4-BE49-F238E27FC236}">
                <a16:creationId xmlns:a16="http://schemas.microsoft.com/office/drawing/2014/main" id="{2765AC20-BE7B-917A-A409-AA411D29470A}"/>
              </a:ext>
            </a:extLst>
          </p:cNvPr>
          <p:cNvGraphicFramePr>
            <a:graphicFrameLocks noGrp="1"/>
          </p:cNvGraphicFramePr>
          <p:nvPr>
            <p:extLst>
              <p:ext uri="{D42A27DB-BD31-4B8C-83A1-F6EECF244321}">
                <p14:modId xmlns:p14="http://schemas.microsoft.com/office/powerpoint/2010/main" val="3522690053"/>
              </p:ext>
            </p:extLst>
          </p:nvPr>
        </p:nvGraphicFramePr>
        <p:xfrm>
          <a:off x="13689617" y="7427453"/>
          <a:ext cx="2850516" cy="1188720"/>
        </p:xfrm>
        <a:graphic>
          <a:graphicData uri="http://schemas.openxmlformats.org/drawingml/2006/table">
            <a:tbl>
              <a:tblPr firstRow="1" bandRow="1">
                <a:tableStyleId>{5C22544A-7EE6-4342-B048-85BDC9FD1C3A}</a:tableStyleId>
              </a:tblPr>
              <a:tblGrid>
                <a:gridCol w="1427480">
                  <a:extLst>
                    <a:ext uri="{9D8B030D-6E8A-4147-A177-3AD203B41FA5}">
                      <a16:colId xmlns:a16="http://schemas.microsoft.com/office/drawing/2014/main" val="32642447"/>
                    </a:ext>
                  </a:extLst>
                </a:gridCol>
                <a:gridCol w="717868">
                  <a:extLst>
                    <a:ext uri="{9D8B030D-6E8A-4147-A177-3AD203B41FA5}">
                      <a16:colId xmlns:a16="http://schemas.microsoft.com/office/drawing/2014/main" val="2350072196"/>
                    </a:ext>
                  </a:extLst>
                </a:gridCol>
                <a:gridCol w="705168">
                  <a:extLst>
                    <a:ext uri="{9D8B030D-6E8A-4147-A177-3AD203B41FA5}">
                      <a16:colId xmlns:a16="http://schemas.microsoft.com/office/drawing/2014/main" val="2252185249"/>
                    </a:ext>
                  </a:extLst>
                </a:gridCol>
              </a:tblGrid>
              <a:tr h="370840">
                <a:tc>
                  <a:txBody>
                    <a:bodyPr/>
                    <a:lstStyle/>
                    <a:p>
                      <a:pPr algn="ctr"/>
                      <a:r>
                        <a:rPr lang="en-VN" sz="2000"/>
                        <a:t>Origin</a:t>
                      </a:r>
                    </a:p>
                  </a:txBody>
                  <a:tcPr/>
                </a:tc>
                <a:tc>
                  <a:txBody>
                    <a:bodyPr/>
                    <a:lstStyle/>
                    <a:p>
                      <a:pPr algn="ctr"/>
                      <a:r>
                        <a:rPr lang="en-VN" sz="2000"/>
                        <a:t>Yes</a:t>
                      </a:r>
                    </a:p>
                  </a:txBody>
                  <a:tcPr/>
                </a:tc>
                <a:tc>
                  <a:txBody>
                    <a:bodyPr/>
                    <a:lstStyle/>
                    <a:p>
                      <a:pPr algn="ctr"/>
                      <a:r>
                        <a:rPr lang="en-VN" sz="2000"/>
                        <a:t>No</a:t>
                      </a:r>
                    </a:p>
                  </a:txBody>
                  <a:tcPr/>
                </a:tc>
                <a:extLst>
                  <a:ext uri="{0D108BD9-81ED-4DB2-BD59-A6C34878D82A}">
                    <a16:rowId xmlns:a16="http://schemas.microsoft.com/office/drawing/2014/main" val="3898370816"/>
                  </a:ext>
                </a:extLst>
              </a:tr>
              <a:tr h="370840">
                <a:tc>
                  <a:txBody>
                    <a:bodyPr/>
                    <a:lstStyle/>
                    <a:p>
                      <a:pPr algn="ctr"/>
                      <a:r>
                        <a:rPr lang="en-VN" sz="2000"/>
                        <a:t>Domestic</a:t>
                      </a:r>
                    </a:p>
                  </a:txBody>
                  <a:tcPr/>
                </a:tc>
                <a:tc>
                  <a:txBody>
                    <a:bodyPr/>
                    <a:lstStyle/>
                    <a:p>
                      <a:pPr algn="ctr"/>
                      <a:r>
                        <a:rPr lang="en-VN" sz="2000"/>
                        <a:t>2/5</a:t>
                      </a:r>
                    </a:p>
                  </a:txBody>
                  <a:tcPr/>
                </a:tc>
                <a:tc>
                  <a:txBody>
                    <a:bodyPr/>
                    <a:lstStyle/>
                    <a:p>
                      <a:pPr algn="ctr"/>
                      <a:r>
                        <a:rPr lang="en-VN" sz="2000"/>
                        <a:t>3/5</a:t>
                      </a:r>
                    </a:p>
                  </a:txBody>
                  <a:tcPr/>
                </a:tc>
                <a:extLst>
                  <a:ext uri="{0D108BD9-81ED-4DB2-BD59-A6C34878D82A}">
                    <a16:rowId xmlns:a16="http://schemas.microsoft.com/office/drawing/2014/main" val="3915663710"/>
                  </a:ext>
                </a:extLst>
              </a:tr>
              <a:tr h="370840">
                <a:tc>
                  <a:txBody>
                    <a:bodyPr/>
                    <a:lstStyle/>
                    <a:p>
                      <a:pPr algn="ctr"/>
                      <a:r>
                        <a:rPr lang="en-VN" sz="2000"/>
                        <a:t>Imported</a:t>
                      </a:r>
                    </a:p>
                  </a:txBody>
                  <a:tcPr/>
                </a:tc>
                <a:tc>
                  <a:txBody>
                    <a:bodyPr/>
                    <a:lstStyle/>
                    <a:p>
                      <a:pPr algn="ctr"/>
                      <a:r>
                        <a:rPr lang="en-VN" sz="2000"/>
                        <a:t>3/5</a:t>
                      </a:r>
                    </a:p>
                  </a:txBody>
                  <a:tcPr/>
                </a:tc>
                <a:tc>
                  <a:txBody>
                    <a:bodyPr/>
                    <a:lstStyle/>
                    <a:p>
                      <a:pPr algn="ctr"/>
                      <a:r>
                        <a:rPr lang="en-VN" sz="2000"/>
                        <a:t>2/5</a:t>
                      </a:r>
                    </a:p>
                  </a:txBody>
                  <a:tcPr/>
                </a:tc>
                <a:extLst>
                  <a:ext uri="{0D108BD9-81ED-4DB2-BD59-A6C34878D82A}">
                    <a16:rowId xmlns:a16="http://schemas.microsoft.com/office/drawing/2014/main" val="3904408098"/>
                  </a:ext>
                </a:extLst>
              </a:tr>
            </a:tbl>
          </a:graphicData>
        </a:graphic>
      </p:graphicFrame>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0373D90-2BA7-B6D8-3DC9-CF9772A77F52}"/>
                  </a:ext>
                </a:extLst>
              </p:cNvPr>
              <p:cNvSpPr txBox="1"/>
              <p:nvPr/>
            </p:nvSpPr>
            <p:spPr>
              <a:xfrm>
                <a:off x="818356" y="6270671"/>
                <a:ext cx="9511552" cy="791820"/>
              </a:xfrm>
              <a:prstGeom prst="rect">
                <a:avLst/>
              </a:prstGeom>
              <a:noFill/>
            </p:spPr>
            <p:txBody>
              <a:bodyPr wrap="square">
                <a:spAutoFit/>
              </a:bodyPr>
              <a:lstStyle/>
              <a:p>
                <a14:m>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𝑁𝑜</m:t>
                            </m:r>
                          </m:num>
                          <m:den>
                            <m:r>
                              <a:rPr lang="en-US" sz="3200" i="1" kern="0">
                                <a:latin typeface="Cambria Math" panose="02040503050406030204" pitchFamily="18" charset="0"/>
                              </a:rPr>
                              <m:t>𝑋</m:t>
                            </m:r>
                          </m:den>
                        </m:f>
                      </m:e>
                    </m:d>
                    <m:r>
                      <a:rPr lang="en-US" sz="3200" b="0" i="1" kern="0">
                        <a:latin typeface="Cambria Math" panose="02040503050406030204" pitchFamily="18" charset="0"/>
                      </a:rPr>
                      <m:t>=0.5∗</m:t>
                    </m:r>
                    <m:f>
                      <m:fPr>
                        <m:ctrlPr>
                          <a:rPr lang="en-US" sz="3200" b="0" i="1" kern="0">
                            <a:latin typeface="Cambria Math" panose="02040503050406030204" pitchFamily="18" charset="0"/>
                          </a:rPr>
                        </m:ctrlPr>
                      </m:fPr>
                      <m:num>
                        <m:r>
                          <a:rPr lang="en-US" sz="3200" b="0" i="1" kern="0">
                            <a:latin typeface="Cambria Math" panose="02040503050406030204" pitchFamily="18" charset="0"/>
                          </a:rPr>
                          <m:t>2</m:t>
                        </m:r>
                      </m:num>
                      <m:den>
                        <m:r>
                          <a:rPr lang="en-US" sz="3200" b="0" i="1" kern="0">
                            <a:latin typeface="Cambria Math" panose="02040503050406030204" pitchFamily="18" charset="0"/>
                          </a:rPr>
                          <m:t>5</m:t>
                        </m:r>
                      </m:den>
                    </m:f>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3</m:t>
                        </m:r>
                      </m:num>
                      <m:den>
                        <m:r>
                          <a:rPr lang="en-US" sz="3200" i="1" kern="0">
                            <a:latin typeface="Cambria Math" panose="02040503050406030204" pitchFamily="18" charset="0"/>
                          </a:rPr>
                          <m:t>5</m:t>
                        </m:r>
                      </m:den>
                    </m:f>
                  </m:oMath>
                </a14:m>
                <a:r>
                  <a:rPr lang="en-US" sz="3200" kern="0"/>
                  <a:t> </a:t>
                </a:r>
                <a14:m>
                  <m:oMath xmlns:m="http://schemas.openxmlformats.org/officeDocument/2006/math">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1</m:t>
                        </m:r>
                      </m:num>
                      <m:den>
                        <m:r>
                          <a:rPr lang="en-US" sz="3200" i="1" kern="0">
                            <a:latin typeface="Cambria Math" panose="02040503050406030204" pitchFamily="18" charset="0"/>
                          </a:rPr>
                          <m:t>5</m:t>
                        </m:r>
                      </m:den>
                    </m:f>
                    <m:r>
                      <a:rPr lang="en-US" sz="3200" b="0" i="1" kern="0">
                        <a:latin typeface="Cambria Math" panose="02040503050406030204" pitchFamily="18" charset="0"/>
                      </a:rPr>
                      <m:t>=0.072</m:t>
                    </m:r>
                  </m:oMath>
                </a14:m>
                <a:endParaRPr lang="en-US" sz="3200" b="0" kern="0"/>
              </a:p>
            </p:txBody>
          </p:sp>
        </mc:Choice>
        <mc:Fallback xmlns="">
          <p:sp>
            <p:nvSpPr>
              <p:cNvPr id="17" name="TextBox 16">
                <a:extLst>
                  <a:ext uri="{FF2B5EF4-FFF2-40B4-BE49-F238E27FC236}">
                    <a16:creationId xmlns:a16="http://schemas.microsoft.com/office/drawing/2014/main" id="{20373D90-2BA7-B6D8-3DC9-CF9772A77F52}"/>
                  </a:ext>
                </a:extLst>
              </p:cNvPr>
              <p:cNvSpPr txBox="1">
                <a:spLocks noRot="1" noChangeAspect="1" noMove="1" noResize="1" noEditPoints="1" noAdjustHandles="1" noChangeArrowheads="1" noChangeShapeType="1" noTextEdit="1"/>
              </p:cNvSpPr>
              <p:nvPr/>
            </p:nvSpPr>
            <p:spPr>
              <a:xfrm>
                <a:off x="818356" y="6270671"/>
                <a:ext cx="9511552" cy="791820"/>
              </a:xfrm>
              <a:prstGeom prst="rect">
                <a:avLst/>
              </a:prstGeom>
              <a:blipFill>
                <a:blip r:embed="rId5"/>
                <a:stretch>
                  <a:fillRect l="-533" t="-84375" b="-135938"/>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396543-1D39-F414-17BD-7768A9D03680}"/>
                  </a:ext>
                </a:extLst>
              </p:cNvPr>
              <p:cNvSpPr txBox="1"/>
              <p:nvPr/>
            </p:nvSpPr>
            <p:spPr>
              <a:xfrm>
                <a:off x="818356" y="7175692"/>
                <a:ext cx="9511552" cy="7296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b="0" i="1" kern="0">
                          <a:latin typeface="Cambria Math" panose="02040503050406030204" pitchFamily="18" charset="0"/>
                        </a:rPr>
                        <m:t>𝑇𝑎</m:t>
                      </m:r>
                      <m:r>
                        <a:rPr lang="en-US" sz="3200" b="0" i="1" kern="0">
                          <a:latin typeface="Cambria Math" panose="02040503050406030204" pitchFamily="18" charset="0"/>
                        </a:rPr>
                        <m:t> </m:t>
                      </m:r>
                      <m:r>
                        <a:rPr lang="en-US" sz="3200" b="0" i="1" kern="0">
                          <a:latin typeface="Cambria Math" panose="02040503050406030204" pitchFamily="18" charset="0"/>
                        </a:rPr>
                        <m:t>𝑐</m:t>
                      </m:r>
                      <m:r>
                        <a:rPr lang="en-US" sz="3200" b="0" i="1" kern="0">
                          <a:latin typeface="Cambria Math" panose="02040503050406030204" pitchFamily="18" charset="0"/>
                        </a:rPr>
                        <m:t>ó: </m:t>
                      </m:r>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𝑁𝑜</m:t>
                              </m:r>
                            </m:num>
                            <m:den>
                              <m:r>
                                <a:rPr lang="en-US" sz="3200" i="1" kern="0">
                                  <a:latin typeface="Cambria Math" panose="02040503050406030204" pitchFamily="18" charset="0"/>
                                </a:rPr>
                                <m:t>𝑋</m:t>
                              </m:r>
                            </m:den>
                          </m:f>
                        </m:e>
                      </m:d>
                      <m:r>
                        <a:rPr lang="en-US" sz="3200" b="0" i="1" kern="0">
                          <a:latin typeface="Cambria Math" panose="02040503050406030204" pitchFamily="18" charset="0"/>
                        </a:rPr>
                        <m:t>=1</m:t>
                      </m:r>
                    </m:oMath>
                  </m:oMathPara>
                </a14:m>
                <a:endParaRPr lang="en-US" sz="3200" b="0" kern="0"/>
              </a:p>
            </p:txBody>
          </p:sp>
        </mc:Choice>
        <mc:Fallback xmlns="">
          <p:sp>
            <p:nvSpPr>
              <p:cNvPr id="18" name="TextBox 17">
                <a:extLst>
                  <a:ext uri="{FF2B5EF4-FFF2-40B4-BE49-F238E27FC236}">
                    <a16:creationId xmlns:a16="http://schemas.microsoft.com/office/drawing/2014/main" id="{10396543-1D39-F414-17BD-7768A9D03680}"/>
                  </a:ext>
                </a:extLst>
              </p:cNvPr>
              <p:cNvSpPr txBox="1">
                <a:spLocks noRot="1" noChangeAspect="1" noMove="1" noResize="1" noEditPoints="1" noAdjustHandles="1" noChangeArrowheads="1" noChangeShapeType="1" noTextEdit="1"/>
              </p:cNvSpPr>
              <p:nvPr/>
            </p:nvSpPr>
            <p:spPr>
              <a:xfrm>
                <a:off x="818356" y="7175692"/>
                <a:ext cx="9511552" cy="729623"/>
              </a:xfrm>
              <a:prstGeom prst="rect">
                <a:avLst/>
              </a:prstGeom>
              <a:blipFill>
                <a:blip r:embed="rId6"/>
                <a:stretch>
                  <a:fillRect l="-533" t="-130508" b="-198305"/>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00234C1-BD81-B646-34B4-BB163845D746}"/>
                  </a:ext>
                </a:extLst>
              </p:cNvPr>
              <p:cNvSpPr txBox="1"/>
              <p:nvPr/>
            </p:nvSpPr>
            <p:spPr>
              <a:xfrm>
                <a:off x="780583" y="8220263"/>
                <a:ext cx="9511552" cy="10257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0.024</m:t>
                          </m:r>
                        </m:num>
                        <m:den>
                          <m:r>
                            <a:rPr lang="en-US" sz="3200" b="0" i="1" kern="0">
                              <a:latin typeface="Cambria Math" panose="02040503050406030204" pitchFamily="18" charset="0"/>
                            </a:rPr>
                            <m:t>0.024+0.072</m:t>
                          </m:r>
                        </m:den>
                      </m:f>
                      <m:r>
                        <a:rPr lang="en-US" sz="3200" b="0" i="1" kern="0">
                          <a:latin typeface="Cambria Math" panose="02040503050406030204" pitchFamily="18" charset="0"/>
                        </a:rPr>
                        <m:t>=0.25</m:t>
                      </m:r>
                    </m:oMath>
                  </m:oMathPara>
                </a14:m>
                <a:endParaRPr lang="en-US" sz="3200" b="0" kern="0"/>
              </a:p>
            </p:txBody>
          </p:sp>
        </mc:Choice>
        <mc:Fallback xmlns="">
          <p:sp>
            <p:nvSpPr>
              <p:cNvPr id="21" name="TextBox 20">
                <a:extLst>
                  <a:ext uri="{FF2B5EF4-FFF2-40B4-BE49-F238E27FC236}">
                    <a16:creationId xmlns:a16="http://schemas.microsoft.com/office/drawing/2014/main" id="{800234C1-BD81-B646-34B4-BB163845D746}"/>
                  </a:ext>
                </a:extLst>
              </p:cNvPr>
              <p:cNvSpPr txBox="1">
                <a:spLocks noRot="1" noChangeAspect="1" noMove="1" noResize="1" noEditPoints="1" noAdjustHandles="1" noChangeArrowheads="1" noChangeShapeType="1" noTextEdit="1"/>
              </p:cNvSpPr>
              <p:nvPr/>
            </p:nvSpPr>
            <p:spPr>
              <a:xfrm>
                <a:off x="780583" y="8220263"/>
                <a:ext cx="9511552" cy="1025730"/>
              </a:xfrm>
              <a:prstGeom prst="rect">
                <a:avLst/>
              </a:prstGeom>
              <a:blipFill>
                <a:blip r:embed="rId7"/>
                <a:stretch>
                  <a:fillRect l="-400" t="-78049" b="-131707"/>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B5E79BA-C846-9ACF-598F-6967D330784C}"/>
                  </a:ext>
                </a:extLst>
              </p:cNvPr>
              <p:cNvSpPr txBox="1"/>
              <p:nvPr/>
            </p:nvSpPr>
            <p:spPr>
              <a:xfrm>
                <a:off x="760739" y="9261122"/>
                <a:ext cx="9511552" cy="7296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𝑁𝑜</m:t>
                              </m:r>
                            </m:num>
                            <m:den>
                              <m:r>
                                <a:rPr lang="en-US" sz="3200" i="1" kern="0">
                                  <a:latin typeface="Cambria Math" panose="02040503050406030204" pitchFamily="18" charset="0"/>
                                </a:rPr>
                                <m:t>𝑋</m:t>
                              </m:r>
                            </m:den>
                          </m:f>
                        </m:e>
                      </m:d>
                      <m:r>
                        <a:rPr lang="en-US" sz="3200" b="0" i="1" kern="0">
                          <a:latin typeface="Cambria Math" panose="02040503050406030204" pitchFamily="18" charset="0"/>
                        </a:rPr>
                        <m:t>=1−0.25=0.75</m:t>
                      </m:r>
                    </m:oMath>
                  </m:oMathPara>
                </a14:m>
                <a:endParaRPr lang="en-US" sz="3200" b="0" kern="0"/>
              </a:p>
            </p:txBody>
          </p:sp>
        </mc:Choice>
        <mc:Fallback xmlns="">
          <p:sp>
            <p:nvSpPr>
              <p:cNvPr id="22" name="TextBox 21">
                <a:extLst>
                  <a:ext uri="{FF2B5EF4-FFF2-40B4-BE49-F238E27FC236}">
                    <a16:creationId xmlns:a16="http://schemas.microsoft.com/office/drawing/2014/main" id="{DB5E79BA-C846-9ACF-598F-6967D330784C}"/>
                  </a:ext>
                </a:extLst>
              </p:cNvPr>
              <p:cNvSpPr txBox="1">
                <a:spLocks noRot="1" noChangeAspect="1" noMove="1" noResize="1" noEditPoints="1" noAdjustHandles="1" noChangeArrowheads="1" noChangeShapeType="1" noTextEdit="1"/>
              </p:cNvSpPr>
              <p:nvPr/>
            </p:nvSpPr>
            <p:spPr>
              <a:xfrm>
                <a:off x="760739" y="9261122"/>
                <a:ext cx="9511552" cy="729623"/>
              </a:xfrm>
              <a:prstGeom prst="rect">
                <a:avLst/>
              </a:prstGeom>
              <a:blipFill>
                <a:blip r:embed="rId8"/>
                <a:stretch>
                  <a:fillRect l="-534" t="-134483" b="-201724"/>
                </a:stretch>
              </a:blipFill>
            </p:spPr>
            <p:txBody>
              <a:bodyPr/>
              <a:lstStyle/>
              <a:p>
                <a:r>
                  <a:rPr lang="en-VN">
                    <a:noFill/>
                  </a:rPr>
                  <a:t> </a:t>
                </a:r>
              </a:p>
            </p:txBody>
          </p:sp>
        </mc:Fallback>
      </mc:AlternateContent>
      <p:sp>
        <p:nvSpPr>
          <p:cNvPr id="23" name="object 20">
            <a:extLst>
              <a:ext uri="{FF2B5EF4-FFF2-40B4-BE49-F238E27FC236}">
                <a16:creationId xmlns:a16="http://schemas.microsoft.com/office/drawing/2014/main" id="{55FBBC77-0265-D652-67A5-27A910F6121A}"/>
              </a:ext>
            </a:extLst>
          </p:cNvPr>
          <p:cNvSpPr txBox="1"/>
          <p:nvPr/>
        </p:nvSpPr>
        <p:spPr>
          <a:xfrm>
            <a:off x="7370234" y="5361923"/>
            <a:ext cx="6021122" cy="210942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vert="horz" wrap="square" lIns="0" tIns="12700" rIns="0" bIns="0" rtlCol="0">
            <a:spAutoFit/>
          </a:bodyPr>
          <a:lstStyle/>
          <a:p>
            <a:pPr marL="12065" marR="5080" algn="just">
              <a:lnSpc>
                <a:spcPct val="130000"/>
              </a:lnSpc>
            </a:pPr>
            <a:r>
              <a:rPr lang="en-US" sz="3600" kern="0">
                <a:cs typeface="Source Sans Pro Light"/>
              </a:rPr>
              <a:t>Khả năng mất cắp (stolen) với những loại xe thoả điều kiện X là 25%</a:t>
            </a:r>
          </a:p>
        </p:txBody>
      </p:sp>
    </p:spTree>
    <p:extLst>
      <p:ext uri="{BB962C8B-B14F-4D97-AF65-F5344CB8AC3E}">
        <p14:creationId xmlns:p14="http://schemas.microsoft.com/office/powerpoint/2010/main" val="40621933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138380"/>
                <a:ext cx="16916400" cy="315547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cs typeface="Source Sans Pro Light"/>
                  </a:rPr>
                  <a:t>Khả năng nào sảy ra khi </a:t>
                </a:r>
                <a14:m>
                  <m:oMath xmlns:m="http://schemas.openxmlformats.org/officeDocument/2006/math">
                    <m:sSub>
                      <m:sSubPr>
                        <m:ctrlPr>
                          <a:rPr lang="en-US" sz="3600" i="1" kern="0">
                            <a:latin typeface="Cambria Math" panose="02040503050406030204" pitchFamily="18" charset="0"/>
                            <a:cs typeface="Source Sans Pro Light"/>
                          </a:rPr>
                        </m:ctrlPr>
                      </m:sSubPr>
                      <m:e>
                        <m:r>
                          <a:rPr lang="en-US" sz="3600" b="0" i="1" kern="0">
                            <a:latin typeface="Cambria Math" panose="02040503050406030204" pitchFamily="18" charset="0"/>
                            <a:cs typeface="Source Sans Pro Light"/>
                          </a:rPr>
                          <m:t>𝑋</m:t>
                        </m:r>
                      </m:e>
                      <m:sub>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𝑂𝑢𝑡𝑙𝑜𝑜𝑘</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𝑅𝑎𝑖𝑛𝑦</m:t>
                        </m:r>
                        <m:r>
                          <a:rPr lang="en-US" sz="3600" i="1" kern="0">
                            <a:latin typeface="Cambria Math" panose="02040503050406030204" pitchFamily="18" charset="0"/>
                            <a:cs typeface="Source Sans Pro Light"/>
                          </a:rPr>
                          <m:t>, </m:t>
                        </m:r>
                        <m:r>
                          <a:rPr lang="en-US" sz="3600" i="1" kern="0">
                            <a:latin typeface="Cambria Math" panose="02040503050406030204" pitchFamily="18" charset="0"/>
                            <a:cs typeface="Source Sans Pro Light"/>
                          </a:rPr>
                          <m:t>𝑇𝑒𝑚𝑝</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𝐻𝑜𝑡</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𝐻𝑢𝑚𝑖𝑑𝑖𝑡𝑦</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𝐻𝑖𝑔h</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𝑊𝑖𝑛𝑑𝑦</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𝐹𝑎𝑙𝑠𝑒</m:t>
                        </m:r>
                        <m:r>
                          <a:rPr lang="en-US" sz="3600" i="1" kern="0">
                            <a:latin typeface="Cambria Math" panose="02040503050406030204" pitchFamily="18" charset="0"/>
                            <a:cs typeface="Source Sans Pro Light"/>
                          </a:rPr>
                          <m:t>)</m:t>
                        </m:r>
                      </m:sub>
                    </m:sSub>
                  </m:oMath>
                </a14:m>
                <a:r>
                  <a:rPr lang="en-US" sz="3600" kern="0">
                    <a:cs typeface="Source Sans Pro Light"/>
                  </a:rPr>
                  <a:t>?</a:t>
                </a:r>
              </a:p>
              <a:p>
                <a:pPr marL="583565" marR="5080" indent="-571500" algn="just">
                  <a:lnSpc>
                    <a:spcPct val="130000"/>
                  </a:lnSpc>
                  <a:buFont typeface="Wingdings" panose="05000000000000000000" pitchFamily="2" charset="2"/>
                  <a:buChar char="§"/>
                </a:pPr>
                <a:r>
                  <a:rPr lang="en-US" sz="3600" kern="0"/>
                  <a:t>Bước 1: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US" sz="3600" kern="0"/>
              </a:p>
              <a:p>
                <a:pPr marL="583565" marR="5080" indent="-571500" algn="just">
                  <a:lnSpc>
                    <a:spcPct val="130000"/>
                  </a:lnSpc>
                  <a:buFont typeface="Wingdings" panose="05000000000000000000" pitchFamily="2" charset="2"/>
                  <a:buChar char="§"/>
                </a:pPr>
                <a:r>
                  <a:rPr lang="en-US" sz="3600" kern="0"/>
                  <a:t>Bước 2: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oMath>
                </a14:m>
                <a:endParaRPr lang="vi-VN" sz="3200" kern="0"/>
              </a:p>
              <a:p>
                <a:pPr marL="583565" marR="5080" indent="-571500" algn="just">
                  <a:lnSpc>
                    <a:spcPct val="130000"/>
                  </a:lnSpc>
                  <a:buFont typeface="Wingdings" panose="05000000000000000000" pitchFamily="2" charset="2"/>
                  <a:buChar char="§"/>
                </a:pPr>
                <a:r>
                  <a:rPr lang="en-US" sz="3600" kern="0"/>
                  <a:t>Bước 3: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138380"/>
                <a:ext cx="16916400" cy="3155479"/>
              </a:xfrm>
              <a:prstGeom prst="rect">
                <a:avLst/>
              </a:prstGeom>
              <a:blipFill>
                <a:blip r:embed="rId3"/>
                <a:stretch>
                  <a:fillRect l="-1425" b="-55422"/>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6D89FF-264E-7883-9F5F-D9BC271E05D1}"/>
                  </a:ext>
                </a:extLst>
              </p:cNvPr>
              <p:cNvSpPr txBox="1"/>
              <p:nvPr/>
            </p:nvSpPr>
            <p:spPr>
              <a:xfrm>
                <a:off x="818356" y="5942697"/>
                <a:ext cx="9511552" cy="2731902"/>
              </a:xfrm>
              <a:prstGeom prst="rect">
                <a:avLst/>
              </a:prstGeom>
              <a:noFill/>
            </p:spPr>
            <p:txBody>
              <a:bodyPr wrap="square">
                <a:spAutoFit/>
              </a:bodyPr>
              <a:lstStyle/>
              <a:p>
                <a:r>
                  <a:rPr lang="en-US" sz="3600" kern="0"/>
                  <a:t>Bước 1: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VN" sz="3600"/>
              </a:p>
              <a:p>
                <a:pPr/>
                <a14:m>
                  <m:oMathPara xmlns:m="http://schemas.openxmlformats.org/officeDocument/2006/math">
                    <m:oMathParaPr>
                      <m:jc m:val="left"/>
                    </m:oMathParaPr>
                    <m:oMath xmlns:m="http://schemas.openxmlformats.org/officeDocument/2006/math">
                      <m:r>
                        <a:rPr lang="en-US" sz="3600" b="0" i="1">
                          <a:latin typeface="Cambria Math" panose="02040503050406030204" pitchFamily="18" charset="0"/>
                        </a:rPr>
                        <m:t>𝑃</m:t>
                      </m:r>
                      <m:d>
                        <m:dPr>
                          <m:ctrlPr>
                            <a:rPr lang="en-US" sz="3600" b="0" i="1">
                              <a:latin typeface="Cambria Math" panose="02040503050406030204" pitchFamily="18" charset="0"/>
                            </a:rPr>
                          </m:ctrlPr>
                        </m:dPr>
                        <m:e>
                          <m:r>
                            <m:rPr>
                              <m:sty m:val="p"/>
                            </m:rPr>
                            <a:rPr lang="en-US" sz="3600" b="0" i="1">
                              <a:latin typeface="Cambria Math" panose="02040503050406030204" pitchFamily="18" charset="0"/>
                            </a:rPr>
                            <m:t>Yes</m:t>
                          </m:r>
                        </m:e>
                      </m:d>
                      <m:r>
                        <a:rPr lang="en-US" sz="3600" b="0" i="1">
                          <a:latin typeface="Cambria Math" panose="02040503050406030204" pitchFamily="18" charset="0"/>
                        </a:rPr>
                        <m:t>= </m:t>
                      </m:r>
                      <m:f>
                        <m:fPr>
                          <m:ctrlPr>
                            <a:rPr lang="en-US" sz="3600" b="0" i="1">
                              <a:latin typeface="Cambria Math" panose="02040503050406030204" pitchFamily="18" charset="0"/>
                            </a:rPr>
                          </m:ctrlPr>
                        </m:fPr>
                        <m:num>
                          <m:r>
                            <a:rPr lang="en-US" sz="3600" b="0" i="1">
                              <a:latin typeface="Cambria Math" panose="02040503050406030204" pitchFamily="18" charset="0"/>
                            </a:rPr>
                            <m:t>9</m:t>
                          </m:r>
                        </m:num>
                        <m:den>
                          <m:r>
                            <a:rPr lang="en-US" sz="3600" b="0" i="1">
                              <a:latin typeface="Cambria Math" panose="02040503050406030204" pitchFamily="18" charset="0"/>
                            </a:rPr>
                            <m:t>14</m:t>
                          </m:r>
                        </m:den>
                      </m:f>
                    </m:oMath>
                  </m:oMathPara>
                </a14:m>
                <a:endParaRPr lang="en-US" sz="3600" b="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600" b="0" i="1">
                          <a:latin typeface="Cambria Math" panose="02040503050406030204" pitchFamily="18" charset="0"/>
                        </a:rPr>
                        <m:t>𝑃</m:t>
                      </m:r>
                      <m:d>
                        <m:dPr>
                          <m:ctrlPr>
                            <a:rPr lang="en-US" sz="3600" b="0" i="1">
                              <a:latin typeface="Cambria Math" panose="02040503050406030204" pitchFamily="18" charset="0"/>
                            </a:rPr>
                          </m:ctrlPr>
                        </m:dPr>
                        <m:e>
                          <m:r>
                            <a:rPr lang="en-US" sz="3600" b="0" i="1">
                              <a:latin typeface="Cambria Math" panose="02040503050406030204" pitchFamily="18" charset="0"/>
                            </a:rPr>
                            <m:t>𝑁𝑜</m:t>
                          </m:r>
                        </m:e>
                      </m:d>
                      <m:r>
                        <a:rPr lang="en-US" sz="3600" b="0" i="1">
                          <a:latin typeface="Cambria Math" panose="02040503050406030204" pitchFamily="18" charset="0"/>
                        </a:rPr>
                        <m:t>= </m:t>
                      </m:r>
                      <m:f>
                        <m:fPr>
                          <m:ctrlPr>
                            <a:rPr lang="en-US" sz="3600" b="0" i="1">
                              <a:latin typeface="Cambria Math" panose="02040503050406030204" pitchFamily="18" charset="0"/>
                            </a:rPr>
                          </m:ctrlPr>
                        </m:fPr>
                        <m:num>
                          <m:r>
                            <a:rPr lang="en-US" sz="3600" b="0" i="1">
                              <a:latin typeface="Cambria Math" panose="02040503050406030204" pitchFamily="18" charset="0"/>
                            </a:rPr>
                            <m:t>5</m:t>
                          </m:r>
                        </m:num>
                        <m:den>
                          <m:r>
                            <a:rPr lang="en-US" sz="3600" b="0" i="1">
                              <a:latin typeface="Cambria Math" panose="02040503050406030204" pitchFamily="18" charset="0"/>
                            </a:rPr>
                            <m:t>14</m:t>
                          </m:r>
                        </m:den>
                      </m:f>
                    </m:oMath>
                  </m:oMathPara>
                </a14:m>
                <a:endParaRPr lang="en-VN" sz="3600"/>
              </a:p>
            </p:txBody>
          </p:sp>
        </mc:Choice>
        <mc:Fallback xmlns="">
          <p:sp>
            <p:nvSpPr>
              <p:cNvPr id="8" name="TextBox 7">
                <a:extLst>
                  <a:ext uri="{FF2B5EF4-FFF2-40B4-BE49-F238E27FC236}">
                    <a16:creationId xmlns:a16="http://schemas.microsoft.com/office/drawing/2014/main" id="{3A6D89FF-264E-7883-9F5F-D9BC271E05D1}"/>
                  </a:ext>
                </a:extLst>
              </p:cNvPr>
              <p:cNvSpPr txBox="1">
                <a:spLocks noRot="1" noChangeAspect="1" noMove="1" noResize="1" noEditPoints="1" noAdjustHandles="1" noChangeArrowheads="1" noChangeShapeType="1" noTextEdit="1"/>
              </p:cNvSpPr>
              <p:nvPr/>
            </p:nvSpPr>
            <p:spPr>
              <a:xfrm>
                <a:off x="818356" y="5942697"/>
                <a:ext cx="9511552" cy="2731902"/>
              </a:xfrm>
              <a:prstGeom prst="rect">
                <a:avLst/>
              </a:prstGeom>
              <a:blipFill>
                <a:blip r:embed="rId4"/>
                <a:stretch>
                  <a:fillRect l="-2000" t="-3704" b="-2778"/>
                </a:stretch>
              </a:blipFill>
            </p:spPr>
            <p:txBody>
              <a:bodyPr/>
              <a:lstStyle/>
              <a:p>
                <a:r>
                  <a:rPr lang="en-VN">
                    <a:noFill/>
                  </a:rPr>
                  <a:t> </a:t>
                </a:r>
              </a:p>
            </p:txBody>
          </p:sp>
        </mc:Fallback>
      </mc:AlternateContent>
      <p:graphicFrame>
        <p:nvGraphicFramePr>
          <p:cNvPr id="7" name="Table 6">
            <a:extLst>
              <a:ext uri="{FF2B5EF4-FFF2-40B4-BE49-F238E27FC236}">
                <a16:creationId xmlns:a16="http://schemas.microsoft.com/office/drawing/2014/main" id="{674CC66D-AF35-F090-D62A-972F0C5ECB98}"/>
              </a:ext>
            </a:extLst>
          </p:cNvPr>
          <p:cNvGraphicFramePr>
            <a:graphicFrameLocks noGrp="1"/>
          </p:cNvGraphicFramePr>
          <p:nvPr>
            <p:extLst>
              <p:ext uri="{D42A27DB-BD31-4B8C-83A1-F6EECF244321}">
                <p14:modId xmlns:p14="http://schemas.microsoft.com/office/powerpoint/2010/main" val="169860578"/>
              </p:ext>
            </p:extLst>
          </p:nvPr>
        </p:nvGraphicFramePr>
        <p:xfrm>
          <a:off x="9505155" y="3169017"/>
          <a:ext cx="8836661" cy="5547360"/>
        </p:xfrm>
        <a:graphic>
          <a:graphicData uri="http://schemas.openxmlformats.org/drawingml/2006/table">
            <a:tbl>
              <a:tblPr firstRow="1" firstCol="1" bandRow="1">
                <a:tableStyleId>{5C22544A-7EE6-4342-B048-85BDC9FD1C3A}</a:tableStyleId>
              </a:tblPr>
              <a:tblGrid>
                <a:gridCol w="581660">
                  <a:extLst>
                    <a:ext uri="{9D8B030D-6E8A-4147-A177-3AD203B41FA5}">
                      <a16:colId xmlns:a16="http://schemas.microsoft.com/office/drawing/2014/main" val="2842015156"/>
                    </a:ext>
                  </a:extLst>
                </a:gridCol>
                <a:gridCol w="1611948">
                  <a:extLst>
                    <a:ext uri="{9D8B030D-6E8A-4147-A177-3AD203B41FA5}">
                      <a16:colId xmlns:a16="http://schemas.microsoft.com/office/drawing/2014/main" val="3292069021"/>
                    </a:ext>
                  </a:extLst>
                </a:gridCol>
                <a:gridCol w="2239010">
                  <a:extLst>
                    <a:ext uri="{9D8B030D-6E8A-4147-A177-3AD203B41FA5}">
                      <a16:colId xmlns:a16="http://schemas.microsoft.com/office/drawing/2014/main" val="1676366268"/>
                    </a:ext>
                  </a:extLst>
                </a:gridCol>
                <a:gridCol w="1589723">
                  <a:extLst>
                    <a:ext uri="{9D8B030D-6E8A-4147-A177-3AD203B41FA5}">
                      <a16:colId xmlns:a16="http://schemas.microsoft.com/office/drawing/2014/main" val="2221458574"/>
                    </a:ext>
                  </a:extLst>
                </a:gridCol>
                <a:gridCol w="1194435">
                  <a:extLst>
                    <a:ext uri="{9D8B030D-6E8A-4147-A177-3AD203B41FA5}">
                      <a16:colId xmlns:a16="http://schemas.microsoft.com/office/drawing/2014/main" val="1879293776"/>
                    </a:ext>
                  </a:extLst>
                </a:gridCol>
                <a:gridCol w="1619885">
                  <a:extLst>
                    <a:ext uri="{9D8B030D-6E8A-4147-A177-3AD203B41FA5}">
                      <a16:colId xmlns:a16="http://schemas.microsoft.com/office/drawing/2014/main" val="1287673571"/>
                    </a:ext>
                  </a:extLst>
                </a:gridCol>
              </a:tblGrid>
              <a:tr h="0">
                <a:tc>
                  <a:txBody>
                    <a:bodyPr/>
                    <a:lstStyle/>
                    <a:p>
                      <a:r>
                        <a:rPr lang="en-VN" sz="2800">
                          <a:effectLst/>
                          <a:latin typeface="Times New Roman" panose="02020603050405020304" pitchFamily="18" charset="0"/>
                          <a:ea typeface="Times New Roman" panose="02020603050405020304" pitchFamily="18" charset="0"/>
                        </a:rPr>
                        <a:t>#</a:t>
                      </a:r>
                    </a:p>
                  </a:txBody>
                  <a:tcPr marL="68580" marR="68580" marT="0" marB="0"/>
                </a:tc>
                <a:tc>
                  <a:txBody>
                    <a:bodyPr/>
                    <a:lstStyle/>
                    <a:p>
                      <a:r>
                        <a:rPr lang="en-VN" sz="2400">
                          <a:effectLst/>
                        </a:rPr>
                        <a:t>Outlook</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Temperature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Humidity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Windy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Playgolf</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75791597"/>
                  </a:ext>
                </a:extLst>
              </a:tr>
              <a:tr h="0">
                <a:tc>
                  <a:txBody>
                    <a:bodyPr/>
                    <a:lstStyle/>
                    <a:p>
                      <a:r>
                        <a:rPr lang="en-VN" sz="2400">
                          <a:effectLst/>
                        </a:rPr>
                        <a:t>1</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Hot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72626962"/>
                  </a:ext>
                </a:extLst>
              </a:tr>
              <a:tr h="0">
                <a:tc>
                  <a:txBody>
                    <a:bodyPr/>
                    <a:lstStyle/>
                    <a:p>
                      <a:r>
                        <a:rPr lang="en-VN" sz="2400">
                          <a:effectLst/>
                        </a:rPr>
                        <a:t>2</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Hot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60719411"/>
                  </a:ext>
                </a:extLst>
              </a:tr>
              <a:tr h="0">
                <a:tc>
                  <a:txBody>
                    <a:bodyPr/>
                    <a:lstStyle/>
                    <a:p>
                      <a:r>
                        <a:rPr lang="en-VN" sz="2400">
                          <a:effectLst/>
                        </a:rPr>
                        <a:t>3</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Overcast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Hot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94283085"/>
                  </a:ext>
                </a:extLst>
              </a:tr>
              <a:tr h="0">
                <a:tc>
                  <a:txBody>
                    <a:bodyPr/>
                    <a:lstStyle/>
                    <a:p>
                      <a:r>
                        <a:rPr lang="en-VN" sz="2400">
                          <a:effectLst/>
                        </a:rPr>
                        <a:t>4</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3065950"/>
                  </a:ext>
                </a:extLst>
              </a:tr>
              <a:tr h="0">
                <a:tc>
                  <a:txBody>
                    <a:bodyPr/>
                    <a:lstStyle/>
                    <a:p>
                      <a:r>
                        <a:rPr lang="en-VN" sz="2400">
                          <a:effectLst/>
                        </a:rPr>
                        <a:t>5</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Cool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62475923"/>
                  </a:ext>
                </a:extLst>
              </a:tr>
              <a:tr h="0">
                <a:tc>
                  <a:txBody>
                    <a:bodyPr/>
                    <a:lstStyle/>
                    <a:p>
                      <a:r>
                        <a:rPr lang="en-VN" sz="2400">
                          <a:effectLst/>
                        </a:rPr>
                        <a:t>6</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Cool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26532033"/>
                  </a:ext>
                </a:extLst>
              </a:tr>
              <a:tr h="0">
                <a:tc>
                  <a:txBody>
                    <a:bodyPr/>
                    <a:lstStyle/>
                    <a:p>
                      <a:r>
                        <a:rPr lang="en-VN" sz="2400">
                          <a:effectLst/>
                        </a:rPr>
                        <a:t>7</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Overcast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Cool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78176342"/>
                  </a:ext>
                </a:extLst>
              </a:tr>
              <a:tr h="0">
                <a:tc>
                  <a:txBody>
                    <a:bodyPr/>
                    <a:lstStyle/>
                    <a:p>
                      <a:r>
                        <a:rPr lang="en-VN" sz="2400">
                          <a:effectLst/>
                        </a:rPr>
                        <a:t>8</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04770358"/>
                  </a:ext>
                </a:extLst>
              </a:tr>
              <a:tr h="0">
                <a:tc>
                  <a:txBody>
                    <a:bodyPr/>
                    <a:lstStyle/>
                    <a:p>
                      <a:r>
                        <a:rPr lang="en-VN" sz="2400">
                          <a:effectLst/>
                        </a:rPr>
                        <a:t>9</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Cool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16897112"/>
                  </a:ext>
                </a:extLst>
              </a:tr>
              <a:tr h="0">
                <a:tc>
                  <a:txBody>
                    <a:bodyPr/>
                    <a:lstStyle/>
                    <a:p>
                      <a:r>
                        <a:rPr lang="en-VN" sz="2400">
                          <a:effectLst/>
                        </a:rPr>
                        <a:t>10</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11983100"/>
                  </a:ext>
                </a:extLst>
              </a:tr>
              <a:tr h="0">
                <a:tc>
                  <a:txBody>
                    <a:bodyPr/>
                    <a:lstStyle/>
                    <a:p>
                      <a:r>
                        <a:rPr lang="en-VN" sz="2400">
                          <a:effectLst/>
                        </a:rPr>
                        <a:t>11</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51263510"/>
                  </a:ext>
                </a:extLst>
              </a:tr>
              <a:tr h="0">
                <a:tc>
                  <a:txBody>
                    <a:bodyPr/>
                    <a:lstStyle/>
                    <a:p>
                      <a:r>
                        <a:rPr lang="en-VN" sz="2400">
                          <a:effectLst/>
                        </a:rPr>
                        <a:t>12</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Overcast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7061998"/>
                  </a:ext>
                </a:extLst>
              </a:tr>
              <a:tr h="0">
                <a:tc>
                  <a:txBody>
                    <a:bodyPr/>
                    <a:lstStyle/>
                    <a:p>
                      <a:r>
                        <a:rPr lang="en-VN" sz="2400">
                          <a:effectLst/>
                        </a:rPr>
                        <a:t>13</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Overcast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Hot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6118281"/>
                  </a:ext>
                </a:extLst>
              </a:tr>
              <a:tr h="0">
                <a:tc>
                  <a:txBody>
                    <a:bodyPr/>
                    <a:lstStyle/>
                    <a:p>
                      <a:r>
                        <a:rPr lang="en-VN" sz="2400" b="1">
                          <a:effectLst/>
                          <a:latin typeface="Be Vietnam Pro" pitchFamily="2" charset="77"/>
                          <a:ea typeface="Times New Roman" panose="02020603050405020304" pitchFamily="18" charset="0"/>
                        </a:rPr>
                        <a:t>14</a:t>
                      </a: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61771121"/>
                  </a:ext>
                </a:extLst>
              </a:tr>
            </a:tbl>
          </a:graphicData>
        </a:graphic>
      </p:graphicFrame>
    </p:spTree>
    <p:extLst>
      <p:ext uri="{BB962C8B-B14F-4D97-AF65-F5344CB8AC3E}">
        <p14:creationId xmlns:p14="http://schemas.microsoft.com/office/powerpoint/2010/main" val="7597902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138380"/>
                <a:ext cx="16916400" cy="75674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cs typeface="Source Sans Pro Light"/>
                  </a:rPr>
                  <a:t>Khả năng nào sảy ra khi </a:t>
                </a:r>
                <a14:m>
                  <m:oMath xmlns:m="http://schemas.openxmlformats.org/officeDocument/2006/math">
                    <m:sSub>
                      <m:sSubPr>
                        <m:ctrlPr>
                          <a:rPr lang="en-US" sz="3600" i="1" kern="0">
                            <a:latin typeface="Cambria Math" panose="02040503050406030204" pitchFamily="18" charset="0"/>
                            <a:cs typeface="Source Sans Pro Light"/>
                          </a:rPr>
                        </m:ctrlPr>
                      </m:sSubPr>
                      <m:e>
                        <m:r>
                          <a:rPr lang="en-US" sz="3600" b="0" i="1" kern="0">
                            <a:latin typeface="Cambria Math" panose="02040503050406030204" pitchFamily="18" charset="0"/>
                            <a:cs typeface="Source Sans Pro Light"/>
                          </a:rPr>
                          <m:t>𝑋</m:t>
                        </m:r>
                      </m:e>
                      <m:sub>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𝑂𝑢𝑡𝑙𝑜𝑜𝑘</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𝑅𝑎𝑖𝑛𝑦</m:t>
                        </m:r>
                        <m:r>
                          <a:rPr lang="en-US" sz="3600" i="1" kern="0">
                            <a:latin typeface="Cambria Math" panose="02040503050406030204" pitchFamily="18" charset="0"/>
                            <a:cs typeface="Source Sans Pro Light"/>
                          </a:rPr>
                          <m:t>, </m:t>
                        </m:r>
                        <m:r>
                          <a:rPr lang="en-US" sz="3600" i="1" kern="0">
                            <a:latin typeface="Cambria Math" panose="02040503050406030204" pitchFamily="18" charset="0"/>
                            <a:cs typeface="Source Sans Pro Light"/>
                          </a:rPr>
                          <m:t>𝑇𝑒𝑚𝑝</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𝐻𝑜𝑡</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𝐻𝑢𝑚𝑖𝑑𝑖𝑡𝑦</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𝐻𝑖𝑔h</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𝑊𝑖𝑛𝑑𝑦</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𝐹𝑎𝑙𝑠𝑒</m:t>
                        </m:r>
                        <m:r>
                          <a:rPr lang="en-US" sz="3600" i="1" kern="0">
                            <a:latin typeface="Cambria Math" panose="02040503050406030204" pitchFamily="18" charset="0"/>
                            <a:cs typeface="Source Sans Pro Light"/>
                          </a:rPr>
                          <m:t>)</m:t>
                        </m:r>
                      </m:sub>
                    </m:sSub>
                  </m:oMath>
                </a14:m>
                <a:r>
                  <a:rPr lang="en-US" sz="3600" kern="0">
                    <a:cs typeface="Source Sans Pro Light"/>
                  </a:rPr>
                  <a:t>?</a:t>
                </a:r>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138380"/>
                <a:ext cx="16916400" cy="756746"/>
              </a:xfrm>
              <a:prstGeom prst="rect">
                <a:avLst/>
              </a:prstGeom>
              <a:blipFill>
                <a:blip r:embed="rId3"/>
                <a:stretch>
                  <a:fillRect l="-1425" b="-27869"/>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6D89FF-264E-7883-9F5F-D9BC271E05D1}"/>
                  </a:ext>
                </a:extLst>
              </p:cNvPr>
              <p:cNvSpPr txBox="1"/>
              <p:nvPr/>
            </p:nvSpPr>
            <p:spPr>
              <a:xfrm>
                <a:off x="1275556" y="2907825"/>
                <a:ext cx="8229599" cy="745525"/>
              </a:xfrm>
              <a:prstGeom prst="rect">
                <a:avLst/>
              </a:prstGeom>
              <a:noFill/>
            </p:spPr>
            <p:txBody>
              <a:bodyPr wrap="square">
                <a:spAutoFit/>
              </a:bodyPr>
              <a:lstStyle/>
              <a:p>
                <a:r>
                  <a:rPr lang="en-US" sz="3600" kern="0"/>
                  <a:t>Bước 2: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oMath>
                </a14:m>
                <a:endParaRPr lang="en-VN" sz="3600"/>
              </a:p>
            </p:txBody>
          </p:sp>
        </mc:Choice>
        <mc:Fallback xmlns="">
          <p:sp>
            <p:nvSpPr>
              <p:cNvPr id="8" name="TextBox 7">
                <a:extLst>
                  <a:ext uri="{FF2B5EF4-FFF2-40B4-BE49-F238E27FC236}">
                    <a16:creationId xmlns:a16="http://schemas.microsoft.com/office/drawing/2014/main" id="{3A6D89FF-264E-7883-9F5F-D9BC271E05D1}"/>
                  </a:ext>
                </a:extLst>
              </p:cNvPr>
              <p:cNvSpPr txBox="1">
                <a:spLocks noRot="1" noChangeAspect="1" noMove="1" noResize="1" noEditPoints="1" noAdjustHandles="1" noChangeArrowheads="1" noChangeShapeType="1" noTextEdit="1"/>
              </p:cNvSpPr>
              <p:nvPr/>
            </p:nvSpPr>
            <p:spPr>
              <a:xfrm>
                <a:off x="1275556" y="2907825"/>
                <a:ext cx="8229599" cy="745525"/>
              </a:xfrm>
              <a:prstGeom prst="rect">
                <a:avLst/>
              </a:prstGeom>
              <a:blipFill>
                <a:blip r:embed="rId4"/>
                <a:stretch>
                  <a:fillRect l="-2311" t="-148333" b="-231667"/>
                </a:stretch>
              </a:blipFill>
            </p:spPr>
            <p:txBody>
              <a:bodyPr/>
              <a:lstStyle/>
              <a:p>
                <a:r>
                  <a:rPr lang="en-VN">
                    <a:noFill/>
                  </a:rPr>
                  <a:t> </a:t>
                </a:r>
              </a:p>
            </p:txBody>
          </p:sp>
        </mc:Fallback>
      </mc:AlternateContent>
      <p:graphicFrame>
        <p:nvGraphicFramePr>
          <p:cNvPr id="7" name="Table 6">
            <a:extLst>
              <a:ext uri="{FF2B5EF4-FFF2-40B4-BE49-F238E27FC236}">
                <a16:creationId xmlns:a16="http://schemas.microsoft.com/office/drawing/2014/main" id="{674CC66D-AF35-F090-D62A-972F0C5ECB98}"/>
              </a:ext>
            </a:extLst>
          </p:cNvPr>
          <p:cNvGraphicFramePr>
            <a:graphicFrameLocks noGrp="1"/>
          </p:cNvGraphicFramePr>
          <p:nvPr>
            <p:extLst>
              <p:ext uri="{D42A27DB-BD31-4B8C-83A1-F6EECF244321}">
                <p14:modId xmlns:p14="http://schemas.microsoft.com/office/powerpoint/2010/main" val="2418795536"/>
              </p:ext>
            </p:extLst>
          </p:nvPr>
        </p:nvGraphicFramePr>
        <p:xfrm>
          <a:off x="9505155" y="3054550"/>
          <a:ext cx="8836661" cy="5547360"/>
        </p:xfrm>
        <a:graphic>
          <a:graphicData uri="http://schemas.openxmlformats.org/drawingml/2006/table">
            <a:tbl>
              <a:tblPr firstRow="1" firstCol="1" bandRow="1">
                <a:tableStyleId>{5C22544A-7EE6-4342-B048-85BDC9FD1C3A}</a:tableStyleId>
              </a:tblPr>
              <a:tblGrid>
                <a:gridCol w="581660">
                  <a:extLst>
                    <a:ext uri="{9D8B030D-6E8A-4147-A177-3AD203B41FA5}">
                      <a16:colId xmlns:a16="http://schemas.microsoft.com/office/drawing/2014/main" val="2842015156"/>
                    </a:ext>
                  </a:extLst>
                </a:gridCol>
                <a:gridCol w="1611948">
                  <a:extLst>
                    <a:ext uri="{9D8B030D-6E8A-4147-A177-3AD203B41FA5}">
                      <a16:colId xmlns:a16="http://schemas.microsoft.com/office/drawing/2014/main" val="3292069021"/>
                    </a:ext>
                  </a:extLst>
                </a:gridCol>
                <a:gridCol w="2239010">
                  <a:extLst>
                    <a:ext uri="{9D8B030D-6E8A-4147-A177-3AD203B41FA5}">
                      <a16:colId xmlns:a16="http://schemas.microsoft.com/office/drawing/2014/main" val="1676366268"/>
                    </a:ext>
                  </a:extLst>
                </a:gridCol>
                <a:gridCol w="1589723">
                  <a:extLst>
                    <a:ext uri="{9D8B030D-6E8A-4147-A177-3AD203B41FA5}">
                      <a16:colId xmlns:a16="http://schemas.microsoft.com/office/drawing/2014/main" val="2221458574"/>
                    </a:ext>
                  </a:extLst>
                </a:gridCol>
                <a:gridCol w="1194435">
                  <a:extLst>
                    <a:ext uri="{9D8B030D-6E8A-4147-A177-3AD203B41FA5}">
                      <a16:colId xmlns:a16="http://schemas.microsoft.com/office/drawing/2014/main" val="1879293776"/>
                    </a:ext>
                  </a:extLst>
                </a:gridCol>
                <a:gridCol w="1619885">
                  <a:extLst>
                    <a:ext uri="{9D8B030D-6E8A-4147-A177-3AD203B41FA5}">
                      <a16:colId xmlns:a16="http://schemas.microsoft.com/office/drawing/2014/main" val="1287673571"/>
                    </a:ext>
                  </a:extLst>
                </a:gridCol>
              </a:tblGrid>
              <a:tr h="0">
                <a:tc>
                  <a:txBody>
                    <a:bodyPr/>
                    <a:lstStyle/>
                    <a:p>
                      <a:r>
                        <a:rPr lang="en-VN" sz="2800">
                          <a:effectLst/>
                          <a:latin typeface="Times New Roman" panose="02020603050405020304" pitchFamily="18" charset="0"/>
                          <a:ea typeface="Times New Roman" panose="02020603050405020304" pitchFamily="18" charset="0"/>
                        </a:rPr>
                        <a:t>#</a:t>
                      </a:r>
                    </a:p>
                  </a:txBody>
                  <a:tcPr marL="68580" marR="68580" marT="0" marB="0"/>
                </a:tc>
                <a:tc>
                  <a:txBody>
                    <a:bodyPr/>
                    <a:lstStyle/>
                    <a:p>
                      <a:r>
                        <a:rPr lang="en-VN" sz="2400">
                          <a:effectLst/>
                        </a:rPr>
                        <a:t>Outlook</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Temperature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Humidity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Windy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Playgolf</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75791597"/>
                  </a:ext>
                </a:extLst>
              </a:tr>
              <a:tr h="0">
                <a:tc>
                  <a:txBody>
                    <a:bodyPr/>
                    <a:lstStyle/>
                    <a:p>
                      <a:r>
                        <a:rPr lang="en-VN" sz="2400">
                          <a:effectLst/>
                        </a:rPr>
                        <a:t>1</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Hot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72626962"/>
                  </a:ext>
                </a:extLst>
              </a:tr>
              <a:tr h="0">
                <a:tc>
                  <a:txBody>
                    <a:bodyPr/>
                    <a:lstStyle/>
                    <a:p>
                      <a:r>
                        <a:rPr lang="en-VN" sz="2400">
                          <a:effectLst/>
                        </a:rPr>
                        <a:t>2</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Hot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60719411"/>
                  </a:ext>
                </a:extLst>
              </a:tr>
              <a:tr h="0">
                <a:tc>
                  <a:txBody>
                    <a:bodyPr/>
                    <a:lstStyle/>
                    <a:p>
                      <a:r>
                        <a:rPr lang="en-VN" sz="2400">
                          <a:effectLst/>
                        </a:rPr>
                        <a:t>3</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Overcast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Hot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94283085"/>
                  </a:ext>
                </a:extLst>
              </a:tr>
              <a:tr h="0">
                <a:tc>
                  <a:txBody>
                    <a:bodyPr/>
                    <a:lstStyle/>
                    <a:p>
                      <a:r>
                        <a:rPr lang="en-VN" sz="2400">
                          <a:effectLst/>
                        </a:rPr>
                        <a:t>4</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3065950"/>
                  </a:ext>
                </a:extLst>
              </a:tr>
              <a:tr h="0">
                <a:tc>
                  <a:txBody>
                    <a:bodyPr/>
                    <a:lstStyle/>
                    <a:p>
                      <a:r>
                        <a:rPr lang="en-VN" sz="2400">
                          <a:effectLst/>
                        </a:rPr>
                        <a:t>5</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Cool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62475923"/>
                  </a:ext>
                </a:extLst>
              </a:tr>
              <a:tr h="0">
                <a:tc>
                  <a:txBody>
                    <a:bodyPr/>
                    <a:lstStyle/>
                    <a:p>
                      <a:r>
                        <a:rPr lang="en-VN" sz="2400">
                          <a:effectLst/>
                        </a:rPr>
                        <a:t>6</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Cool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26532033"/>
                  </a:ext>
                </a:extLst>
              </a:tr>
              <a:tr h="0">
                <a:tc>
                  <a:txBody>
                    <a:bodyPr/>
                    <a:lstStyle/>
                    <a:p>
                      <a:r>
                        <a:rPr lang="en-VN" sz="2400">
                          <a:effectLst/>
                        </a:rPr>
                        <a:t>7</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Overcast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Cool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78176342"/>
                  </a:ext>
                </a:extLst>
              </a:tr>
              <a:tr h="0">
                <a:tc>
                  <a:txBody>
                    <a:bodyPr/>
                    <a:lstStyle/>
                    <a:p>
                      <a:r>
                        <a:rPr lang="en-VN" sz="2400">
                          <a:effectLst/>
                        </a:rPr>
                        <a:t>8</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04770358"/>
                  </a:ext>
                </a:extLst>
              </a:tr>
              <a:tr h="0">
                <a:tc>
                  <a:txBody>
                    <a:bodyPr/>
                    <a:lstStyle/>
                    <a:p>
                      <a:r>
                        <a:rPr lang="en-VN" sz="2400">
                          <a:effectLst/>
                        </a:rPr>
                        <a:t>9</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Cool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16897112"/>
                  </a:ext>
                </a:extLst>
              </a:tr>
              <a:tr h="0">
                <a:tc>
                  <a:txBody>
                    <a:bodyPr/>
                    <a:lstStyle/>
                    <a:p>
                      <a:r>
                        <a:rPr lang="en-VN" sz="2400">
                          <a:effectLst/>
                        </a:rPr>
                        <a:t>10</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11983100"/>
                  </a:ext>
                </a:extLst>
              </a:tr>
              <a:tr h="0">
                <a:tc>
                  <a:txBody>
                    <a:bodyPr/>
                    <a:lstStyle/>
                    <a:p>
                      <a:r>
                        <a:rPr lang="en-VN" sz="2400">
                          <a:effectLst/>
                        </a:rPr>
                        <a:t>11</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Rainy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51263510"/>
                  </a:ext>
                </a:extLst>
              </a:tr>
              <a:tr h="0">
                <a:tc>
                  <a:txBody>
                    <a:bodyPr/>
                    <a:lstStyle/>
                    <a:p>
                      <a:r>
                        <a:rPr lang="en-VN" sz="2400">
                          <a:effectLst/>
                        </a:rPr>
                        <a:t>12</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Overcast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7061998"/>
                  </a:ext>
                </a:extLst>
              </a:tr>
              <a:tr h="0">
                <a:tc>
                  <a:txBody>
                    <a:bodyPr/>
                    <a:lstStyle/>
                    <a:p>
                      <a:r>
                        <a:rPr lang="en-VN" sz="2400">
                          <a:effectLst/>
                        </a:rPr>
                        <a:t>13</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Overcast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Hot</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Normal</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False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Yes</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6118281"/>
                  </a:ext>
                </a:extLst>
              </a:tr>
              <a:tr h="0">
                <a:tc>
                  <a:txBody>
                    <a:bodyPr/>
                    <a:lstStyle/>
                    <a:p>
                      <a:r>
                        <a:rPr lang="en-VN" sz="2400" b="1">
                          <a:effectLst/>
                          <a:latin typeface="Be Vietnam Pro" pitchFamily="2" charset="77"/>
                          <a:ea typeface="Times New Roman" panose="02020603050405020304" pitchFamily="18" charset="0"/>
                        </a:rPr>
                        <a:t>14</a:t>
                      </a:r>
                    </a:p>
                  </a:txBody>
                  <a:tcPr marL="68580" marR="68580" marT="0" marB="0"/>
                </a:tc>
                <a:tc>
                  <a:txBody>
                    <a:bodyPr/>
                    <a:lstStyle/>
                    <a:p>
                      <a:r>
                        <a:rPr lang="en-VN" sz="2400">
                          <a:effectLst/>
                        </a:rPr>
                        <a:t>Sunny</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Mild</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High</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True</a:t>
                      </a:r>
                      <a:endParaRPr lang="en-VN" sz="28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2400">
                          <a:effectLst/>
                        </a:rPr>
                        <a:t>No</a:t>
                      </a:r>
                      <a:endParaRPr lang="en-VN" sz="2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61771121"/>
                  </a:ext>
                </a:extLst>
              </a:tr>
            </a:tbl>
          </a:graphicData>
        </a:graphic>
      </p:graphicFrame>
      <p:graphicFrame>
        <p:nvGraphicFramePr>
          <p:cNvPr id="5" name="Table 4">
            <a:extLst>
              <a:ext uri="{FF2B5EF4-FFF2-40B4-BE49-F238E27FC236}">
                <a16:creationId xmlns:a16="http://schemas.microsoft.com/office/drawing/2014/main" id="{5EE9F813-2C6E-1C8C-B8C7-F674F14F1D61}"/>
              </a:ext>
            </a:extLst>
          </p:cNvPr>
          <p:cNvGraphicFramePr>
            <a:graphicFrameLocks noGrp="1"/>
          </p:cNvGraphicFramePr>
          <p:nvPr>
            <p:extLst>
              <p:ext uri="{D42A27DB-BD31-4B8C-83A1-F6EECF244321}">
                <p14:modId xmlns:p14="http://schemas.microsoft.com/office/powerpoint/2010/main" val="2616978396"/>
              </p:ext>
            </p:extLst>
          </p:nvPr>
        </p:nvGraphicFramePr>
        <p:xfrm>
          <a:off x="818356" y="3865737"/>
          <a:ext cx="8034291" cy="207696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Outlook</a:t>
                      </a:r>
                    </a:p>
                  </a:txBody>
                  <a:tcPr/>
                </a:tc>
                <a:tc>
                  <a:txBody>
                    <a:bodyPr/>
                    <a:lstStyle/>
                    <a:p>
                      <a:pPr algn="ctr"/>
                      <a:r>
                        <a:rPr lang="en-VN"/>
                        <a:t>Yes</a:t>
                      </a:r>
                    </a:p>
                  </a:txBody>
                  <a:tcPr/>
                </a:tc>
                <a:tc>
                  <a:txBody>
                    <a:bodyPr/>
                    <a:lstStyle/>
                    <a:p>
                      <a:pPr algn="ctr"/>
                      <a:r>
                        <a:rPr lang="en-VN"/>
                        <a:t>No</a:t>
                      </a:r>
                    </a:p>
                  </a:txBody>
                  <a:tcPr/>
                </a:tc>
                <a:extLst>
                  <a:ext uri="{0D108BD9-81ED-4DB2-BD59-A6C34878D82A}">
                    <a16:rowId xmlns:a16="http://schemas.microsoft.com/office/drawing/2014/main" val="3898370816"/>
                  </a:ext>
                </a:extLst>
              </a:tr>
              <a:tr h="370840">
                <a:tc>
                  <a:txBody>
                    <a:bodyPr/>
                    <a:lstStyle/>
                    <a:p>
                      <a:pPr algn="ctr"/>
                      <a:r>
                        <a:rPr lang="en-VN"/>
                        <a:t>Rainy</a:t>
                      </a:r>
                    </a:p>
                  </a:txBody>
                  <a:tcPr/>
                </a:tc>
                <a:tc>
                  <a:txBody>
                    <a:bodyPr/>
                    <a:lstStyle/>
                    <a:p>
                      <a:pPr algn="ctr"/>
                      <a:r>
                        <a:rPr lang="en-VN"/>
                        <a:t>2/9</a:t>
                      </a:r>
                    </a:p>
                  </a:txBody>
                  <a:tcPr/>
                </a:tc>
                <a:tc>
                  <a:txBody>
                    <a:bodyPr/>
                    <a:lstStyle/>
                    <a:p>
                      <a:pPr algn="ctr"/>
                      <a:r>
                        <a:rPr lang="en-VN"/>
                        <a:t>3/5</a:t>
                      </a:r>
                    </a:p>
                  </a:txBody>
                  <a:tcPr/>
                </a:tc>
                <a:extLst>
                  <a:ext uri="{0D108BD9-81ED-4DB2-BD59-A6C34878D82A}">
                    <a16:rowId xmlns:a16="http://schemas.microsoft.com/office/drawing/2014/main" val="3915663710"/>
                  </a:ext>
                </a:extLst>
              </a:tr>
              <a:tr h="370840">
                <a:tc>
                  <a:txBody>
                    <a:bodyPr/>
                    <a:lstStyle/>
                    <a:p>
                      <a:pPr algn="ctr"/>
                      <a:r>
                        <a:rPr lang="en-VN"/>
                        <a:t>Overcast</a:t>
                      </a:r>
                    </a:p>
                  </a:txBody>
                  <a:tcPr/>
                </a:tc>
                <a:tc>
                  <a:txBody>
                    <a:bodyPr/>
                    <a:lstStyle/>
                    <a:p>
                      <a:pPr algn="ctr"/>
                      <a:r>
                        <a:rPr lang="en-VN"/>
                        <a:t>4/9</a:t>
                      </a:r>
                    </a:p>
                  </a:txBody>
                  <a:tcPr/>
                </a:tc>
                <a:tc>
                  <a:txBody>
                    <a:bodyPr/>
                    <a:lstStyle/>
                    <a:p>
                      <a:pPr algn="ctr"/>
                      <a:r>
                        <a:rPr lang="en-VN"/>
                        <a:t>0/5</a:t>
                      </a:r>
                    </a:p>
                  </a:txBody>
                  <a:tcPr/>
                </a:tc>
                <a:extLst>
                  <a:ext uri="{0D108BD9-81ED-4DB2-BD59-A6C34878D82A}">
                    <a16:rowId xmlns:a16="http://schemas.microsoft.com/office/drawing/2014/main" val="3904408098"/>
                  </a:ext>
                </a:extLst>
              </a:tr>
              <a:tr h="370840">
                <a:tc>
                  <a:txBody>
                    <a:bodyPr/>
                    <a:lstStyle/>
                    <a:p>
                      <a:pPr algn="ctr"/>
                      <a:r>
                        <a:rPr lang="en-VN"/>
                        <a:t>Sunny</a:t>
                      </a:r>
                    </a:p>
                  </a:txBody>
                  <a:tcPr/>
                </a:tc>
                <a:tc>
                  <a:txBody>
                    <a:bodyPr/>
                    <a:lstStyle/>
                    <a:p>
                      <a:pPr algn="ctr"/>
                      <a:r>
                        <a:rPr lang="en-VN"/>
                        <a:t>3/9</a:t>
                      </a:r>
                    </a:p>
                  </a:txBody>
                  <a:tcPr/>
                </a:tc>
                <a:tc>
                  <a:txBody>
                    <a:bodyPr/>
                    <a:lstStyle/>
                    <a:p>
                      <a:pPr algn="ctr"/>
                      <a:r>
                        <a:rPr lang="en-VN"/>
                        <a:t>2/5</a:t>
                      </a:r>
                    </a:p>
                  </a:txBody>
                  <a:tcPr/>
                </a:tc>
                <a:extLst>
                  <a:ext uri="{0D108BD9-81ED-4DB2-BD59-A6C34878D82A}">
                    <a16:rowId xmlns:a16="http://schemas.microsoft.com/office/drawing/2014/main" val="2362135972"/>
                  </a:ext>
                </a:extLst>
              </a:tr>
            </a:tbl>
          </a:graphicData>
        </a:graphic>
      </p:graphicFrame>
      <p:graphicFrame>
        <p:nvGraphicFramePr>
          <p:cNvPr id="9" name="Table 8">
            <a:extLst>
              <a:ext uri="{FF2B5EF4-FFF2-40B4-BE49-F238E27FC236}">
                <a16:creationId xmlns:a16="http://schemas.microsoft.com/office/drawing/2014/main" id="{EEA81294-B1FC-85B4-318C-6B0029E798BA}"/>
              </a:ext>
            </a:extLst>
          </p:cNvPr>
          <p:cNvGraphicFramePr>
            <a:graphicFrameLocks noGrp="1"/>
          </p:cNvGraphicFramePr>
          <p:nvPr>
            <p:extLst>
              <p:ext uri="{D42A27DB-BD31-4B8C-83A1-F6EECF244321}">
                <p14:modId xmlns:p14="http://schemas.microsoft.com/office/powerpoint/2010/main" val="2284159501"/>
              </p:ext>
            </p:extLst>
          </p:nvPr>
        </p:nvGraphicFramePr>
        <p:xfrm>
          <a:off x="820924" y="6131925"/>
          <a:ext cx="8034291" cy="207696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Temperature</a:t>
                      </a:r>
                    </a:p>
                  </a:txBody>
                  <a:tcPr/>
                </a:tc>
                <a:tc>
                  <a:txBody>
                    <a:bodyPr/>
                    <a:lstStyle/>
                    <a:p>
                      <a:pPr algn="ctr"/>
                      <a:r>
                        <a:rPr lang="en-VN"/>
                        <a:t>Yes</a:t>
                      </a:r>
                    </a:p>
                  </a:txBody>
                  <a:tcPr/>
                </a:tc>
                <a:tc>
                  <a:txBody>
                    <a:bodyPr/>
                    <a:lstStyle/>
                    <a:p>
                      <a:pPr algn="ctr"/>
                      <a:r>
                        <a:rPr lang="en-VN"/>
                        <a:t>No</a:t>
                      </a:r>
                    </a:p>
                  </a:txBody>
                  <a:tcPr/>
                </a:tc>
                <a:extLst>
                  <a:ext uri="{0D108BD9-81ED-4DB2-BD59-A6C34878D82A}">
                    <a16:rowId xmlns:a16="http://schemas.microsoft.com/office/drawing/2014/main" val="3898370816"/>
                  </a:ext>
                </a:extLst>
              </a:tr>
              <a:tr h="370840">
                <a:tc>
                  <a:txBody>
                    <a:bodyPr/>
                    <a:lstStyle/>
                    <a:p>
                      <a:pPr algn="ctr"/>
                      <a:r>
                        <a:rPr lang="en-VN"/>
                        <a:t>Hot</a:t>
                      </a:r>
                    </a:p>
                  </a:txBody>
                  <a:tcPr/>
                </a:tc>
                <a:tc>
                  <a:txBody>
                    <a:bodyPr/>
                    <a:lstStyle/>
                    <a:p>
                      <a:pPr algn="ctr"/>
                      <a:r>
                        <a:rPr lang="en-VN"/>
                        <a:t>2/9</a:t>
                      </a:r>
                    </a:p>
                  </a:txBody>
                  <a:tcPr/>
                </a:tc>
                <a:tc>
                  <a:txBody>
                    <a:bodyPr/>
                    <a:lstStyle/>
                    <a:p>
                      <a:pPr algn="ctr"/>
                      <a:r>
                        <a:rPr lang="en-VN"/>
                        <a:t>2/5</a:t>
                      </a:r>
                    </a:p>
                  </a:txBody>
                  <a:tcPr/>
                </a:tc>
                <a:extLst>
                  <a:ext uri="{0D108BD9-81ED-4DB2-BD59-A6C34878D82A}">
                    <a16:rowId xmlns:a16="http://schemas.microsoft.com/office/drawing/2014/main" val="3915663710"/>
                  </a:ext>
                </a:extLst>
              </a:tr>
              <a:tr h="370840">
                <a:tc>
                  <a:txBody>
                    <a:bodyPr/>
                    <a:lstStyle/>
                    <a:p>
                      <a:pPr algn="ctr"/>
                      <a:r>
                        <a:rPr lang="en-VN"/>
                        <a:t>Mild</a:t>
                      </a:r>
                    </a:p>
                  </a:txBody>
                  <a:tcPr/>
                </a:tc>
                <a:tc>
                  <a:txBody>
                    <a:bodyPr/>
                    <a:lstStyle/>
                    <a:p>
                      <a:pPr algn="ctr"/>
                      <a:r>
                        <a:rPr lang="en-VN"/>
                        <a:t>4/9</a:t>
                      </a:r>
                    </a:p>
                  </a:txBody>
                  <a:tcPr/>
                </a:tc>
                <a:tc>
                  <a:txBody>
                    <a:bodyPr/>
                    <a:lstStyle/>
                    <a:p>
                      <a:pPr algn="ctr"/>
                      <a:r>
                        <a:rPr lang="en-VN"/>
                        <a:t>2/5</a:t>
                      </a:r>
                    </a:p>
                  </a:txBody>
                  <a:tcPr/>
                </a:tc>
                <a:extLst>
                  <a:ext uri="{0D108BD9-81ED-4DB2-BD59-A6C34878D82A}">
                    <a16:rowId xmlns:a16="http://schemas.microsoft.com/office/drawing/2014/main" val="3904408098"/>
                  </a:ext>
                </a:extLst>
              </a:tr>
              <a:tr h="370840">
                <a:tc>
                  <a:txBody>
                    <a:bodyPr/>
                    <a:lstStyle/>
                    <a:p>
                      <a:pPr algn="ctr"/>
                      <a:r>
                        <a:rPr lang="en-VN"/>
                        <a:t>Cool</a:t>
                      </a:r>
                    </a:p>
                  </a:txBody>
                  <a:tcPr/>
                </a:tc>
                <a:tc>
                  <a:txBody>
                    <a:bodyPr/>
                    <a:lstStyle/>
                    <a:p>
                      <a:pPr algn="ctr"/>
                      <a:r>
                        <a:rPr lang="en-VN"/>
                        <a:t>3/9</a:t>
                      </a:r>
                    </a:p>
                  </a:txBody>
                  <a:tcPr/>
                </a:tc>
                <a:tc>
                  <a:txBody>
                    <a:bodyPr/>
                    <a:lstStyle/>
                    <a:p>
                      <a:pPr algn="ctr"/>
                      <a:r>
                        <a:rPr lang="en-VN"/>
                        <a:t>1/5</a:t>
                      </a:r>
                    </a:p>
                  </a:txBody>
                  <a:tcPr/>
                </a:tc>
                <a:extLst>
                  <a:ext uri="{0D108BD9-81ED-4DB2-BD59-A6C34878D82A}">
                    <a16:rowId xmlns:a16="http://schemas.microsoft.com/office/drawing/2014/main" val="2362135972"/>
                  </a:ext>
                </a:extLst>
              </a:tr>
            </a:tbl>
          </a:graphicData>
        </a:graphic>
      </p:graphicFrame>
      <p:graphicFrame>
        <p:nvGraphicFramePr>
          <p:cNvPr id="10" name="Table 9">
            <a:extLst>
              <a:ext uri="{FF2B5EF4-FFF2-40B4-BE49-F238E27FC236}">
                <a16:creationId xmlns:a16="http://schemas.microsoft.com/office/drawing/2014/main" id="{A7210811-C475-241C-909D-3D6665B4A8D3}"/>
              </a:ext>
            </a:extLst>
          </p:cNvPr>
          <p:cNvGraphicFramePr>
            <a:graphicFrameLocks noGrp="1"/>
          </p:cNvGraphicFramePr>
          <p:nvPr>
            <p:extLst>
              <p:ext uri="{D42A27DB-BD31-4B8C-83A1-F6EECF244321}">
                <p14:modId xmlns:p14="http://schemas.microsoft.com/office/powerpoint/2010/main" val="3912259185"/>
              </p:ext>
            </p:extLst>
          </p:nvPr>
        </p:nvGraphicFramePr>
        <p:xfrm>
          <a:off x="818355" y="8298941"/>
          <a:ext cx="8034291" cy="155772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Humidity</a:t>
                      </a:r>
                    </a:p>
                  </a:txBody>
                  <a:tcPr/>
                </a:tc>
                <a:tc>
                  <a:txBody>
                    <a:bodyPr/>
                    <a:lstStyle/>
                    <a:p>
                      <a:pPr algn="ctr"/>
                      <a:r>
                        <a:rPr lang="en-VN"/>
                        <a:t>Yes</a:t>
                      </a:r>
                    </a:p>
                  </a:txBody>
                  <a:tcPr/>
                </a:tc>
                <a:tc>
                  <a:txBody>
                    <a:bodyPr/>
                    <a:lstStyle/>
                    <a:p>
                      <a:pPr algn="ctr"/>
                      <a:r>
                        <a:rPr lang="en-VN"/>
                        <a:t>No</a:t>
                      </a:r>
                    </a:p>
                  </a:txBody>
                  <a:tcPr/>
                </a:tc>
                <a:extLst>
                  <a:ext uri="{0D108BD9-81ED-4DB2-BD59-A6C34878D82A}">
                    <a16:rowId xmlns:a16="http://schemas.microsoft.com/office/drawing/2014/main" val="3898370816"/>
                  </a:ext>
                </a:extLst>
              </a:tr>
              <a:tr h="370840">
                <a:tc>
                  <a:txBody>
                    <a:bodyPr/>
                    <a:lstStyle/>
                    <a:p>
                      <a:pPr algn="ctr"/>
                      <a:r>
                        <a:rPr lang="en-VN"/>
                        <a:t>High</a:t>
                      </a:r>
                    </a:p>
                  </a:txBody>
                  <a:tcPr/>
                </a:tc>
                <a:tc>
                  <a:txBody>
                    <a:bodyPr/>
                    <a:lstStyle/>
                    <a:p>
                      <a:pPr algn="ctr"/>
                      <a:r>
                        <a:rPr lang="en-VN"/>
                        <a:t>3/9</a:t>
                      </a:r>
                    </a:p>
                  </a:txBody>
                  <a:tcPr/>
                </a:tc>
                <a:tc>
                  <a:txBody>
                    <a:bodyPr/>
                    <a:lstStyle/>
                    <a:p>
                      <a:pPr algn="ctr"/>
                      <a:r>
                        <a:rPr lang="en-VN"/>
                        <a:t>4/5</a:t>
                      </a:r>
                    </a:p>
                  </a:txBody>
                  <a:tcPr/>
                </a:tc>
                <a:extLst>
                  <a:ext uri="{0D108BD9-81ED-4DB2-BD59-A6C34878D82A}">
                    <a16:rowId xmlns:a16="http://schemas.microsoft.com/office/drawing/2014/main" val="3915663710"/>
                  </a:ext>
                </a:extLst>
              </a:tr>
              <a:tr h="370840">
                <a:tc>
                  <a:txBody>
                    <a:bodyPr/>
                    <a:lstStyle/>
                    <a:p>
                      <a:pPr algn="ctr"/>
                      <a:r>
                        <a:rPr lang="en-VN"/>
                        <a:t>Normal</a:t>
                      </a:r>
                    </a:p>
                  </a:txBody>
                  <a:tcPr/>
                </a:tc>
                <a:tc>
                  <a:txBody>
                    <a:bodyPr/>
                    <a:lstStyle/>
                    <a:p>
                      <a:pPr algn="ctr"/>
                      <a:r>
                        <a:rPr lang="en-VN"/>
                        <a:t>6/9</a:t>
                      </a:r>
                    </a:p>
                  </a:txBody>
                  <a:tcPr/>
                </a:tc>
                <a:tc>
                  <a:txBody>
                    <a:bodyPr/>
                    <a:lstStyle/>
                    <a:p>
                      <a:pPr algn="ctr"/>
                      <a:r>
                        <a:rPr lang="en-VN"/>
                        <a:t>1/5</a:t>
                      </a:r>
                    </a:p>
                  </a:txBody>
                  <a:tcPr/>
                </a:tc>
                <a:extLst>
                  <a:ext uri="{0D108BD9-81ED-4DB2-BD59-A6C34878D82A}">
                    <a16:rowId xmlns:a16="http://schemas.microsoft.com/office/drawing/2014/main" val="3904408098"/>
                  </a:ext>
                </a:extLst>
              </a:tr>
            </a:tbl>
          </a:graphicData>
        </a:graphic>
      </p:graphicFrame>
      <p:graphicFrame>
        <p:nvGraphicFramePr>
          <p:cNvPr id="11" name="Table 10">
            <a:extLst>
              <a:ext uri="{FF2B5EF4-FFF2-40B4-BE49-F238E27FC236}">
                <a16:creationId xmlns:a16="http://schemas.microsoft.com/office/drawing/2014/main" id="{72377BED-5AF5-F121-8077-D82B03F406FC}"/>
              </a:ext>
            </a:extLst>
          </p:cNvPr>
          <p:cNvGraphicFramePr>
            <a:graphicFrameLocks noGrp="1"/>
          </p:cNvGraphicFramePr>
          <p:nvPr>
            <p:extLst>
              <p:ext uri="{D42A27DB-BD31-4B8C-83A1-F6EECF244321}">
                <p14:modId xmlns:p14="http://schemas.microsoft.com/office/powerpoint/2010/main" val="3906384033"/>
              </p:ext>
            </p:extLst>
          </p:nvPr>
        </p:nvGraphicFramePr>
        <p:xfrm>
          <a:off x="9505155" y="8818181"/>
          <a:ext cx="8034291" cy="1557720"/>
        </p:xfrm>
        <a:graphic>
          <a:graphicData uri="http://schemas.openxmlformats.org/drawingml/2006/table">
            <a:tbl>
              <a:tblPr firstRow="1" bandRow="1">
                <a:tableStyleId>{5C22544A-7EE6-4342-B048-85BDC9FD1C3A}</a:tableStyleId>
              </a:tblPr>
              <a:tblGrid>
                <a:gridCol w="2678097">
                  <a:extLst>
                    <a:ext uri="{9D8B030D-6E8A-4147-A177-3AD203B41FA5}">
                      <a16:colId xmlns:a16="http://schemas.microsoft.com/office/drawing/2014/main" val="32642447"/>
                    </a:ext>
                  </a:extLst>
                </a:gridCol>
                <a:gridCol w="2678097">
                  <a:extLst>
                    <a:ext uri="{9D8B030D-6E8A-4147-A177-3AD203B41FA5}">
                      <a16:colId xmlns:a16="http://schemas.microsoft.com/office/drawing/2014/main" val="2350072196"/>
                    </a:ext>
                  </a:extLst>
                </a:gridCol>
                <a:gridCol w="2678097">
                  <a:extLst>
                    <a:ext uri="{9D8B030D-6E8A-4147-A177-3AD203B41FA5}">
                      <a16:colId xmlns:a16="http://schemas.microsoft.com/office/drawing/2014/main" val="2252185249"/>
                    </a:ext>
                  </a:extLst>
                </a:gridCol>
              </a:tblGrid>
              <a:tr h="370840">
                <a:tc>
                  <a:txBody>
                    <a:bodyPr/>
                    <a:lstStyle/>
                    <a:p>
                      <a:pPr algn="ctr"/>
                      <a:r>
                        <a:rPr lang="en-VN"/>
                        <a:t>Windy</a:t>
                      </a:r>
                    </a:p>
                  </a:txBody>
                  <a:tcPr/>
                </a:tc>
                <a:tc>
                  <a:txBody>
                    <a:bodyPr/>
                    <a:lstStyle/>
                    <a:p>
                      <a:pPr algn="ctr"/>
                      <a:r>
                        <a:rPr lang="en-VN"/>
                        <a:t>Yes</a:t>
                      </a:r>
                    </a:p>
                  </a:txBody>
                  <a:tcPr/>
                </a:tc>
                <a:tc>
                  <a:txBody>
                    <a:bodyPr/>
                    <a:lstStyle/>
                    <a:p>
                      <a:pPr algn="ctr"/>
                      <a:r>
                        <a:rPr lang="en-VN"/>
                        <a:t>No</a:t>
                      </a:r>
                    </a:p>
                  </a:txBody>
                  <a:tcPr/>
                </a:tc>
                <a:extLst>
                  <a:ext uri="{0D108BD9-81ED-4DB2-BD59-A6C34878D82A}">
                    <a16:rowId xmlns:a16="http://schemas.microsoft.com/office/drawing/2014/main" val="3898370816"/>
                  </a:ext>
                </a:extLst>
              </a:tr>
              <a:tr h="370840">
                <a:tc>
                  <a:txBody>
                    <a:bodyPr/>
                    <a:lstStyle/>
                    <a:p>
                      <a:pPr algn="ctr"/>
                      <a:r>
                        <a:rPr lang="en-VN"/>
                        <a:t>False</a:t>
                      </a:r>
                    </a:p>
                  </a:txBody>
                  <a:tcPr/>
                </a:tc>
                <a:tc>
                  <a:txBody>
                    <a:bodyPr/>
                    <a:lstStyle/>
                    <a:p>
                      <a:pPr algn="ctr"/>
                      <a:r>
                        <a:rPr lang="en-VN"/>
                        <a:t>6/9</a:t>
                      </a:r>
                    </a:p>
                  </a:txBody>
                  <a:tcPr/>
                </a:tc>
                <a:tc>
                  <a:txBody>
                    <a:bodyPr/>
                    <a:lstStyle/>
                    <a:p>
                      <a:pPr algn="ctr"/>
                      <a:r>
                        <a:rPr lang="en-VN"/>
                        <a:t>2/5</a:t>
                      </a:r>
                    </a:p>
                  </a:txBody>
                  <a:tcPr/>
                </a:tc>
                <a:extLst>
                  <a:ext uri="{0D108BD9-81ED-4DB2-BD59-A6C34878D82A}">
                    <a16:rowId xmlns:a16="http://schemas.microsoft.com/office/drawing/2014/main" val="3915663710"/>
                  </a:ext>
                </a:extLst>
              </a:tr>
              <a:tr h="370840">
                <a:tc>
                  <a:txBody>
                    <a:bodyPr/>
                    <a:lstStyle/>
                    <a:p>
                      <a:pPr algn="ctr"/>
                      <a:r>
                        <a:rPr lang="en-VN"/>
                        <a:t>True</a:t>
                      </a:r>
                    </a:p>
                  </a:txBody>
                  <a:tcPr/>
                </a:tc>
                <a:tc>
                  <a:txBody>
                    <a:bodyPr/>
                    <a:lstStyle/>
                    <a:p>
                      <a:pPr algn="ctr"/>
                      <a:r>
                        <a:rPr lang="en-VN"/>
                        <a:t>3/9</a:t>
                      </a:r>
                    </a:p>
                  </a:txBody>
                  <a:tcPr/>
                </a:tc>
                <a:tc>
                  <a:txBody>
                    <a:bodyPr/>
                    <a:lstStyle/>
                    <a:p>
                      <a:pPr algn="ctr"/>
                      <a:r>
                        <a:rPr lang="en-VN"/>
                        <a:t>3/5</a:t>
                      </a:r>
                    </a:p>
                  </a:txBody>
                  <a:tcPr/>
                </a:tc>
                <a:extLst>
                  <a:ext uri="{0D108BD9-81ED-4DB2-BD59-A6C34878D82A}">
                    <a16:rowId xmlns:a16="http://schemas.microsoft.com/office/drawing/2014/main" val="3904408098"/>
                  </a:ext>
                </a:extLst>
              </a:tr>
            </a:tbl>
          </a:graphicData>
        </a:graphic>
      </p:graphicFrame>
    </p:spTree>
    <p:extLst>
      <p:ext uri="{BB962C8B-B14F-4D97-AF65-F5344CB8AC3E}">
        <p14:creationId xmlns:p14="http://schemas.microsoft.com/office/powerpoint/2010/main" val="1287339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11" name="object 20">
                <a:extLst>
                  <a:ext uri="{FF2B5EF4-FFF2-40B4-BE49-F238E27FC236}">
                    <a16:creationId xmlns:a16="http://schemas.microsoft.com/office/drawing/2014/main" id="{D9268974-2763-72EE-687D-4BFA785CC6B6}"/>
                  </a:ext>
                </a:extLst>
              </p:cNvPr>
              <p:cNvSpPr txBox="1"/>
              <p:nvPr/>
            </p:nvSpPr>
            <p:spPr>
              <a:xfrm>
                <a:off x="818356" y="2138380"/>
                <a:ext cx="16916400" cy="293747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cs typeface="Source Sans Pro Light"/>
                  </a:rPr>
                  <a:t>Khả năng nào sảy ra khi </a:t>
                </a:r>
                <a14:m>
                  <m:oMath xmlns:m="http://schemas.openxmlformats.org/officeDocument/2006/math">
                    <m:sSub>
                      <m:sSubPr>
                        <m:ctrlPr>
                          <a:rPr lang="en-US" sz="3600" i="1" kern="0">
                            <a:latin typeface="Cambria Math" panose="02040503050406030204" pitchFamily="18" charset="0"/>
                            <a:cs typeface="Source Sans Pro Light"/>
                          </a:rPr>
                        </m:ctrlPr>
                      </m:sSubPr>
                      <m:e>
                        <m:r>
                          <a:rPr lang="en-US" sz="3600" i="1" kern="0">
                            <a:latin typeface="Cambria Math" panose="02040503050406030204" pitchFamily="18" charset="0"/>
                            <a:cs typeface="Source Sans Pro Light"/>
                          </a:rPr>
                          <m:t>𝑋</m:t>
                        </m:r>
                      </m:e>
                      <m:sub>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𝑂𝑢𝑡𝑙𝑜𝑜𝑘</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𝑅𝑎𝑖𝑛𝑦</m:t>
                        </m:r>
                        <m:r>
                          <a:rPr lang="en-US" sz="3600" i="1" kern="0">
                            <a:latin typeface="Cambria Math" panose="02040503050406030204" pitchFamily="18" charset="0"/>
                            <a:cs typeface="Source Sans Pro Light"/>
                          </a:rPr>
                          <m:t>, </m:t>
                        </m:r>
                        <m:r>
                          <a:rPr lang="en-US" sz="3600" i="1" kern="0">
                            <a:latin typeface="Cambria Math" panose="02040503050406030204" pitchFamily="18" charset="0"/>
                            <a:cs typeface="Source Sans Pro Light"/>
                          </a:rPr>
                          <m:t>𝑇𝑒𝑚𝑝</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𝐻𝑜𝑡</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𝐻𝑢𝑚𝑖𝑑𝑖𝑡𝑦</m:t>
                        </m:r>
                        <m:r>
                          <a:rPr lang="en-US" sz="3600" i="1" kern="0">
                            <a:latin typeface="Cambria Math" panose="02040503050406030204" pitchFamily="18" charset="0"/>
                            <a:cs typeface="Source Sans Pro Light"/>
                          </a:rPr>
                          <m:t>=</m:t>
                        </m:r>
                        <m:r>
                          <a:rPr lang="en-US" sz="3600" b="0" i="1" kern="0">
                            <a:latin typeface="Cambria Math" panose="02040503050406030204" pitchFamily="18" charset="0"/>
                            <a:cs typeface="Source Sans Pro Light"/>
                          </a:rPr>
                          <m:t>𝐻𝑖𝑔h</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𝑊𝑖𝑛𝑑𝑦</m:t>
                        </m:r>
                        <m:r>
                          <a:rPr lang="en-US" sz="3600" i="1" kern="0">
                            <a:latin typeface="Cambria Math" panose="02040503050406030204" pitchFamily="18" charset="0"/>
                            <a:cs typeface="Source Sans Pro Light"/>
                          </a:rPr>
                          <m:t>=</m:t>
                        </m:r>
                        <m:r>
                          <a:rPr lang="en-US" sz="3600" i="1" kern="0">
                            <a:latin typeface="Cambria Math" panose="02040503050406030204" pitchFamily="18" charset="0"/>
                            <a:cs typeface="Source Sans Pro Light"/>
                          </a:rPr>
                          <m:t>𝐹𝑎𝑙𝑠𝑒</m:t>
                        </m:r>
                        <m:r>
                          <a:rPr lang="en-US" sz="3600" i="1" kern="0">
                            <a:latin typeface="Cambria Math" panose="02040503050406030204" pitchFamily="18" charset="0"/>
                            <a:cs typeface="Source Sans Pro Light"/>
                          </a:rPr>
                          <m:t>)</m:t>
                        </m:r>
                      </m:sub>
                    </m:sSub>
                  </m:oMath>
                </a14:m>
                <a:r>
                  <a:rPr lang="en-US" sz="3600" kern="0">
                    <a:cs typeface="Source Sans Pro Light"/>
                  </a:rPr>
                  <a:t>?</a:t>
                </a:r>
              </a:p>
              <a:p>
                <a:pPr marL="583565" marR="5080" indent="-571500" algn="just">
                  <a:lnSpc>
                    <a:spcPct val="130000"/>
                  </a:lnSpc>
                  <a:buFont typeface="Wingdings" panose="05000000000000000000" pitchFamily="2" charset="2"/>
                  <a:buChar char="§"/>
                </a:pPr>
                <a:r>
                  <a:rPr lang="en-US" sz="3600" kern="0"/>
                  <a:t>Bước 3: tính</a:t>
                </a:r>
                <a14:m>
                  <m:oMath xmlns:m="http://schemas.openxmlformats.org/officeDocument/2006/math">
                    <m:r>
                      <a:rPr lang="en-US" sz="3600" b="0" i="0" kern="0">
                        <a:latin typeface="Cambria Math" panose="02040503050406030204" pitchFamily="18" charset="0"/>
                      </a:rPr>
                      <m:t> </m:t>
                    </m:r>
                  </m:oMath>
                </a14:m>
                <a:endParaRPr lang="en-US" sz="3600" b="0" i="0" kern="0">
                  <a:latin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r>
                        <a:rPr lang="en-US" sz="3600" b="0" i="1" kern="0">
                          <a:latin typeface="Cambria Math" panose="02040503050406030204" pitchFamily="18" charset="0"/>
                        </a:rPr>
                        <m:t>=</m:t>
                      </m:r>
                      <m:nary>
                        <m:naryPr>
                          <m:chr m:val="∏"/>
                          <m:limLoc m:val="subSup"/>
                          <m:ctrlPr>
                            <a:rPr lang="en-US" sz="3600" i="1" kern="0">
                              <a:latin typeface="Cambria Math" panose="02040503050406030204" pitchFamily="18" charset="0"/>
                              <a:ea typeface="Cambria Math" panose="02040503050406030204" pitchFamily="18" charset="0"/>
                            </a:rPr>
                          </m:ctrlPr>
                        </m:naryPr>
                        <m:sub>
                          <m:r>
                            <m:rPr>
                              <m:brk m:alnAt="25"/>
                            </m:rPr>
                            <a:rPr lang="en-US" sz="3600" i="1" kern="0">
                              <a:latin typeface="Cambria Math" panose="02040503050406030204" pitchFamily="18" charset="0"/>
                              <a:ea typeface="Cambria Math" panose="02040503050406030204" pitchFamily="18" charset="0"/>
                            </a:rPr>
                            <m:t>𝑖</m:t>
                          </m:r>
                          <m:r>
                            <a:rPr lang="en-US" sz="3600" i="1" kern="0">
                              <a:latin typeface="Cambria Math" panose="02040503050406030204" pitchFamily="18" charset="0"/>
                              <a:ea typeface="Cambria Math" panose="02040503050406030204" pitchFamily="18" charset="0"/>
                            </a:rPr>
                            <m:t>=1</m:t>
                          </m:r>
                        </m:sub>
                        <m:sup>
                          <m:r>
                            <a:rPr lang="en-US" sz="3600" i="1" kern="0">
                              <a:latin typeface="Cambria Math" panose="02040503050406030204" pitchFamily="18" charset="0"/>
                              <a:ea typeface="Cambria Math" panose="02040503050406030204" pitchFamily="18" charset="0"/>
                            </a:rPr>
                            <m:t>𝑛</m:t>
                          </m:r>
                        </m:sup>
                        <m:e>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e>
                      </m:nary>
                      <m:r>
                        <a:rPr lang="en-US" sz="3600" i="1" kern="0">
                          <a:latin typeface="Cambria Math" panose="02040503050406030204" pitchFamily="18" charset="0"/>
                        </a:rPr>
                        <m:t>∗</m:t>
                      </m:r>
                      <m:r>
                        <a:rPr lang="en-US" sz="3600" i="1" kern="0">
                          <a:latin typeface="Cambria Math" panose="02040503050406030204" pitchFamily="18" charset="0"/>
                        </a:rPr>
                        <m:t>𝑃</m:t>
                      </m:r>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r>
                        <a:rPr lang="en-US" sz="3600" i="1" kern="0">
                          <a:latin typeface="Cambria Math" panose="02040503050406030204" pitchFamily="18" charset="0"/>
                        </a:rPr>
                        <m:t>)</m:t>
                      </m:r>
                    </m:oMath>
                  </m:oMathPara>
                </a14:m>
                <a:endParaRPr lang="en-US" sz="3600" kern="0"/>
              </a:p>
            </p:txBody>
          </p:sp>
        </mc:Choice>
        <mc:Fallback xmlns="">
          <p:sp>
            <p:nvSpPr>
              <p:cNvPr id="11" name="object 20">
                <a:extLst>
                  <a:ext uri="{FF2B5EF4-FFF2-40B4-BE49-F238E27FC236}">
                    <a16:creationId xmlns:a16="http://schemas.microsoft.com/office/drawing/2014/main" id="{D9268974-2763-72EE-687D-4BFA785CC6B6}"/>
                  </a:ext>
                </a:extLst>
              </p:cNvPr>
              <p:cNvSpPr txBox="1">
                <a:spLocks noRot="1" noChangeAspect="1" noMove="1" noResize="1" noEditPoints="1" noAdjustHandles="1" noChangeArrowheads="1" noChangeShapeType="1" noTextEdit="1"/>
              </p:cNvSpPr>
              <p:nvPr/>
            </p:nvSpPr>
            <p:spPr>
              <a:xfrm>
                <a:off x="818356" y="2138380"/>
                <a:ext cx="16916400" cy="2937471"/>
              </a:xfrm>
              <a:prstGeom prst="rect">
                <a:avLst/>
              </a:prstGeom>
              <a:blipFill>
                <a:blip r:embed="rId3"/>
                <a:stretch>
                  <a:fillRect l="-1425" t="-7759" b="-100862"/>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000CE86-6D1B-EDA4-7EDD-A5FB0435BB0C}"/>
                  </a:ext>
                </a:extLst>
              </p:cNvPr>
              <p:cNvSpPr txBox="1"/>
              <p:nvPr/>
            </p:nvSpPr>
            <p:spPr>
              <a:xfrm>
                <a:off x="818356" y="5406132"/>
                <a:ext cx="9511552" cy="791820"/>
              </a:xfrm>
              <a:prstGeom prst="rect">
                <a:avLst/>
              </a:prstGeom>
              <a:noFill/>
            </p:spPr>
            <p:txBody>
              <a:bodyPr wrap="square">
                <a:spAutoFit/>
              </a:bodyPr>
              <a:lstStyle/>
              <a:p>
                <a14:m>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9</m:t>
                        </m:r>
                      </m:num>
                      <m:den>
                        <m:r>
                          <a:rPr lang="en-US" sz="3200" b="0" i="1" kern="0">
                            <a:latin typeface="Cambria Math" panose="02040503050406030204" pitchFamily="18" charset="0"/>
                          </a:rPr>
                          <m:t>14</m:t>
                        </m:r>
                      </m:den>
                    </m:f>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2</m:t>
                        </m:r>
                      </m:num>
                      <m:den>
                        <m:r>
                          <a:rPr lang="en-US" sz="3200" b="0" i="1" kern="0">
                            <a:latin typeface="Cambria Math" panose="02040503050406030204" pitchFamily="18" charset="0"/>
                          </a:rPr>
                          <m:t>9</m:t>
                        </m:r>
                      </m:den>
                    </m:f>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2</m:t>
                        </m:r>
                      </m:num>
                      <m:den>
                        <m:r>
                          <a:rPr lang="en-US" sz="3200" b="0" i="1" kern="0">
                            <a:latin typeface="Cambria Math" panose="02040503050406030204" pitchFamily="18" charset="0"/>
                          </a:rPr>
                          <m:t>9</m:t>
                        </m:r>
                      </m:den>
                    </m:f>
                  </m:oMath>
                </a14:m>
                <a:r>
                  <a:rPr lang="en-US" sz="3200" kern="0"/>
                  <a:t> </a:t>
                </a:r>
                <a14:m>
                  <m:oMath xmlns:m="http://schemas.openxmlformats.org/officeDocument/2006/math">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3</m:t>
                        </m:r>
                      </m:num>
                      <m:den>
                        <m:r>
                          <a:rPr lang="en-US" sz="3200" b="0" i="1" kern="0">
                            <a:latin typeface="Cambria Math" panose="02040503050406030204" pitchFamily="18" charset="0"/>
                          </a:rPr>
                          <m:t>9</m:t>
                        </m:r>
                      </m:den>
                    </m:f>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6</m:t>
                        </m:r>
                      </m:num>
                      <m:den>
                        <m:r>
                          <a:rPr lang="en-US" sz="3200" b="0" i="1" kern="0">
                            <a:latin typeface="Cambria Math" panose="02040503050406030204" pitchFamily="18" charset="0"/>
                          </a:rPr>
                          <m:t>9</m:t>
                        </m:r>
                      </m:den>
                    </m:f>
                    <m:r>
                      <a:rPr lang="en-US" sz="3200" b="0" i="1" kern="0">
                        <a:latin typeface="Cambria Math" panose="02040503050406030204" pitchFamily="18" charset="0"/>
                      </a:rPr>
                      <m:t>=0.007</m:t>
                    </m:r>
                  </m:oMath>
                </a14:m>
                <a:endParaRPr lang="en-US" sz="3200" b="0" kern="0"/>
              </a:p>
            </p:txBody>
          </p:sp>
        </mc:Choice>
        <mc:Fallback>
          <p:sp>
            <p:nvSpPr>
              <p:cNvPr id="13" name="TextBox 12">
                <a:extLst>
                  <a:ext uri="{FF2B5EF4-FFF2-40B4-BE49-F238E27FC236}">
                    <a16:creationId xmlns:a16="http://schemas.microsoft.com/office/drawing/2014/main" id="{7000CE86-6D1B-EDA4-7EDD-A5FB0435BB0C}"/>
                  </a:ext>
                </a:extLst>
              </p:cNvPr>
              <p:cNvSpPr txBox="1">
                <a:spLocks noRot="1" noChangeAspect="1" noMove="1" noResize="1" noEditPoints="1" noAdjustHandles="1" noChangeArrowheads="1" noChangeShapeType="1" noTextEdit="1"/>
              </p:cNvSpPr>
              <p:nvPr/>
            </p:nvSpPr>
            <p:spPr>
              <a:xfrm>
                <a:off x="818356" y="5406132"/>
                <a:ext cx="9511552" cy="791820"/>
              </a:xfrm>
              <a:prstGeom prst="rect">
                <a:avLst/>
              </a:prstGeom>
              <a:blipFill>
                <a:blip r:embed="rId4"/>
                <a:stretch>
                  <a:fillRect l="-533" t="-84375" b="-134375"/>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0373D90-2BA7-B6D8-3DC9-CF9772A77F52}"/>
                  </a:ext>
                </a:extLst>
              </p:cNvPr>
              <p:cNvSpPr txBox="1"/>
              <p:nvPr/>
            </p:nvSpPr>
            <p:spPr>
              <a:xfrm>
                <a:off x="818356" y="6270671"/>
                <a:ext cx="9511552" cy="791820"/>
              </a:xfrm>
              <a:prstGeom prst="rect">
                <a:avLst/>
              </a:prstGeom>
              <a:noFill/>
            </p:spPr>
            <p:txBody>
              <a:bodyPr wrap="square">
                <a:spAutoFit/>
              </a:bodyPr>
              <a:lstStyle/>
              <a:p>
                <a14:m>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𝑁𝑜</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5</m:t>
                        </m:r>
                      </m:num>
                      <m:den>
                        <m:r>
                          <a:rPr lang="en-US" sz="3200" b="0" i="1" kern="0">
                            <a:latin typeface="Cambria Math" panose="02040503050406030204" pitchFamily="18" charset="0"/>
                          </a:rPr>
                          <m:t>14</m:t>
                        </m:r>
                      </m:den>
                    </m:f>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3</m:t>
                        </m:r>
                      </m:num>
                      <m:den>
                        <m:r>
                          <a:rPr lang="en-US" sz="3200" b="0" i="1" kern="0">
                            <a:latin typeface="Cambria Math" panose="02040503050406030204" pitchFamily="18" charset="0"/>
                          </a:rPr>
                          <m:t>5</m:t>
                        </m:r>
                      </m:den>
                    </m:f>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2</m:t>
                        </m:r>
                      </m:num>
                      <m:den>
                        <m:r>
                          <a:rPr lang="en-US" sz="3200" i="1" kern="0">
                            <a:latin typeface="Cambria Math" panose="02040503050406030204" pitchFamily="18" charset="0"/>
                          </a:rPr>
                          <m:t>5</m:t>
                        </m:r>
                      </m:den>
                    </m:f>
                  </m:oMath>
                </a14:m>
                <a:r>
                  <a:rPr lang="en-US" sz="3200" kern="0"/>
                  <a:t> </a:t>
                </a:r>
                <a14:m>
                  <m:oMath xmlns:m="http://schemas.openxmlformats.org/officeDocument/2006/math">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4</m:t>
                        </m:r>
                      </m:num>
                      <m:den>
                        <m:r>
                          <a:rPr lang="en-US" sz="3200" i="1" kern="0">
                            <a:latin typeface="Cambria Math" panose="02040503050406030204" pitchFamily="18" charset="0"/>
                          </a:rPr>
                          <m:t>5</m:t>
                        </m:r>
                      </m:den>
                    </m:f>
                    <m:r>
                      <a:rPr lang="en-US" sz="3200" i="1" kern="0">
                        <a:latin typeface="Cambria Math" panose="02040503050406030204" pitchFamily="18" charset="0"/>
                      </a:rPr>
                      <m:t>∗</m:t>
                    </m:r>
                    <m:f>
                      <m:fPr>
                        <m:ctrlPr>
                          <a:rPr lang="en-US" sz="3200" i="1" kern="0">
                            <a:latin typeface="Cambria Math" panose="02040503050406030204" pitchFamily="18" charset="0"/>
                          </a:rPr>
                        </m:ctrlPr>
                      </m:fPr>
                      <m:num>
                        <m:r>
                          <a:rPr lang="en-US" sz="3200" b="0" i="1" kern="0">
                            <a:latin typeface="Cambria Math" panose="02040503050406030204" pitchFamily="18" charset="0"/>
                          </a:rPr>
                          <m:t>2</m:t>
                        </m:r>
                      </m:num>
                      <m:den>
                        <m:r>
                          <a:rPr lang="en-US" sz="3200" i="1" kern="0">
                            <a:latin typeface="Cambria Math" panose="02040503050406030204" pitchFamily="18" charset="0"/>
                          </a:rPr>
                          <m:t>5</m:t>
                        </m:r>
                      </m:den>
                    </m:f>
                    <m:r>
                      <a:rPr lang="en-US" sz="3200" b="0" i="1" kern="0">
                        <a:latin typeface="Cambria Math" panose="02040503050406030204" pitchFamily="18" charset="0"/>
                      </a:rPr>
                      <m:t>=0.027</m:t>
                    </m:r>
                  </m:oMath>
                </a14:m>
                <a:endParaRPr lang="en-US" sz="3200" b="0" kern="0"/>
              </a:p>
            </p:txBody>
          </p:sp>
        </mc:Choice>
        <mc:Fallback>
          <p:sp>
            <p:nvSpPr>
              <p:cNvPr id="17" name="TextBox 16">
                <a:extLst>
                  <a:ext uri="{FF2B5EF4-FFF2-40B4-BE49-F238E27FC236}">
                    <a16:creationId xmlns:a16="http://schemas.microsoft.com/office/drawing/2014/main" id="{20373D90-2BA7-B6D8-3DC9-CF9772A77F52}"/>
                  </a:ext>
                </a:extLst>
              </p:cNvPr>
              <p:cNvSpPr txBox="1">
                <a:spLocks noRot="1" noChangeAspect="1" noMove="1" noResize="1" noEditPoints="1" noAdjustHandles="1" noChangeArrowheads="1" noChangeShapeType="1" noTextEdit="1"/>
              </p:cNvSpPr>
              <p:nvPr/>
            </p:nvSpPr>
            <p:spPr>
              <a:xfrm>
                <a:off x="818356" y="6270671"/>
                <a:ext cx="9511552" cy="791820"/>
              </a:xfrm>
              <a:prstGeom prst="rect">
                <a:avLst/>
              </a:prstGeom>
              <a:blipFill>
                <a:blip r:embed="rId5"/>
                <a:stretch>
                  <a:fillRect l="-533" t="-82813" b="-137500"/>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396543-1D39-F414-17BD-7768A9D03680}"/>
                  </a:ext>
                </a:extLst>
              </p:cNvPr>
              <p:cNvSpPr txBox="1"/>
              <p:nvPr/>
            </p:nvSpPr>
            <p:spPr>
              <a:xfrm>
                <a:off x="818356" y="7175692"/>
                <a:ext cx="9511552" cy="7296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b="0" i="1" kern="0">
                          <a:latin typeface="Cambria Math" panose="02040503050406030204" pitchFamily="18" charset="0"/>
                        </a:rPr>
                        <m:t>𝑇𝑎</m:t>
                      </m:r>
                      <m:r>
                        <a:rPr lang="en-US" sz="3200" b="0" i="1" kern="0">
                          <a:latin typeface="Cambria Math" panose="02040503050406030204" pitchFamily="18" charset="0"/>
                        </a:rPr>
                        <m:t> </m:t>
                      </m:r>
                      <m:r>
                        <a:rPr lang="en-US" sz="3200" b="0" i="1" kern="0">
                          <a:latin typeface="Cambria Math" panose="02040503050406030204" pitchFamily="18" charset="0"/>
                        </a:rPr>
                        <m:t>𝑐</m:t>
                      </m:r>
                      <m:r>
                        <a:rPr lang="en-US" sz="3200" b="0" i="1" kern="0">
                          <a:latin typeface="Cambria Math" panose="02040503050406030204" pitchFamily="18" charset="0"/>
                        </a:rPr>
                        <m:t>ó: </m:t>
                      </m:r>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𝑁𝑜</m:t>
                              </m:r>
                            </m:num>
                            <m:den>
                              <m:r>
                                <a:rPr lang="en-US" sz="3200" i="1" kern="0">
                                  <a:latin typeface="Cambria Math" panose="02040503050406030204" pitchFamily="18" charset="0"/>
                                </a:rPr>
                                <m:t>𝑋</m:t>
                              </m:r>
                            </m:den>
                          </m:f>
                        </m:e>
                      </m:d>
                      <m:r>
                        <a:rPr lang="en-US" sz="3200" b="0" i="1" kern="0">
                          <a:latin typeface="Cambria Math" panose="02040503050406030204" pitchFamily="18" charset="0"/>
                        </a:rPr>
                        <m:t>=1</m:t>
                      </m:r>
                    </m:oMath>
                  </m:oMathPara>
                </a14:m>
                <a:endParaRPr lang="en-US" sz="3200" b="0" kern="0"/>
              </a:p>
            </p:txBody>
          </p:sp>
        </mc:Choice>
        <mc:Fallback xmlns="">
          <p:sp>
            <p:nvSpPr>
              <p:cNvPr id="18" name="TextBox 17">
                <a:extLst>
                  <a:ext uri="{FF2B5EF4-FFF2-40B4-BE49-F238E27FC236}">
                    <a16:creationId xmlns:a16="http://schemas.microsoft.com/office/drawing/2014/main" id="{10396543-1D39-F414-17BD-7768A9D03680}"/>
                  </a:ext>
                </a:extLst>
              </p:cNvPr>
              <p:cNvSpPr txBox="1">
                <a:spLocks noRot="1" noChangeAspect="1" noMove="1" noResize="1" noEditPoints="1" noAdjustHandles="1" noChangeArrowheads="1" noChangeShapeType="1" noTextEdit="1"/>
              </p:cNvSpPr>
              <p:nvPr/>
            </p:nvSpPr>
            <p:spPr>
              <a:xfrm>
                <a:off x="818356" y="7175692"/>
                <a:ext cx="9511552" cy="729623"/>
              </a:xfrm>
              <a:prstGeom prst="rect">
                <a:avLst/>
              </a:prstGeom>
              <a:blipFill>
                <a:blip r:embed="rId6"/>
                <a:stretch>
                  <a:fillRect l="-533" t="-130508" b="-198305"/>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00234C1-BD81-B646-34B4-BB163845D746}"/>
                  </a:ext>
                </a:extLst>
              </p:cNvPr>
              <p:cNvSpPr txBox="1"/>
              <p:nvPr/>
            </p:nvSpPr>
            <p:spPr>
              <a:xfrm>
                <a:off x="780583" y="8220263"/>
                <a:ext cx="9511552" cy="10257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m:rPr>
                                  <m:sty m:val="p"/>
                                </m:rPr>
                                <a:rPr lang="en-US" sz="3200" i="1" kern="0">
                                  <a:latin typeface="Cambria Math" panose="02040503050406030204" pitchFamily="18" charset="0"/>
                                </a:rPr>
                                <m:t>Yes</m:t>
                              </m:r>
                            </m:num>
                            <m:den>
                              <m:r>
                                <a:rPr lang="en-US" sz="3200" i="1" kern="0">
                                  <a:latin typeface="Cambria Math" panose="02040503050406030204" pitchFamily="18" charset="0"/>
                                </a:rPr>
                                <m:t>𝑋</m:t>
                              </m:r>
                            </m:den>
                          </m:f>
                        </m:e>
                      </m:d>
                      <m:r>
                        <a:rPr lang="en-US" sz="3200" b="0" i="1" kern="0">
                          <a:latin typeface="Cambria Math" panose="02040503050406030204" pitchFamily="18" charset="0"/>
                        </a:rPr>
                        <m:t>=</m:t>
                      </m:r>
                      <m:f>
                        <m:fPr>
                          <m:ctrlPr>
                            <a:rPr lang="en-US" sz="3200" b="0" i="1" kern="0">
                              <a:latin typeface="Cambria Math" panose="02040503050406030204" pitchFamily="18" charset="0"/>
                            </a:rPr>
                          </m:ctrlPr>
                        </m:fPr>
                        <m:num>
                          <m:r>
                            <a:rPr lang="en-US" sz="3200" b="0" i="1" kern="0">
                              <a:latin typeface="Cambria Math" panose="02040503050406030204" pitchFamily="18" charset="0"/>
                            </a:rPr>
                            <m:t>0.007</m:t>
                          </m:r>
                        </m:num>
                        <m:den>
                          <m:r>
                            <a:rPr lang="en-US" sz="3200" b="0" i="1" kern="0">
                              <a:latin typeface="Cambria Math" panose="02040503050406030204" pitchFamily="18" charset="0"/>
                            </a:rPr>
                            <m:t>0.007+0.027</m:t>
                          </m:r>
                        </m:den>
                      </m:f>
                      <m:r>
                        <a:rPr lang="en-US" sz="3200" b="0" i="1" kern="0">
                          <a:latin typeface="Cambria Math" panose="02040503050406030204" pitchFamily="18" charset="0"/>
                        </a:rPr>
                        <m:t>=0.206</m:t>
                      </m:r>
                    </m:oMath>
                  </m:oMathPara>
                </a14:m>
                <a:endParaRPr lang="en-US" sz="3200" b="0" kern="0"/>
              </a:p>
            </p:txBody>
          </p:sp>
        </mc:Choice>
        <mc:Fallback>
          <p:sp>
            <p:nvSpPr>
              <p:cNvPr id="21" name="TextBox 20">
                <a:extLst>
                  <a:ext uri="{FF2B5EF4-FFF2-40B4-BE49-F238E27FC236}">
                    <a16:creationId xmlns:a16="http://schemas.microsoft.com/office/drawing/2014/main" id="{800234C1-BD81-B646-34B4-BB163845D746}"/>
                  </a:ext>
                </a:extLst>
              </p:cNvPr>
              <p:cNvSpPr txBox="1">
                <a:spLocks noRot="1" noChangeAspect="1" noMove="1" noResize="1" noEditPoints="1" noAdjustHandles="1" noChangeArrowheads="1" noChangeShapeType="1" noTextEdit="1"/>
              </p:cNvSpPr>
              <p:nvPr/>
            </p:nvSpPr>
            <p:spPr>
              <a:xfrm>
                <a:off x="780583" y="8220263"/>
                <a:ext cx="9511552" cy="1025730"/>
              </a:xfrm>
              <a:prstGeom prst="rect">
                <a:avLst/>
              </a:prstGeom>
              <a:blipFill>
                <a:blip r:embed="rId7"/>
                <a:stretch>
                  <a:fillRect l="-400" t="-78049" b="-131707"/>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B5E79BA-C846-9ACF-598F-6967D330784C}"/>
                  </a:ext>
                </a:extLst>
              </p:cNvPr>
              <p:cNvSpPr txBox="1"/>
              <p:nvPr/>
            </p:nvSpPr>
            <p:spPr>
              <a:xfrm>
                <a:off x="760739" y="9261122"/>
                <a:ext cx="9511552" cy="7296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200" i="1" kern="0">
                          <a:latin typeface="Cambria Math" panose="02040503050406030204" pitchFamily="18" charset="0"/>
                        </a:rPr>
                        <m:t>𝑃</m:t>
                      </m:r>
                      <m:d>
                        <m:dPr>
                          <m:ctrlPr>
                            <a:rPr lang="en-US" sz="3200" i="1" kern="0">
                              <a:latin typeface="Cambria Math" panose="02040503050406030204" pitchFamily="18" charset="0"/>
                            </a:rPr>
                          </m:ctrlPr>
                        </m:dPr>
                        <m:e>
                          <m:f>
                            <m:fPr>
                              <m:type m:val="skw"/>
                              <m:ctrlPr>
                                <a:rPr lang="en-US" sz="3200" i="1" kern="0">
                                  <a:latin typeface="Cambria Math" panose="02040503050406030204" pitchFamily="18" charset="0"/>
                                </a:rPr>
                              </m:ctrlPr>
                            </m:fPr>
                            <m:num>
                              <m:r>
                                <a:rPr lang="en-US" sz="3200" b="0" i="1" kern="0">
                                  <a:latin typeface="Cambria Math" panose="02040503050406030204" pitchFamily="18" charset="0"/>
                                </a:rPr>
                                <m:t>𝑁𝑜</m:t>
                              </m:r>
                            </m:num>
                            <m:den>
                              <m:r>
                                <a:rPr lang="en-US" sz="3200" i="1" kern="0">
                                  <a:latin typeface="Cambria Math" panose="02040503050406030204" pitchFamily="18" charset="0"/>
                                </a:rPr>
                                <m:t>𝑋</m:t>
                              </m:r>
                            </m:den>
                          </m:f>
                        </m:e>
                      </m:d>
                      <m:r>
                        <a:rPr lang="en-US" sz="3200" b="0" i="1" kern="0">
                          <a:latin typeface="Cambria Math" panose="02040503050406030204" pitchFamily="18" charset="0"/>
                        </a:rPr>
                        <m:t>=1−0.206=0.794</m:t>
                      </m:r>
                    </m:oMath>
                  </m:oMathPara>
                </a14:m>
                <a:endParaRPr lang="en-US" sz="3200" b="0" kern="0"/>
              </a:p>
            </p:txBody>
          </p:sp>
        </mc:Choice>
        <mc:Fallback>
          <p:sp>
            <p:nvSpPr>
              <p:cNvPr id="22" name="TextBox 21">
                <a:extLst>
                  <a:ext uri="{FF2B5EF4-FFF2-40B4-BE49-F238E27FC236}">
                    <a16:creationId xmlns:a16="http://schemas.microsoft.com/office/drawing/2014/main" id="{DB5E79BA-C846-9ACF-598F-6967D330784C}"/>
                  </a:ext>
                </a:extLst>
              </p:cNvPr>
              <p:cNvSpPr txBox="1">
                <a:spLocks noRot="1" noChangeAspect="1" noMove="1" noResize="1" noEditPoints="1" noAdjustHandles="1" noChangeArrowheads="1" noChangeShapeType="1" noTextEdit="1"/>
              </p:cNvSpPr>
              <p:nvPr/>
            </p:nvSpPr>
            <p:spPr>
              <a:xfrm>
                <a:off x="760739" y="9261122"/>
                <a:ext cx="9511552" cy="729623"/>
              </a:xfrm>
              <a:prstGeom prst="rect">
                <a:avLst/>
              </a:prstGeom>
              <a:blipFill>
                <a:blip r:embed="rId8"/>
                <a:stretch>
                  <a:fillRect l="-534" t="-134483" b="-201724"/>
                </a:stretch>
              </a:blipFill>
            </p:spPr>
            <p:txBody>
              <a:bodyPr/>
              <a:lstStyle/>
              <a:p>
                <a:r>
                  <a:rPr lang="en-VN">
                    <a:noFill/>
                  </a:rPr>
                  <a:t> </a:t>
                </a:r>
              </a:p>
            </p:txBody>
          </p:sp>
        </mc:Fallback>
      </mc:AlternateContent>
      <p:sp>
        <p:nvSpPr>
          <p:cNvPr id="23" name="object 20">
            <a:extLst>
              <a:ext uri="{FF2B5EF4-FFF2-40B4-BE49-F238E27FC236}">
                <a16:creationId xmlns:a16="http://schemas.microsoft.com/office/drawing/2014/main" id="{55FBBC77-0265-D652-67A5-27A910F6121A}"/>
              </a:ext>
            </a:extLst>
          </p:cNvPr>
          <p:cNvSpPr txBox="1"/>
          <p:nvPr/>
        </p:nvSpPr>
        <p:spPr>
          <a:xfrm>
            <a:off x="7669425" y="9342364"/>
            <a:ext cx="10763745" cy="59612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vert="horz" wrap="square" lIns="0" tIns="12700" rIns="0" bIns="0" rtlCol="0">
            <a:spAutoFit/>
          </a:bodyPr>
          <a:lstStyle/>
          <a:p>
            <a:pPr marL="12065" marR="5080" algn="just">
              <a:lnSpc>
                <a:spcPct val="130000"/>
              </a:lnSpc>
            </a:pPr>
            <a:r>
              <a:rPr lang="en-US" sz="3200" kern="0">
                <a:cs typeface="Source Sans Pro Light"/>
              </a:rPr>
              <a:t>Khả năng Playgolf = No chiếm tỷ lệ 79,4%</a:t>
            </a:r>
          </a:p>
        </p:txBody>
      </p:sp>
      <p:graphicFrame>
        <p:nvGraphicFramePr>
          <p:cNvPr id="6" name="Table 5">
            <a:extLst>
              <a:ext uri="{FF2B5EF4-FFF2-40B4-BE49-F238E27FC236}">
                <a16:creationId xmlns:a16="http://schemas.microsoft.com/office/drawing/2014/main" id="{46002C4C-F337-337A-1C57-EB960DAE0DB1}"/>
              </a:ext>
            </a:extLst>
          </p:cNvPr>
          <p:cNvGraphicFramePr>
            <a:graphicFrameLocks noGrp="1"/>
          </p:cNvGraphicFramePr>
          <p:nvPr>
            <p:extLst>
              <p:ext uri="{D42A27DB-BD31-4B8C-83A1-F6EECF244321}">
                <p14:modId xmlns:p14="http://schemas.microsoft.com/office/powerpoint/2010/main" val="200566927"/>
              </p:ext>
            </p:extLst>
          </p:nvPr>
        </p:nvGraphicFramePr>
        <p:xfrm>
          <a:off x="9505155" y="3054550"/>
          <a:ext cx="8465186" cy="4145280"/>
        </p:xfrm>
        <a:graphic>
          <a:graphicData uri="http://schemas.openxmlformats.org/drawingml/2006/table">
            <a:tbl>
              <a:tblPr firstRow="1" firstCol="1" bandRow="1">
                <a:tableStyleId>{5C22544A-7EE6-4342-B048-85BDC9FD1C3A}</a:tableStyleId>
              </a:tblPr>
              <a:tblGrid>
                <a:gridCol w="581660">
                  <a:extLst>
                    <a:ext uri="{9D8B030D-6E8A-4147-A177-3AD203B41FA5}">
                      <a16:colId xmlns:a16="http://schemas.microsoft.com/office/drawing/2014/main" val="2842015156"/>
                    </a:ext>
                  </a:extLst>
                </a:gridCol>
                <a:gridCol w="1240473">
                  <a:extLst>
                    <a:ext uri="{9D8B030D-6E8A-4147-A177-3AD203B41FA5}">
                      <a16:colId xmlns:a16="http://schemas.microsoft.com/office/drawing/2014/main" val="3292069021"/>
                    </a:ext>
                  </a:extLst>
                </a:gridCol>
                <a:gridCol w="2239010">
                  <a:extLst>
                    <a:ext uri="{9D8B030D-6E8A-4147-A177-3AD203B41FA5}">
                      <a16:colId xmlns:a16="http://schemas.microsoft.com/office/drawing/2014/main" val="1676366268"/>
                    </a:ext>
                  </a:extLst>
                </a:gridCol>
                <a:gridCol w="1589723">
                  <a:extLst>
                    <a:ext uri="{9D8B030D-6E8A-4147-A177-3AD203B41FA5}">
                      <a16:colId xmlns:a16="http://schemas.microsoft.com/office/drawing/2014/main" val="2221458574"/>
                    </a:ext>
                  </a:extLst>
                </a:gridCol>
                <a:gridCol w="1194435">
                  <a:extLst>
                    <a:ext uri="{9D8B030D-6E8A-4147-A177-3AD203B41FA5}">
                      <a16:colId xmlns:a16="http://schemas.microsoft.com/office/drawing/2014/main" val="1879293776"/>
                    </a:ext>
                  </a:extLst>
                </a:gridCol>
                <a:gridCol w="1619885">
                  <a:extLst>
                    <a:ext uri="{9D8B030D-6E8A-4147-A177-3AD203B41FA5}">
                      <a16:colId xmlns:a16="http://schemas.microsoft.com/office/drawing/2014/main" val="1287673571"/>
                    </a:ext>
                  </a:extLst>
                </a:gridCol>
              </a:tblGrid>
              <a:tr h="0">
                <a:tc>
                  <a:txBody>
                    <a:bodyPr/>
                    <a:lstStyle/>
                    <a:p>
                      <a:r>
                        <a:rPr lang="en-VN" sz="2000">
                          <a:effectLst/>
                          <a:latin typeface="Times New Roman" panose="02020603050405020304" pitchFamily="18" charset="0"/>
                          <a:ea typeface="Times New Roman" panose="02020603050405020304" pitchFamily="18" charset="0"/>
                        </a:rPr>
                        <a:t>#</a:t>
                      </a:r>
                    </a:p>
                  </a:txBody>
                  <a:tcPr marL="68580" marR="68580" marT="0" marB="0"/>
                </a:tc>
                <a:tc>
                  <a:txBody>
                    <a:bodyPr/>
                    <a:lstStyle/>
                    <a:p>
                      <a:r>
                        <a:rPr lang="en-VN" sz="1800">
                          <a:effectLst/>
                        </a:rPr>
                        <a:t>Outlook</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Temperature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Humidity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Windy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Playgolf</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75791597"/>
                  </a:ext>
                </a:extLst>
              </a:tr>
              <a:tr h="0">
                <a:tc>
                  <a:txBody>
                    <a:bodyPr/>
                    <a:lstStyle/>
                    <a:p>
                      <a:r>
                        <a:rPr lang="en-VN" sz="1800">
                          <a:effectLst/>
                        </a:rPr>
                        <a:t>1</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Rainy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Hot</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High</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False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72626962"/>
                  </a:ext>
                </a:extLst>
              </a:tr>
              <a:tr h="0">
                <a:tc>
                  <a:txBody>
                    <a:bodyPr/>
                    <a:lstStyle/>
                    <a:p>
                      <a:r>
                        <a:rPr lang="en-VN" sz="1800">
                          <a:effectLst/>
                        </a:rPr>
                        <a:t>2</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Rainy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Hot</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High</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True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60719411"/>
                  </a:ext>
                </a:extLst>
              </a:tr>
              <a:tr h="0">
                <a:tc>
                  <a:txBody>
                    <a:bodyPr/>
                    <a:lstStyle/>
                    <a:p>
                      <a:r>
                        <a:rPr lang="en-VN" sz="1800">
                          <a:effectLst/>
                        </a:rPr>
                        <a:t>3</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Overcast</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Hot</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High</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False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94283085"/>
                  </a:ext>
                </a:extLst>
              </a:tr>
              <a:tr h="0">
                <a:tc>
                  <a:txBody>
                    <a:bodyPr/>
                    <a:lstStyle/>
                    <a:p>
                      <a:r>
                        <a:rPr lang="en-VN" sz="1800">
                          <a:effectLst/>
                        </a:rPr>
                        <a:t>4</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Sunny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Mild</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High</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False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3065950"/>
                  </a:ext>
                </a:extLst>
              </a:tr>
              <a:tr h="0">
                <a:tc>
                  <a:txBody>
                    <a:bodyPr/>
                    <a:lstStyle/>
                    <a:p>
                      <a:r>
                        <a:rPr lang="en-VN" sz="1800">
                          <a:effectLst/>
                        </a:rPr>
                        <a:t>5</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Sunny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Cool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Normal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False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62475923"/>
                  </a:ext>
                </a:extLst>
              </a:tr>
              <a:tr h="0">
                <a:tc>
                  <a:txBody>
                    <a:bodyPr/>
                    <a:lstStyle/>
                    <a:p>
                      <a:r>
                        <a:rPr lang="en-VN" sz="1800">
                          <a:effectLst/>
                        </a:rPr>
                        <a:t>6</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Sunny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Cool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Normal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True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26532033"/>
                  </a:ext>
                </a:extLst>
              </a:tr>
              <a:tr h="0">
                <a:tc>
                  <a:txBody>
                    <a:bodyPr/>
                    <a:lstStyle/>
                    <a:p>
                      <a:r>
                        <a:rPr lang="en-VN" sz="1800">
                          <a:effectLst/>
                        </a:rPr>
                        <a:t>7</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Overcast</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Cool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Normal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True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78176342"/>
                  </a:ext>
                </a:extLst>
              </a:tr>
              <a:tr h="0">
                <a:tc>
                  <a:txBody>
                    <a:bodyPr/>
                    <a:lstStyle/>
                    <a:p>
                      <a:r>
                        <a:rPr lang="en-VN" sz="1800">
                          <a:effectLst/>
                        </a:rPr>
                        <a:t>8</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Rainy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Mild</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High</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False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04770358"/>
                  </a:ext>
                </a:extLst>
              </a:tr>
              <a:tr h="0">
                <a:tc>
                  <a:txBody>
                    <a:bodyPr/>
                    <a:lstStyle/>
                    <a:p>
                      <a:r>
                        <a:rPr lang="en-VN" sz="1800">
                          <a:effectLst/>
                        </a:rPr>
                        <a:t>9</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Rainy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Cool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Normal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False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16897112"/>
                  </a:ext>
                </a:extLst>
              </a:tr>
              <a:tr h="0">
                <a:tc>
                  <a:txBody>
                    <a:bodyPr/>
                    <a:lstStyle/>
                    <a:p>
                      <a:r>
                        <a:rPr lang="en-VN" sz="1800">
                          <a:effectLst/>
                        </a:rPr>
                        <a:t>10</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Sunny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Mild</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Normal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False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11983100"/>
                  </a:ext>
                </a:extLst>
              </a:tr>
              <a:tr h="0">
                <a:tc>
                  <a:txBody>
                    <a:bodyPr/>
                    <a:lstStyle/>
                    <a:p>
                      <a:r>
                        <a:rPr lang="en-VN" sz="1800">
                          <a:effectLst/>
                        </a:rPr>
                        <a:t>11</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Rainy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Mild</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Normal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True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51263510"/>
                  </a:ext>
                </a:extLst>
              </a:tr>
              <a:tr h="0">
                <a:tc>
                  <a:txBody>
                    <a:bodyPr/>
                    <a:lstStyle/>
                    <a:p>
                      <a:r>
                        <a:rPr lang="en-VN" sz="1800">
                          <a:effectLst/>
                        </a:rPr>
                        <a:t>12</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Overcast</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Mild</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High</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True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7061998"/>
                  </a:ext>
                </a:extLst>
              </a:tr>
              <a:tr h="0">
                <a:tc>
                  <a:txBody>
                    <a:bodyPr/>
                    <a:lstStyle/>
                    <a:p>
                      <a:r>
                        <a:rPr lang="en-VN" sz="1800">
                          <a:effectLst/>
                        </a:rPr>
                        <a:t>13</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Overcast</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Hot</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Normal</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False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Yes</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6118281"/>
                  </a:ext>
                </a:extLst>
              </a:tr>
              <a:tr h="0">
                <a:tc>
                  <a:txBody>
                    <a:bodyPr/>
                    <a:lstStyle/>
                    <a:p>
                      <a:r>
                        <a:rPr lang="en-VN" sz="1800" b="1">
                          <a:effectLst/>
                          <a:latin typeface="Be Vietnam Pro" pitchFamily="2" charset="77"/>
                          <a:ea typeface="Times New Roman" panose="02020603050405020304" pitchFamily="18" charset="0"/>
                        </a:rPr>
                        <a:t>14</a:t>
                      </a:r>
                    </a:p>
                  </a:txBody>
                  <a:tcPr marL="68580" marR="68580" marT="0" marB="0"/>
                </a:tc>
                <a:tc>
                  <a:txBody>
                    <a:bodyPr/>
                    <a:lstStyle/>
                    <a:p>
                      <a:r>
                        <a:rPr lang="en-VN" sz="1800">
                          <a:effectLst/>
                        </a:rPr>
                        <a:t>Sunny</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Mild</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High</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True</a:t>
                      </a:r>
                      <a:endParaRPr lang="en-VN" sz="20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VN" sz="1800">
                          <a:effectLst/>
                        </a:rPr>
                        <a:t>No</a:t>
                      </a:r>
                      <a:endParaRPr lang="en-VN"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61771121"/>
                  </a:ext>
                </a:extLst>
              </a:tr>
            </a:tbl>
          </a:graphicData>
        </a:graphic>
      </p:graphicFrame>
      <p:graphicFrame>
        <p:nvGraphicFramePr>
          <p:cNvPr id="7" name="Table 6">
            <a:extLst>
              <a:ext uri="{FF2B5EF4-FFF2-40B4-BE49-F238E27FC236}">
                <a16:creationId xmlns:a16="http://schemas.microsoft.com/office/drawing/2014/main" id="{C0E8C216-9D80-C1D7-7F56-71FAA7E50B1C}"/>
              </a:ext>
            </a:extLst>
          </p:cNvPr>
          <p:cNvGraphicFramePr>
            <a:graphicFrameLocks noGrp="1"/>
          </p:cNvGraphicFramePr>
          <p:nvPr>
            <p:extLst>
              <p:ext uri="{D42A27DB-BD31-4B8C-83A1-F6EECF244321}">
                <p14:modId xmlns:p14="http://schemas.microsoft.com/office/powerpoint/2010/main" val="3960357020"/>
              </p:ext>
            </p:extLst>
          </p:nvPr>
        </p:nvGraphicFramePr>
        <p:xfrm>
          <a:off x="7669425" y="7478583"/>
          <a:ext cx="2602866" cy="1483360"/>
        </p:xfrm>
        <a:graphic>
          <a:graphicData uri="http://schemas.openxmlformats.org/drawingml/2006/table">
            <a:tbl>
              <a:tblPr firstRow="1" bandRow="1">
                <a:tableStyleId>{5C22544A-7EE6-4342-B048-85BDC9FD1C3A}</a:tableStyleId>
              </a:tblPr>
              <a:tblGrid>
                <a:gridCol w="1281430">
                  <a:extLst>
                    <a:ext uri="{9D8B030D-6E8A-4147-A177-3AD203B41FA5}">
                      <a16:colId xmlns:a16="http://schemas.microsoft.com/office/drawing/2014/main" val="32642447"/>
                    </a:ext>
                  </a:extLst>
                </a:gridCol>
                <a:gridCol w="667068">
                  <a:extLst>
                    <a:ext uri="{9D8B030D-6E8A-4147-A177-3AD203B41FA5}">
                      <a16:colId xmlns:a16="http://schemas.microsoft.com/office/drawing/2014/main" val="2350072196"/>
                    </a:ext>
                  </a:extLst>
                </a:gridCol>
                <a:gridCol w="654368">
                  <a:extLst>
                    <a:ext uri="{9D8B030D-6E8A-4147-A177-3AD203B41FA5}">
                      <a16:colId xmlns:a16="http://schemas.microsoft.com/office/drawing/2014/main" val="2252185249"/>
                    </a:ext>
                  </a:extLst>
                </a:gridCol>
              </a:tblGrid>
              <a:tr h="370840">
                <a:tc>
                  <a:txBody>
                    <a:bodyPr/>
                    <a:lstStyle/>
                    <a:p>
                      <a:pPr algn="ctr"/>
                      <a:r>
                        <a:rPr lang="en-VN" sz="1800"/>
                        <a:t>Outlook</a:t>
                      </a:r>
                    </a:p>
                  </a:txBody>
                  <a:tcPr/>
                </a:tc>
                <a:tc>
                  <a:txBody>
                    <a:bodyPr/>
                    <a:lstStyle/>
                    <a:p>
                      <a:pPr algn="ctr"/>
                      <a:r>
                        <a:rPr lang="en-VN" sz="1800"/>
                        <a:t>Yes</a:t>
                      </a:r>
                    </a:p>
                  </a:txBody>
                  <a:tcPr/>
                </a:tc>
                <a:tc>
                  <a:txBody>
                    <a:bodyPr/>
                    <a:lstStyle/>
                    <a:p>
                      <a:pPr algn="ctr"/>
                      <a:r>
                        <a:rPr lang="en-VN" sz="1800"/>
                        <a:t>No</a:t>
                      </a:r>
                    </a:p>
                  </a:txBody>
                  <a:tcPr/>
                </a:tc>
                <a:extLst>
                  <a:ext uri="{0D108BD9-81ED-4DB2-BD59-A6C34878D82A}">
                    <a16:rowId xmlns:a16="http://schemas.microsoft.com/office/drawing/2014/main" val="3898370816"/>
                  </a:ext>
                </a:extLst>
              </a:tr>
              <a:tr h="370840">
                <a:tc>
                  <a:txBody>
                    <a:bodyPr/>
                    <a:lstStyle/>
                    <a:p>
                      <a:pPr algn="ctr"/>
                      <a:r>
                        <a:rPr lang="en-VN" sz="1800"/>
                        <a:t>Rainy</a:t>
                      </a:r>
                    </a:p>
                  </a:txBody>
                  <a:tcPr/>
                </a:tc>
                <a:tc>
                  <a:txBody>
                    <a:bodyPr/>
                    <a:lstStyle/>
                    <a:p>
                      <a:pPr algn="ctr"/>
                      <a:r>
                        <a:rPr lang="en-VN" sz="1800"/>
                        <a:t>2/9</a:t>
                      </a:r>
                    </a:p>
                  </a:txBody>
                  <a:tcPr/>
                </a:tc>
                <a:tc>
                  <a:txBody>
                    <a:bodyPr/>
                    <a:lstStyle/>
                    <a:p>
                      <a:pPr algn="ctr"/>
                      <a:r>
                        <a:rPr lang="en-VN" sz="1800"/>
                        <a:t>3/5</a:t>
                      </a:r>
                    </a:p>
                  </a:txBody>
                  <a:tcPr/>
                </a:tc>
                <a:extLst>
                  <a:ext uri="{0D108BD9-81ED-4DB2-BD59-A6C34878D82A}">
                    <a16:rowId xmlns:a16="http://schemas.microsoft.com/office/drawing/2014/main" val="3915663710"/>
                  </a:ext>
                </a:extLst>
              </a:tr>
              <a:tr h="370840">
                <a:tc>
                  <a:txBody>
                    <a:bodyPr/>
                    <a:lstStyle/>
                    <a:p>
                      <a:pPr algn="ctr"/>
                      <a:r>
                        <a:rPr lang="en-VN" sz="1800"/>
                        <a:t>Overcast</a:t>
                      </a:r>
                    </a:p>
                  </a:txBody>
                  <a:tcPr/>
                </a:tc>
                <a:tc>
                  <a:txBody>
                    <a:bodyPr/>
                    <a:lstStyle/>
                    <a:p>
                      <a:pPr algn="ctr"/>
                      <a:r>
                        <a:rPr lang="en-VN" sz="1800"/>
                        <a:t>4/9</a:t>
                      </a:r>
                    </a:p>
                  </a:txBody>
                  <a:tcPr/>
                </a:tc>
                <a:tc>
                  <a:txBody>
                    <a:bodyPr/>
                    <a:lstStyle/>
                    <a:p>
                      <a:pPr algn="ctr"/>
                      <a:r>
                        <a:rPr lang="en-VN" sz="1800"/>
                        <a:t>0/5</a:t>
                      </a:r>
                    </a:p>
                  </a:txBody>
                  <a:tcPr/>
                </a:tc>
                <a:extLst>
                  <a:ext uri="{0D108BD9-81ED-4DB2-BD59-A6C34878D82A}">
                    <a16:rowId xmlns:a16="http://schemas.microsoft.com/office/drawing/2014/main" val="3904408098"/>
                  </a:ext>
                </a:extLst>
              </a:tr>
              <a:tr h="370840">
                <a:tc>
                  <a:txBody>
                    <a:bodyPr/>
                    <a:lstStyle/>
                    <a:p>
                      <a:pPr algn="ctr"/>
                      <a:r>
                        <a:rPr lang="en-VN" sz="1800"/>
                        <a:t>Sunny</a:t>
                      </a:r>
                    </a:p>
                  </a:txBody>
                  <a:tcPr/>
                </a:tc>
                <a:tc>
                  <a:txBody>
                    <a:bodyPr/>
                    <a:lstStyle/>
                    <a:p>
                      <a:pPr algn="ctr"/>
                      <a:r>
                        <a:rPr lang="en-VN" sz="1800"/>
                        <a:t>3/9</a:t>
                      </a:r>
                    </a:p>
                  </a:txBody>
                  <a:tcPr/>
                </a:tc>
                <a:tc>
                  <a:txBody>
                    <a:bodyPr/>
                    <a:lstStyle/>
                    <a:p>
                      <a:pPr algn="ctr"/>
                      <a:r>
                        <a:rPr lang="en-VN" sz="1800"/>
                        <a:t>2/5</a:t>
                      </a:r>
                    </a:p>
                  </a:txBody>
                  <a:tcPr/>
                </a:tc>
                <a:extLst>
                  <a:ext uri="{0D108BD9-81ED-4DB2-BD59-A6C34878D82A}">
                    <a16:rowId xmlns:a16="http://schemas.microsoft.com/office/drawing/2014/main" val="2362135972"/>
                  </a:ext>
                </a:extLst>
              </a:tr>
            </a:tbl>
          </a:graphicData>
        </a:graphic>
      </p:graphicFrame>
      <p:graphicFrame>
        <p:nvGraphicFramePr>
          <p:cNvPr id="8" name="Table 7">
            <a:extLst>
              <a:ext uri="{FF2B5EF4-FFF2-40B4-BE49-F238E27FC236}">
                <a16:creationId xmlns:a16="http://schemas.microsoft.com/office/drawing/2014/main" id="{93461578-0714-732B-D9A7-293D2E211EB0}"/>
              </a:ext>
            </a:extLst>
          </p:cNvPr>
          <p:cNvGraphicFramePr>
            <a:graphicFrameLocks noGrp="1"/>
          </p:cNvGraphicFramePr>
          <p:nvPr>
            <p:extLst>
              <p:ext uri="{D42A27DB-BD31-4B8C-83A1-F6EECF244321}">
                <p14:modId xmlns:p14="http://schemas.microsoft.com/office/powerpoint/2010/main" val="2582006003"/>
              </p:ext>
            </p:extLst>
          </p:nvPr>
        </p:nvGraphicFramePr>
        <p:xfrm>
          <a:off x="10332476" y="7490409"/>
          <a:ext cx="3072765" cy="1483360"/>
        </p:xfrm>
        <a:graphic>
          <a:graphicData uri="http://schemas.openxmlformats.org/drawingml/2006/table">
            <a:tbl>
              <a:tblPr firstRow="1" bandRow="1">
                <a:tableStyleId>{5C22544A-7EE6-4342-B048-85BDC9FD1C3A}</a:tableStyleId>
              </a:tblPr>
              <a:tblGrid>
                <a:gridCol w="1756092">
                  <a:extLst>
                    <a:ext uri="{9D8B030D-6E8A-4147-A177-3AD203B41FA5}">
                      <a16:colId xmlns:a16="http://schemas.microsoft.com/office/drawing/2014/main" val="32642447"/>
                    </a:ext>
                  </a:extLst>
                </a:gridCol>
                <a:gridCol w="667068">
                  <a:extLst>
                    <a:ext uri="{9D8B030D-6E8A-4147-A177-3AD203B41FA5}">
                      <a16:colId xmlns:a16="http://schemas.microsoft.com/office/drawing/2014/main" val="2350072196"/>
                    </a:ext>
                  </a:extLst>
                </a:gridCol>
                <a:gridCol w="649605">
                  <a:extLst>
                    <a:ext uri="{9D8B030D-6E8A-4147-A177-3AD203B41FA5}">
                      <a16:colId xmlns:a16="http://schemas.microsoft.com/office/drawing/2014/main" val="2252185249"/>
                    </a:ext>
                  </a:extLst>
                </a:gridCol>
              </a:tblGrid>
              <a:tr h="370840">
                <a:tc>
                  <a:txBody>
                    <a:bodyPr/>
                    <a:lstStyle/>
                    <a:p>
                      <a:pPr algn="ctr"/>
                      <a:r>
                        <a:rPr lang="en-VN" sz="1800"/>
                        <a:t>Temperature</a:t>
                      </a:r>
                    </a:p>
                  </a:txBody>
                  <a:tcPr/>
                </a:tc>
                <a:tc>
                  <a:txBody>
                    <a:bodyPr/>
                    <a:lstStyle/>
                    <a:p>
                      <a:pPr algn="ctr"/>
                      <a:r>
                        <a:rPr lang="en-VN" sz="1800"/>
                        <a:t>Yes</a:t>
                      </a:r>
                    </a:p>
                  </a:txBody>
                  <a:tcPr/>
                </a:tc>
                <a:tc>
                  <a:txBody>
                    <a:bodyPr/>
                    <a:lstStyle/>
                    <a:p>
                      <a:pPr algn="ctr"/>
                      <a:r>
                        <a:rPr lang="en-VN" sz="1800"/>
                        <a:t>No</a:t>
                      </a:r>
                    </a:p>
                  </a:txBody>
                  <a:tcPr/>
                </a:tc>
                <a:extLst>
                  <a:ext uri="{0D108BD9-81ED-4DB2-BD59-A6C34878D82A}">
                    <a16:rowId xmlns:a16="http://schemas.microsoft.com/office/drawing/2014/main" val="3898370816"/>
                  </a:ext>
                </a:extLst>
              </a:tr>
              <a:tr h="370840">
                <a:tc>
                  <a:txBody>
                    <a:bodyPr/>
                    <a:lstStyle/>
                    <a:p>
                      <a:pPr algn="ctr"/>
                      <a:r>
                        <a:rPr lang="en-VN" sz="1800"/>
                        <a:t>Hot</a:t>
                      </a:r>
                    </a:p>
                  </a:txBody>
                  <a:tcPr/>
                </a:tc>
                <a:tc>
                  <a:txBody>
                    <a:bodyPr/>
                    <a:lstStyle/>
                    <a:p>
                      <a:pPr algn="ctr"/>
                      <a:r>
                        <a:rPr lang="en-VN" sz="1800"/>
                        <a:t>2/9</a:t>
                      </a:r>
                    </a:p>
                  </a:txBody>
                  <a:tcPr/>
                </a:tc>
                <a:tc>
                  <a:txBody>
                    <a:bodyPr/>
                    <a:lstStyle/>
                    <a:p>
                      <a:pPr algn="ctr"/>
                      <a:r>
                        <a:rPr lang="en-VN" sz="1800"/>
                        <a:t>2/5</a:t>
                      </a:r>
                    </a:p>
                  </a:txBody>
                  <a:tcPr/>
                </a:tc>
                <a:extLst>
                  <a:ext uri="{0D108BD9-81ED-4DB2-BD59-A6C34878D82A}">
                    <a16:rowId xmlns:a16="http://schemas.microsoft.com/office/drawing/2014/main" val="3915663710"/>
                  </a:ext>
                </a:extLst>
              </a:tr>
              <a:tr h="370840">
                <a:tc>
                  <a:txBody>
                    <a:bodyPr/>
                    <a:lstStyle/>
                    <a:p>
                      <a:pPr algn="ctr"/>
                      <a:r>
                        <a:rPr lang="en-VN" sz="1800"/>
                        <a:t>Mild</a:t>
                      </a:r>
                    </a:p>
                  </a:txBody>
                  <a:tcPr/>
                </a:tc>
                <a:tc>
                  <a:txBody>
                    <a:bodyPr/>
                    <a:lstStyle/>
                    <a:p>
                      <a:pPr algn="ctr"/>
                      <a:r>
                        <a:rPr lang="en-VN" sz="1800"/>
                        <a:t>4/9</a:t>
                      </a:r>
                    </a:p>
                  </a:txBody>
                  <a:tcPr/>
                </a:tc>
                <a:tc>
                  <a:txBody>
                    <a:bodyPr/>
                    <a:lstStyle/>
                    <a:p>
                      <a:pPr algn="ctr"/>
                      <a:r>
                        <a:rPr lang="en-VN" sz="1800"/>
                        <a:t>2/5</a:t>
                      </a:r>
                    </a:p>
                  </a:txBody>
                  <a:tcPr/>
                </a:tc>
                <a:extLst>
                  <a:ext uri="{0D108BD9-81ED-4DB2-BD59-A6C34878D82A}">
                    <a16:rowId xmlns:a16="http://schemas.microsoft.com/office/drawing/2014/main" val="3904408098"/>
                  </a:ext>
                </a:extLst>
              </a:tr>
              <a:tr h="370840">
                <a:tc>
                  <a:txBody>
                    <a:bodyPr/>
                    <a:lstStyle/>
                    <a:p>
                      <a:pPr algn="ctr"/>
                      <a:r>
                        <a:rPr lang="en-VN" sz="1800"/>
                        <a:t>Cool</a:t>
                      </a:r>
                    </a:p>
                  </a:txBody>
                  <a:tcPr/>
                </a:tc>
                <a:tc>
                  <a:txBody>
                    <a:bodyPr/>
                    <a:lstStyle/>
                    <a:p>
                      <a:pPr algn="ctr"/>
                      <a:r>
                        <a:rPr lang="en-VN" sz="1800"/>
                        <a:t>3/9</a:t>
                      </a:r>
                    </a:p>
                  </a:txBody>
                  <a:tcPr/>
                </a:tc>
                <a:tc>
                  <a:txBody>
                    <a:bodyPr/>
                    <a:lstStyle/>
                    <a:p>
                      <a:pPr algn="ctr"/>
                      <a:r>
                        <a:rPr lang="en-VN" sz="1800"/>
                        <a:t>1/5</a:t>
                      </a:r>
                    </a:p>
                  </a:txBody>
                  <a:tcPr/>
                </a:tc>
                <a:extLst>
                  <a:ext uri="{0D108BD9-81ED-4DB2-BD59-A6C34878D82A}">
                    <a16:rowId xmlns:a16="http://schemas.microsoft.com/office/drawing/2014/main" val="2362135972"/>
                  </a:ext>
                </a:extLst>
              </a:tr>
            </a:tbl>
          </a:graphicData>
        </a:graphic>
      </p:graphicFrame>
      <p:graphicFrame>
        <p:nvGraphicFramePr>
          <p:cNvPr id="9" name="Table 8">
            <a:extLst>
              <a:ext uri="{FF2B5EF4-FFF2-40B4-BE49-F238E27FC236}">
                <a16:creationId xmlns:a16="http://schemas.microsoft.com/office/drawing/2014/main" id="{588A5879-C3EB-E79E-05A5-D97F7ADE7C1E}"/>
              </a:ext>
            </a:extLst>
          </p:cNvPr>
          <p:cNvGraphicFramePr>
            <a:graphicFrameLocks noGrp="1"/>
          </p:cNvGraphicFramePr>
          <p:nvPr>
            <p:extLst>
              <p:ext uri="{D42A27DB-BD31-4B8C-83A1-F6EECF244321}">
                <p14:modId xmlns:p14="http://schemas.microsoft.com/office/powerpoint/2010/main" val="3088345053"/>
              </p:ext>
            </p:extLst>
          </p:nvPr>
        </p:nvGraphicFramePr>
        <p:xfrm>
          <a:off x="13481441" y="7486645"/>
          <a:ext cx="2591752" cy="1112520"/>
        </p:xfrm>
        <a:graphic>
          <a:graphicData uri="http://schemas.openxmlformats.org/drawingml/2006/table">
            <a:tbl>
              <a:tblPr firstRow="1" bandRow="1">
                <a:tableStyleId>{5C22544A-7EE6-4342-B048-85BDC9FD1C3A}</a:tableStyleId>
              </a:tblPr>
              <a:tblGrid>
                <a:gridCol w="1267142">
                  <a:extLst>
                    <a:ext uri="{9D8B030D-6E8A-4147-A177-3AD203B41FA5}">
                      <a16:colId xmlns:a16="http://schemas.microsoft.com/office/drawing/2014/main" val="32642447"/>
                    </a:ext>
                  </a:extLst>
                </a:gridCol>
                <a:gridCol w="662305">
                  <a:extLst>
                    <a:ext uri="{9D8B030D-6E8A-4147-A177-3AD203B41FA5}">
                      <a16:colId xmlns:a16="http://schemas.microsoft.com/office/drawing/2014/main" val="2350072196"/>
                    </a:ext>
                  </a:extLst>
                </a:gridCol>
                <a:gridCol w="662305">
                  <a:extLst>
                    <a:ext uri="{9D8B030D-6E8A-4147-A177-3AD203B41FA5}">
                      <a16:colId xmlns:a16="http://schemas.microsoft.com/office/drawing/2014/main" val="2252185249"/>
                    </a:ext>
                  </a:extLst>
                </a:gridCol>
              </a:tblGrid>
              <a:tr h="370840">
                <a:tc>
                  <a:txBody>
                    <a:bodyPr/>
                    <a:lstStyle/>
                    <a:p>
                      <a:pPr algn="ctr"/>
                      <a:r>
                        <a:rPr lang="en-VN" sz="1800"/>
                        <a:t>Humidity</a:t>
                      </a:r>
                    </a:p>
                  </a:txBody>
                  <a:tcPr/>
                </a:tc>
                <a:tc>
                  <a:txBody>
                    <a:bodyPr/>
                    <a:lstStyle/>
                    <a:p>
                      <a:pPr algn="ctr"/>
                      <a:r>
                        <a:rPr lang="en-VN" sz="1800"/>
                        <a:t>Yes</a:t>
                      </a:r>
                    </a:p>
                  </a:txBody>
                  <a:tcPr/>
                </a:tc>
                <a:tc>
                  <a:txBody>
                    <a:bodyPr/>
                    <a:lstStyle/>
                    <a:p>
                      <a:pPr algn="ctr"/>
                      <a:r>
                        <a:rPr lang="en-VN" sz="1800"/>
                        <a:t>No</a:t>
                      </a:r>
                    </a:p>
                  </a:txBody>
                  <a:tcPr/>
                </a:tc>
                <a:extLst>
                  <a:ext uri="{0D108BD9-81ED-4DB2-BD59-A6C34878D82A}">
                    <a16:rowId xmlns:a16="http://schemas.microsoft.com/office/drawing/2014/main" val="3898370816"/>
                  </a:ext>
                </a:extLst>
              </a:tr>
              <a:tr h="370840">
                <a:tc>
                  <a:txBody>
                    <a:bodyPr/>
                    <a:lstStyle/>
                    <a:p>
                      <a:pPr algn="ctr"/>
                      <a:r>
                        <a:rPr lang="en-VN" sz="1800"/>
                        <a:t>High</a:t>
                      </a:r>
                    </a:p>
                  </a:txBody>
                  <a:tcPr/>
                </a:tc>
                <a:tc>
                  <a:txBody>
                    <a:bodyPr/>
                    <a:lstStyle/>
                    <a:p>
                      <a:pPr algn="ctr"/>
                      <a:r>
                        <a:rPr lang="en-VN" sz="1800"/>
                        <a:t>3/9</a:t>
                      </a:r>
                    </a:p>
                  </a:txBody>
                  <a:tcPr/>
                </a:tc>
                <a:tc>
                  <a:txBody>
                    <a:bodyPr/>
                    <a:lstStyle/>
                    <a:p>
                      <a:pPr algn="ctr"/>
                      <a:r>
                        <a:rPr lang="en-VN" sz="1800"/>
                        <a:t>4/5</a:t>
                      </a:r>
                    </a:p>
                  </a:txBody>
                  <a:tcPr/>
                </a:tc>
                <a:extLst>
                  <a:ext uri="{0D108BD9-81ED-4DB2-BD59-A6C34878D82A}">
                    <a16:rowId xmlns:a16="http://schemas.microsoft.com/office/drawing/2014/main" val="3915663710"/>
                  </a:ext>
                </a:extLst>
              </a:tr>
              <a:tr h="370840">
                <a:tc>
                  <a:txBody>
                    <a:bodyPr/>
                    <a:lstStyle/>
                    <a:p>
                      <a:pPr algn="ctr"/>
                      <a:r>
                        <a:rPr lang="en-VN" sz="1800"/>
                        <a:t>Normal</a:t>
                      </a:r>
                    </a:p>
                  </a:txBody>
                  <a:tcPr/>
                </a:tc>
                <a:tc>
                  <a:txBody>
                    <a:bodyPr/>
                    <a:lstStyle/>
                    <a:p>
                      <a:pPr algn="ctr"/>
                      <a:r>
                        <a:rPr lang="en-VN" sz="1800"/>
                        <a:t>6/9</a:t>
                      </a:r>
                    </a:p>
                  </a:txBody>
                  <a:tcPr/>
                </a:tc>
                <a:tc>
                  <a:txBody>
                    <a:bodyPr/>
                    <a:lstStyle/>
                    <a:p>
                      <a:pPr algn="ctr"/>
                      <a:r>
                        <a:rPr lang="en-VN" sz="1800"/>
                        <a:t>1/5</a:t>
                      </a:r>
                    </a:p>
                  </a:txBody>
                  <a:tcPr/>
                </a:tc>
                <a:extLst>
                  <a:ext uri="{0D108BD9-81ED-4DB2-BD59-A6C34878D82A}">
                    <a16:rowId xmlns:a16="http://schemas.microsoft.com/office/drawing/2014/main" val="3904408098"/>
                  </a:ext>
                </a:extLst>
              </a:tr>
            </a:tbl>
          </a:graphicData>
        </a:graphic>
      </p:graphicFrame>
      <p:graphicFrame>
        <p:nvGraphicFramePr>
          <p:cNvPr id="10" name="Table 9">
            <a:extLst>
              <a:ext uri="{FF2B5EF4-FFF2-40B4-BE49-F238E27FC236}">
                <a16:creationId xmlns:a16="http://schemas.microsoft.com/office/drawing/2014/main" id="{04212317-0436-DAD3-C8F2-BE0E7DE3EE57}"/>
              </a:ext>
            </a:extLst>
          </p:cNvPr>
          <p:cNvGraphicFramePr>
            <a:graphicFrameLocks noGrp="1"/>
          </p:cNvGraphicFramePr>
          <p:nvPr>
            <p:extLst>
              <p:ext uri="{D42A27DB-BD31-4B8C-83A1-F6EECF244321}">
                <p14:modId xmlns:p14="http://schemas.microsoft.com/office/powerpoint/2010/main" val="3122941109"/>
              </p:ext>
            </p:extLst>
          </p:nvPr>
        </p:nvGraphicFramePr>
        <p:xfrm>
          <a:off x="16149393" y="7486645"/>
          <a:ext cx="2283777" cy="1112520"/>
        </p:xfrm>
        <a:graphic>
          <a:graphicData uri="http://schemas.openxmlformats.org/drawingml/2006/table">
            <a:tbl>
              <a:tblPr firstRow="1" bandRow="1">
                <a:tableStyleId>{5C22544A-7EE6-4342-B048-85BDC9FD1C3A}</a:tableStyleId>
              </a:tblPr>
              <a:tblGrid>
                <a:gridCol w="970280">
                  <a:extLst>
                    <a:ext uri="{9D8B030D-6E8A-4147-A177-3AD203B41FA5}">
                      <a16:colId xmlns:a16="http://schemas.microsoft.com/office/drawing/2014/main" val="32642447"/>
                    </a:ext>
                  </a:extLst>
                </a:gridCol>
                <a:gridCol w="662305">
                  <a:extLst>
                    <a:ext uri="{9D8B030D-6E8A-4147-A177-3AD203B41FA5}">
                      <a16:colId xmlns:a16="http://schemas.microsoft.com/office/drawing/2014/main" val="2350072196"/>
                    </a:ext>
                  </a:extLst>
                </a:gridCol>
                <a:gridCol w="651192">
                  <a:extLst>
                    <a:ext uri="{9D8B030D-6E8A-4147-A177-3AD203B41FA5}">
                      <a16:colId xmlns:a16="http://schemas.microsoft.com/office/drawing/2014/main" val="2252185249"/>
                    </a:ext>
                  </a:extLst>
                </a:gridCol>
              </a:tblGrid>
              <a:tr h="370840">
                <a:tc>
                  <a:txBody>
                    <a:bodyPr/>
                    <a:lstStyle/>
                    <a:p>
                      <a:pPr algn="ctr"/>
                      <a:r>
                        <a:rPr lang="en-VN" sz="1800"/>
                        <a:t>Windy</a:t>
                      </a:r>
                    </a:p>
                  </a:txBody>
                  <a:tcPr/>
                </a:tc>
                <a:tc>
                  <a:txBody>
                    <a:bodyPr/>
                    <a:lstStyle/>
                    <a:p>
                      <a:pPr algn="ctr"/>
                      <a:r>
                        <a:rPr lang="en-VN" sz="1800"/>
                        <a:t>Yes</a:t>
                      </a:r>
                    </a:p>
                  </a:txBody>
                  <a:tcPr/>
                </a:tc>
                <a:tc>
                  <a:txBody>
                    <a:bodyPr/>
                    <a:lstStyle/>
                    <a:p>
                      <a:pPr algn="ctr"/>
                      <a:r>
                        <a:rPr lang="en-VN" sz="1800"/>
                        <a:t>No</a:t>
                      </a:r>
                    </a:p>
                  </a:txBody>
                  <a:tcPr/>
                </a:tc>
                <a:extLst>
                  <a:ext uri="{0D108BD9-81ED-4DB2-BD59-A6C34878D82A}">
                    <a16:rowId xmlns:a16="http://schemas.microsoft.com/office/drawing/2014/main" val="3898370816"/>
                  </a:ext>
                </a:extLst>
              </a:tr>
              <a:tr h="370840">
                <a:tc>
                  <a:txBody>
                    <a:bodyPr/>
                    <a:lstStyle/>
                    <a:p>
                      <a:pPr algn="ctr"/>
                      <a:r>
                        <a:rPr lang="en-VN" sz="1800"/>
                        <a:t>False</a:t>
                      </a:r>
                    </a:p>
                  </a:txBody>
                  <a:tcPr/>
                </a:tc>
                <a:tc>
                  <a:txBody>
                    <a:bodyPr/>
                    <a:lstStyle/>
                    <a:p>
                      <a:pPr algn="ctr"/>
                      <a:r>
                        <a:rPr lang="en-VN" sz="1800"/>
                        <a:t>6/9</a:t>
                      </a:r>
                    </a:p>
                  </a:txBody>
                  <a:tcPr/>
                </a:tc>
                <a:tc>
                  <a:txBody>
                    <a:bodyPr/>
                    <a:lstStyle/>
                    <a:p>
                      <a:pPr algn="ctr"/>
                      <a:r>
                        <a:rPr lang="en-VN" sz="1800"/>
                        <a:t>2/5</a:t>
                      </a:r>
                    </a:p>
                  </a:txBody>
                  <a:tcPr/>
                </a:tc>
                <a:extLst>
                  <a:ext uri="{0D108BD9-81ED-4DB2-BD59-A6C34878D82A}">
                    <a16:rowId xmlns:a16="http://schemas.microsoft.com/office/drawing/2014/main" val="3915663710"/>
                  </a:ext>
                </a:extLst>
              </a:tr>
              <a:tr h="370840">
                <a:tc>
                  <a:txBody>
                    <a:bodyPr/>
                    <a:lstStyle/>
                    <a:p>
                      <a:pPr algn="ctr"/>
                      <a:r>
                        <a:rPr lang="en-VN" sz="1800"/>
                        <a:t>True</a:t>
                      </a:r>
                    </a:p>
                  </a:txBody>
                  <a:tcPr/>
                </a:tc>
                <a:tc>
                  <a:txBody>
                    <a:bodyPr/>
                    <a:lstStyle/>
                    <a:p>
                      <a:pPr algn="ctr"/>
                      <a:r>
                        <a:rPr lang="en-VN" sz="1800"/>
                        <a:t>3/9</a:t>
                      </a:r>
                    </a:p>
                  </a:txBody>
                  <a:tcPr/>
                </a:tc>
                <a:tc>
                  <a:txBody>
                    <a:bodyPr/>
                    <a:lstStyle/>
                    <a:p>
                      <a:pPr algn="ctr"/>
                      <a:r>
                        <a:rPr lang="en-VN" sz="1800"/>
                        <a:t>3/5</a:t>
                      </a:r>
                    </a:p>
                  </a:txBody>
                  <a:tcPr/>
                </a:tc>
                <a:extLst>
                  <a:ext uri="{0D108BD9-81ED-4DB2-BD59-A6C34878D82A}">
                    <a16:rowId xmlns:a16="http://schemas.microsoft.com/office/drawing/2014/main" val="3904408098"/>
                  </a:ext>
                </a:extLst>
              </a:tr>
            </a:tbl>
          </a:graphicData>
        </a:graphic>
      </p:graphicFrame>
    </p:spTree>
    <p:extLst>
      <p:ext uri="{BB962C8B-B14F-4D97-AF65-F5344CB8AC3E}">
        <p14:creationId xmlns:p14="http://schemas.microsoft.com/office/powerpoint/2010/main" val="37484648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328314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a:t>
                </a:r>
                <a14:m>
                  <m:oMath xmlns:m="http://schemas.openxmlformats.org/officeDocument/2006/math">
                    <m:sSub>
                      <m:sSubPr>
                        <m:ctrlPr>
                          <a:rPr lang="en-US" sz="4000" i="1" kern="0">
                            <a:latin typeface="Cambria Math" panose="02040503050406030204" pitchFamily="18" charset="0"/>
                            <a:cs typeface="Source Sans Pro Light"/>
                          </a:rPr>
                        </m:ctrlPr>
                      </m:sSubPr>
                      <m:e>
                        <m:r>
                          <a:rPr lang="en-US" sz="4000" i="1" kern="0">
                            <a:latin typeface="Cambria Math" panose="02040503050406030204" pitchFamily="18" charset="0"/>
                            <a:cs typeface="Source Sans Pro Light"/>
                          </a:rPr>
                          <m:t>𝑋</m:t>
                        </m:r>
                      </m:e>
                      <m:sub>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𝑀</m:t>
                        </m:r>
                        <m:r>
                          <a:rPr lang="en-US" sz="4000" b="0" i="1" kern="0">
                            <a:latin typeface="Cambria Math" panose="02040503050406030204" pitchFamily="18" charset="0"/>
                            <a:cs typeface="Source Sans Pro Light"/>
                          </a:rPr>
                          <m:t>â</m:t>
                        </m:r>
                        <m:r>
                          <a:rPr lang="en-US" sz="4000" b="0" i="1" kern="0">
                            <a:latin typeface="Cambria Math" panose="02040503050406030204" pitchFamily="18" charset="0"/>
                            <a:cs typeface="Source Sans Pro Light"/>
                          </a:rPr>
                          <m:t>𝑦</m:t>
                        </m:r>
                        <m:r>
                          <a:rPr lang="en-US" sz="4000" i="1" kern="0">
                            <a:latin typeface="Cambria Math" panose="02040503050406030204" pitchFamily="18" charset="0"/>
                            <a:cs typeface="Source Sans Pro Light"/>
                          </a:rPr>
                          <m:t>=í</m:t>
                        </m:r>
                        <m:r>
                          <m:rPr>
                            <m:sty m:val="p"/>
                          </m:rPr>
                          <a:rPr lang="en-US" sz="4000" i="1" kern="0">
                            <a:latin typeface="Cambria Math" panose="02040503050406030204" pitchFamily="18" charset="0"/>
                            <a:cs typeface="Source Sans Pro Light"/>
                          </a:rPr>
                          <m:t>t</m:t>
                        </m:r>
                        <m:r>
                          <a:rPr lang="en-US" sz="4000" i="1" kern="0">
                            <a:latin typeface="Cambria Math" panose="02040503050406030204" pitchFamily="18" charset="0"/>
                            <a:cs typeface="Source Sans Pro Light"/>
                          </a:rPr>
                          <m:t>, Á</m:t>
                        </m:r>
                        <m:r>
                          <m:rPr>
                            <m:sty m:val="p"/>
                          </m:rPr>
                          <a:rPr lang="en-US" sz="4000" i="1" kern="0">
                            <a:latin typeface="Cambria Math" panose="02040503050406030204" pitchFamily="18" charset="0"/>
                            <a:cs typeface="Source Sans Pro Light"/>
                          </a:rPr>
                          <m:t>p</m:t>
                        </m:r>
                        <m:r>
                          <a:rPr lang="en-US" sz="4000" b="0" i="1" kern="0">
                            <a:latin typeface="Cambria Math" panose="02040503050406030204" pitchFamily="18" charset="0"/>
                            <a:cs typeface="Source Sans Pro Light"/>
                          </a:rPr>
                          <m:t> </m:t>
                        </m:r>
                        <m:r>
                          <a:rPr lang="en-US" sz="4000" b="0" i="1" kern="0">
                            <a:latin typeface="Cambria Math" panose="02040503050406030204" pitchFamily="18" charset="0"/>
                            <a:cs typeface="Source Sans Pro Light"/>
                          </a:rPr>
                          <m:t>𝑠𝑢</m:t>
                        </m:r>
                        <m:r>
                          <a:rPr lang="en-US" sz="4000" b="0" i="1" kern="0">
                            <a:latin typeface="Cambria Math" panose="02040503050406030204" pitchFamily="18" charset="0"/>
                            <a:cs typeface="Source Sans Pro Light"/>
                          </a:rPr>
                          <m:t>ấ</m:t>
                        </m:r>
                        <m:r>
                          <m:rPr>
                            <m:sty m:val="p"/>
                          </m:rPr>
                          <a:rPr lang="en-US" sz="4000" b="0" i="1" kern="0">
                            <a:latin typeface="Cambria Math" panose="02040503050406030204" pitchFamily="18" charset="0"/>
                            <a:cs typeface="Source Sans Pro Light"/>
                          </a:rPr>
                          <m:t>t</m:t>
                        </m:r>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𝑡h</m:t>
                        </m:r>
                        <m:r>
                          <a:rPr lang="en-US" sz="4000" b="0" i="1" kern="0">
                            <a:latin typeface="Cambria Math" panose="02040503050406030204" pitchFamily="18" charset="0"/>
                            <a:cs typeface="Source Sans Pro Light"/>
                          </a:rPr>
                          <m:t>ấ</m:t>
                        </m:r>
                        <m:r>
                          <m:rPr>
                            <m:sty m:val="p"/>
                          </m:rPr>
                          <a:rPr lang="en-US" sz="4000" b="0" i="1" kern="0">
                            <a:latin typeface="Cambria Math" panose="02040503050406030204" pitchFamily="18" charset="0"/>
                            <a:cs typeface="Source Sans Pro Light"/>
                          </a:rPr>
                          <m:t>p</m:t>
                        </m:r>
                        <m:r>
                          <a:rPr lang="en-US" sz="4000" i="1" kern="0">
                            <a:latin typeface="Cambria Math" panose="02040503050406030204" pitchFamily="18" charset="0"/>
                            <a:cs typeface="Source Sans Pro Light"/>
                          </a:rPr>
                          <m:t>,</m:t>
                        </m:r>
                        <m:r>
                          <a:rPr lang="en-US" sz="4000" b="0" i="1" kern="0">
                            <a:latin typeface="Cambria Math" panose="02040503050406030204" pitchFamily="18" charset="0"/>
                            <a:cs typeface="Source Sans Pro Light"/>
                          </a:rPr>
                          <m:t>𝐺𝑖</m:t>
                        </m:r>
                        <m:r>
                          <a:rPr lang="en-US" sz="4000" b="0" i="1" kern="0">
                            <a:latin typeface="Cambria Math" panose="02040503050406030204" pitchFamily="18" charset="0"/>
                            <a:cs typeface="Source Sans Pro Light"/>
                          </a:rPr>
                          <m:t>ó=</m:t>
                        </m:r>
                        <m:r>
                          <a:rPr lang="en-US" sz="4000" b="0" i="1" kern="0">
                            <a:latin typeface="Cambria Math" panose="02040503050406030204" pitchFamily="18" charset="0"/>
                            <a:cs typeface="Source Sans Pro Light"/>
                          </a:rPr>
                          <m:t>𝑛𝑎𝑚</m:t>
                        </m:r>
                        <m:r>
                          <a:rPr lang="en-US" sz="4000" i="1" kern="0">
                            <a:latin typeface="Cambria Math" panose="02040503050406030204" pitchFamily="18" charset="0"/>
                            <a:cs typeface="Source Sans Pro Light"/>
                          </a:rPr>
                          <m:t>)</m:t>
                        </m:r>
                      </m:sub>
                    </m:sSub>
                  </m:oMath>
                </a14:m>
                <a:r>
                  <a:rPr lang="en-US" sz="4000" kern="0">
                    <a:cs typeface="Source Sans Pro Light"/>
                  </a:rPr>
                  <a:t>?</a:t>
                </a:r>
              </a:p>
              <a:p>
                <a:pPr marL="583565" marR="5080" indent="-571500" algn="just">
                  <a:lnSpc>
                    <a:spcPct val="130000"/>
                  </a:lnSpc>
                  <a:buFont typeface="Wingdings" panose="05000000000000000000" pitchFamily="2" charset="2"/>
                  <a:buChar char="§"/>
                </a:pPr>
                <a:r>
                  <a:rPr lang="en-US" sz="3600" kern="0"/>
                  <a:t>Bước 1: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US" sz="3600" kern="0"/>
              </a:p>
              <a:p>
                <a:pPr marL="583565" marR="5080" indent="-571500" algn="just">
                  <a:lnSpc>
                    <a:spcPct val="130000"/>
                  </a:lnSpc>
                  <a:buFont typeface="Wingdings" panose="05000000000000000000" pitchFamily="2" charset="2"/>
                  <a:buChar char="§"/>
                </a:pPr>
                <a:r>
                  <a:rPr lang="en-US" sz="3600" kern="0"/>
                  <a:t>Bước 2: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oMath>
                </a14:m>
                <a:endParaRPr lang="vi-VN" sz="3200" kern="0"/>
              </a:p>
              <a:p>
                <a:pPr marL="583565" marR="5080" indent="-571500" algn="just">
                  <a:lnSpc>
                    <a:spcPct val="130000"/>
                  </a:lnSpc>
                  <a:buFont typeface="Wingdings" panose="05000000000000000000" pitchFamily="2" charset="2"/>
                  <a:buChar char="§"/>
                </a:pPr>
                <a:r>
                  <a:rPr lang="en-US" sz="3600" kern="0"/>
                  <a:t>Bước 3: tính</a:t>
                </a:r>
                <a14:m>
                  <m:oMath xmlns:m="http://schemas.openxmlformats.org/officeDocument/2006/math">
                    <m:r>
                      <a:rPr lang="en-US" sz="360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3283143"/>
              </a:xfrm>
              <a:prstGeom prst="rect">
                <a:avLst/>
              </a:prstGeom>
              <a:blipFill>
                <a:blip r:embed="rId3"/>
                <a:stretch>
                  <a:fillRect l="-1575" b="-53282"/>
                </a:stretch>
              </a:blipFill>
            </p:spPr>
            <p:txBody>
              <a:bodyPr/>
              <a:lstStyle/>
              <a:p>
                <a:r>
                  <a:rPr lang="en-VN">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8052735" y="3567163"/>
          <a:ext cx="10520221" cy="6001419"/>
        </p:xfrm>
        <a:graphic>
          <a:graphicData uri="http://schemas.openxmlformats.org/drawingml/2006/table">
            <a:tbl>
              <a:tblPr>
                <a:tableStyleId>{BDBED569-4797-4DF1-A0F4-6AAB3CD982D8}</a:tableStyleId>
              </a:tblPr>
              <a:tblGrid>
                <a:gridCol w="2319338">
                  <a:extLst>
                    <a:ext uri="{9D8B030D-6E8A-4147-A177-3AD203B41FA5}">
                      <a16:colId xmlns:a16="http://schemas.microsoft.com/office/drawing/2014/main" val="1170831559"/>
                    </a:ext>
                  </a:extLst>
                </a:gridCol>
                <a:gridCol w="1308100">
                  <a:extLst>
                    <a:ext uri="{9D8B030D-6E8A-4147-A177-3AD203B41FA5}">
                      <a16:colId xmlns:a16="http://schemas.microsoft.com/office/drawing/2014/main" val="1276850152"/>
                    </a:ext>
                  </a:extLst>
                </a:gridCol>
                <a:gridCol w="2368550">
                  <a:extLst>
                    <a:ext uri="{9D8B030D-6E8A-4147-A177-3AD203B41FA5}">
                      <a16:colId xmlns:a16="http://schemas.microsoft.com/office/drawing/2014/main" val="646984356"/>
                    </a:ext>
                  </a:extLst>
                </a:gridCol>
                <a:gridCol w="1475101">
                  <a:extLst>
                    <a:ext uri="{9D8B030D-6E8A-4147-A177-3AD203B41FA5}">
                      <a16:colId xmlns:a16="http://schemas.microsoft.com/office/drawing/2014/main" val="1316468677"/>
                    </a:ext>
                  </a:extLst>
                </a:gridCol>
                <a:gridCol w="3049132">
                  <a:extLst>
                    <a:ext uri="{9D8B030D-6E8A-4147-A177-3AD203B41FA5}">
                      <a16:colId xmlns:a16="http://schemas.microsoft.com/office/drawing/2014/main" val="2752626751"/>
                    </a:ext>
                  </a:extLst>
                </a:gridCol>
              </a:tblGrid>
              <a:tr h="721154">
                <a:tc>
                  <a:txBody>
                    <a:bodyPr/>
                    <a:lstStyle/>
                    <a:p>
                      <a:pPr algn="ctr" fontAlgn="b"/>
                      <a:r>
                        <a:rPr lang="vi-VN" sz="3600" b="1" u="none" strike="noStrike">
                          <a:effectLst/>
                        </a:rPr>
                        <a:t>Đối tượng</a:t>
                      </a:r>
                      <a:endParaRPr lang="vi-VN"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u="none" strike="noStrike">
                          <a:effectLst/>
                        </a:rPr>
                        <a:t>Mây</a:t>
                      </a:r>
                      <a:endParaRPr lang="en-US"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u="none" strike="noStrike">
                          <a:effectLst/>
                        </a:rPr>
                        <a:t>Áp suất</a:t>
                      </a:r>
                      <a:endParaRPr lang="en-US"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u="none" strike="noStrike">
                          <a:effectLst/>
                        </a:rPr>
                        <a:t>Gió</a:t>
                      </a:r>
                      <a:endParaRPr lang="en-US"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u="none" strike="noStrike">
                          <a:effectLst/>
                        </a:rPr>
                        <a:t>Kết quả</a:t>
                      </a:r>
                      <a:endParaRPr lang="en-US" sz="36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721154">
                <a:tc>
                  <a:txBody>
                    <a:bodyPr/>
                    <a:lstStyle/>
                    <a:p>
                      <a:pPr algn="ctr" fontAlgn="b"/>
                      <a:r>
                        <a:rPr lang="en-US" sz="3600" u="none" strike="noStrike">
                          <a:effectLst/>
                        </a:rPr>
                        <a:t>1</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ít</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cao</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Không 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433691">
                <a:tc>
                  <a:txBody>
                    <a:bodyPr/>
                    <a:lstStyle/>
                    <a:p>
                      <a:pPr algn="ctr" fontAlgn="b"/>
                      <a:r>
                        <a:rPr lang="en-US" sz="3600" u="none" strike="noStrike">
                          <a:effectLst/>
                        </a:rPr>
                        <a:t>2</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cao</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721154">
                <a:tc>
                  <a:txBody>
                    <a:bodyPr/>
                    <a:lstStyle/>
                    <a:p>
                      <a:pPr algn="ctr" fontAlgn="b"/>
                      <a:r>
                        <a:rPr lang="en-US" sz="3600" u="none" strike="noStrike">
                          <a:effectLst/>
                        </a:rPr>
                        <a:t>3</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ít</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thấp</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Không 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433691">
                <a:tc>
                  <a:txBody>
                    <a:bodyPr/>
                    <a:lstStyle/>
                    <a:p>
                      <a:pPr algn="ctr" fontAlgn="b"/>
                      <a:r>
                        <a:rPr lang="en-US" sz="3600" u="none" strike="noStrike">
                          <a:effectLst/>
                        </a:rPr>
                        <a:t>4</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thấp</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721154">
                <a:tc>
                  <a:txBody>
                    <a:bodyPr/>
                    <a:lstStyle/>
                    <a:p>
                      <a:pPr algn="ctr" fontAlgn="b"/>
                      <a:r>
                        <a:rPr lang="en-US" sz="3600" u="none" strike="noStrike">
                          <a:effectLst/>
                        </a:rPr>
                        <a:t>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trung bình</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721154">
                <a:tc>
                  <a:txBody>
                    <a:bodyPr/>
                    <a:lstStyle/>
                    <a:p>
                      <a:pPr algn="ctr" fontAlgn="b"/>
                      <a:r>
                        <a:rPr lang="en-US" sz="3600" u="none" strike="noStrike">
                          <a:effectLst/>
                        </a:rPr>
                        <a:t>6</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ít</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cao</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Nam</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Không 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433691">
                <a:tc>
                  <a:txBody>
                    <a:bodyPr/>
                    <a:lstStyle/>
                    <a:p>
                      <a:pPr algn="ctr" fontAlgn="b"/>
                      <a:r>
                        <a:rPr lang="en-US" sz="3600" u="none" strike="noStrike">
                          <a:effectLst/>
                        </a:rPr>
                        <a:t>7</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cao</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Nam</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721154">
                <a:tc>
                  <a:txBody>
                    <a:bodyPr/>
                    <a:lstStyle/>
                    <a:p>
                      <a:pPr algn="ctr" fontAlgn="b"/>
                      <a:r>
                        <a:rPr lang="en-US" sz="3600" u="none" strike="noStrike">
                          <a:effectLst/>
                        </a:rPr>
                        <a:t>8</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thấp</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Nam</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Không 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89A219D-E829-2B3D-4A17-86581C206E7F}"/>
                  </a:ext>
                </a:extLst>
              </p:cNvPr>
              <p:cNvSpPr txBox="1"/>
              <p:nvPr/>
            </p:nvSpPr>
            <p:spPr>
              <a:xfrm>
                <a:off x="818356" y="5942697"/>
                <a:ext cx="6705600" cy="2731902"/>
              </a:xfrm>
              <a:prstGeom prst="rect">
                <a:avLst/>
              </a:prstGeom>
              <a:noFill/>
            </p:spPr>
            <p:txBody>
              <a:bodyPr wrap="square">
                <a:spAutoFit/>
              </a:bodyPr>
              <a:lstStyle/>
              <a:p>
                <a:r>
                  <a:rPr lang="en-US" sz="3600" kern="0"/>
                  <a:t>Bước 1: tính</a:t>
                </a:r>
                <a14:m>
                  <m:oMath xmlns:m="http://schemas.openxmlformats.org/officeDocument/2006/math">
                    <m:r>
                      <a:rPr lang="en-US" sz="3600" b="0" i="0"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e>
                    </m:d>
                  </m:oMath>
                </a14:m>
                <a:endParaRPr lang="en-VN" sz="3600"/>
              </a:p>
              <a:p>
                <a:pPr/>
                <a14:m>
                  <m:oMathPara xmlns:m="http://schemas.openxmlformats.org/officeDocument/2006/math">
                    <m:oMathParaPr>
                      <m:jc m:val="left"/>
                    </m:oMathParaPr>
                    <m:oMath xmlns:m="http://schemas.openxmlformats.org/officeDocument/2006/math">
                      <m:r>
                        <a:rPr lang="en-US" sz="3600" b="0" i="1">
                          <a:latin typeface="Cambria Math" panose="02040503050406030204" pitchFamily="18" charset="0"/>
                        </a:rPr>
                        <m:t>𝑃</m:t>
                      </m:r>
                      <m:d>
                        <m:dPr>
                          <m:ctrlPr>
                            <a:rPr lang="en-US" sz="3600" b="0" i="1">
                              <a:latin typeface="Cambria Math" panose="02040503050406030204" pitchFamily="18" charset="0"/>
                            </a:rPr>
                          </m:ctrlPr>
                        </m:dPr>
                        <m:e>
                          <m:r>
                            <a:rPr lang="en-US" sz="3600" b="0" i="1">
                              <a:latin typeface="Cambria Math" panose="02040503050406030204" pitchFamily="18" charset="0"/>
                            </a:rPr>
                            <m:t>𝐾h</m:t>
                          </m:r>
                          <m:r>
                            <a:rPr lang="en-US" sz="3600" b="0" i="1">
                              <a:latin typeface="Cambria Math" panose="02040503050406030204" pitchFamily="18" charset="0"/>
                            </a:rPr>
                            <m:t>ô</m:t>
                          </m:r>
                          <m:r>
                            <a:rPr lang="en-US" sz="3600" b="0" i="1">
                              <a:latin typeface="Cambria Math" panose="02040503050406030204" pitchFamily="18" charset="0"/>
                            </a:rPr>
                            <m:t>𝑛𝑔</m:t>
                          </m:r>
                          <m:r>
                            <a:rPr lang="en-US" sz="3600" b="0" i="1">
                              <a:latin typeface="Cambria Math" panose="02040503050406030204" pitchFamily="18" charset="0"/>
                            </a:rPr>
                            <m:t> </m:t>
                          </m:r>
                          <m:r>
                            <a:rPr lang="en-US" sz="3600" b="0" i="1">
                              <a:latin typeface="Cambria Math" panose="02040503050406030204" pitchFamily="18" charset="0"/>
                            </a:rPr>
                            <m:t>𝑚</m:t>
                          </m:r>
                          <m:r>
                            <a:rPr lang="en-US" sz="3600" b="0" i="1">
                              <a:latin typeface="Cambria Math" panose="02040503050406030204" pitchFamily="18" charset="0"/>
                            </a:rPr>
                            <m:t>ư</m:t>
                          </m:r>
                          <m:r>
                            <a:rPr lang="en-US" sz="3600" b="0" i="1">
                              <a:latin typeface="Cambria Math" panose="02040503050406030204" pitchFamily="18" charset="0"/>
                            </a:rPr>
                            <m:t>𝑎</m:t>
                          </m:r>
                        </m:e>
                      </m:d>
                      <m:r>
                        <a:rPr lang="en-US" sz="3600" b="0" i="1">
                          <a:latin typeface="Cambria Math" panose="02040503050406030204" pitchFamily="18" charset="0"/>
                        </a:rPr>
                        <m:t>= </m:t>
                      </m:r>
                      <m:f>
                        <m:fPr>
                          <m:ctrlPr>
                            <a:rPr lang="en-US" sz="3600" b="0" i="1">
                              <a:latin typeface="Cambria Math" panose="02040503050406030204" pitchFamily="18" charset="0"/>
                            </a:rPr>
                          </m:ctrlPr>
                        </m:fPr>
                        <m:num>
                          <m:r>
                            <a:rPr lang="en-US" sz="3600" b="0" i="1">
                              <a:latin typeface="Cambria Math" panose="02040503050406030204" pitchFamily="18" charset="0"/>
                            </a:rPr>
                            <m:t>4</m:t>
                          </m:r>
                        </m:num>
                        <m:den>
                          <m:r>
                            <a:rPr lang="en-US" sz="3600" b="0" i="1">
                              <a:latin typeface="Cambria Math" panose="02040503050406030204" pitchFamily="18" charset="0"/>
                            </a:rPr>
                            <m:t>8</m:t>
                          </m:r>
                        </m:den>
                      </m:f>
                    </m:oMath>
                  </m:oMathPara>
                </a14:m>
                <a:endParaRPr lang="en-US" sz="3600" b="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600" b="0" i="1">
                          <a:latin typeface="Cambria Math" panose="02040503050406030204" pitchFamily="18" charset="0"/>
                        </a:rPr>
                        <m:t>𝑃</m:t>
                      </m:r>
                      <m:d>
                        <m:dPr>
                          <m:ctrlPr>
                            <a:rPr lang="en-US" sz="3600" b="0" i="1">
                              <a:latin typeface="Cambria Math" panose="02040503050406030204" pitchFamily="18" charset="0"/>
                            </a:rPr>
                          </m:ctrlPr>
                        </m:dPr>
                        <m:e>
                          <m:r>
                            <a:rPr lang="en-US" sz="3600" b="0" i="1">
                              <a:latin typeface="Cambria Math" panose="02040503050406030204" pitchFamily="18" charset="0"/>
                            </a:rPr>
                            <m:t>𝑀</m:t>
                          </m:r>
                          <m:r>
                            <a:rPr lang="en-US" sz="3600" b="0" i="1">
                              <a:latin typeface="Cambria Math" panose="02040503050406030204" pitchFamily="18" charset="0"/>
                            </a:rPr>
                            <m:t>ư</m:t>
                          </m:r>
                          <m:r>
                            <a:rPr lang="en-US" sz="3600" b="0" i="1">
                              <a:latin typeface="Cambria Math" panose="02040503050406030204" pitchFamily="18" charset="0"/>
                            </a:rPr>
                            <m:t>𝑎</m:t>
                          </m:r>
                        </m:e>
                      </m:d>
                      <m:r>
                        <a:rPr lang="en-US" sz="3600" b="0" i="1">
                          <a:latin typeface="Cambria Math" panose="02040503050406030204" pitchFamily="18" charset="0"/>
                        </a:rPr>
                        <m:t>= </m:t>
                      </m:r>
                      <m:f>
                        <m:fPr>
                          <m:ctrlPr>
                            <a:rPr lang="en-US" sz="3600" b="0" i="1">
                              <a:latin typeface="Cambria Math" panose="02040503050406030204" pitchFamily="18" charset="0"/>
                            </a:rPr>
                          </m:ctrlPr>
                        </m:fPr>
                        <m:num>
                          <m:r>
                            <a:rPr lang="en-US" sz="3600" b="0" i="1">
                              <a:latin typeface="Cambria Math" panose="02040503050406030204" pitchFamily="18" charset="0"/>
                            </a:rPr>
                            <m:t>4</m:t>
                          </m:r>
                        </m:num>
                        <m:den>
                          <m:r>
                            <a:rPr lang="en-US" sz="3600" b="0" i="1">
                              <a:latin typeface="Cambria Math" panose="02040503050406030204" pitchFamily="18" charset="0"/>
                            </a:rPr>
                            <m:t>8</m:t>
                          </m:r>
                        </m:den>
                      </m:f>
                    </m:oMath>
                  </m:oMathPara>
                </a14:m>
                <a:endParaRPr lang="en-VN" sz="3600"/>
              </a:p>
            </p:txBody>
          </p:sp>
        </mc:Choice>
        <mc:Fallback xmlns="">
          <p:sp>
            <p:nvSpPr>
              <p:cNvPr id="7" name="TextBox 6">
                <a:extLst>
                  <a:ext uri="{FF2B5EF4-FFF2-40B4-BE49-F238E27FC236}">
                    <a16:creationId xmlns:a16="http://schemas.microsoft.com/office/drawing/2014/main" id="{889A219D-E829-2B3D-4A17-86581C206E7F}"/>
                  </a:ext>
                </a:extLst>
              </p:cNvPr>
              <p:cNvSpPr txBox="1">
                <a:spLocks noRot="1" noChangeAspect="1" noMove="1" noResize="1" noEditPoints="1" noAdjustHandles="1" noChangeArrowheads="1" noChangeShapeType="1" noTextEdit="1"/>
              </p:cNvSpPr>
              <p:nvPr/>
            </p:nvSpPr>
            <p:spPr>
              <a:xfrm>
                <a:off x="818356" y="5942697"/>
                <a:ext cx="6705600" cy="2731902"/>
              </a:xfrm>
              <a:prstGeom prst="rect">
                <a:avLst/>
              </a:prstGeom>
              <a:blipFill>
                <a:blip r:embed="rId4"/>
                <a:stretch>
                  <a:fillRect l="-2836" t="-3704" b="-2315"/>
                </a:stretch>
              </a:blipFill>
            </p:spPr>
            <p:txBody>
              <a:bodyPr/>
              <a:lstStyle/>
              <a:p>
                <a:r>
                  <a:rPr lang="en-VN">
                    <a:noFill/>
                  </a:rPr>
                  <a:t> </a:t>
                </a:r>
              </a:p>
            </p:txBody>
          </p:sp>
        </mc:Fallback>
      </mc:AlternateContent>
    </p:spTree>
    <p:extLst>
      <p:ext uri="{BB962C8B-B14F-4D97-AF65-F5344CB8AC3E}">
        <p14:creationId xmlns:p14="http://schemas.microsoft.com/office/powerpoint/2010/main" val="26663719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8955</TotalTime>
  <Words>17616</Words>
  <Application>Microsoft Macintosh PowerPoint</Application>
  <PresentationFormat>Custom</PresentationFormat>
  <Paragraphs>6888</Paragraphs>
  <Slides>125</Slides>
  <Notes>124</Notes>
  <HiddenSlides>22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125</vt:i4>
      </vt:variant>
    </vt:vector>
  </HeadingPairs>
  <TitlesOfParts>
    <vt:vector size="134" baseType="lpstr">
      <vt:lpstr>Arial</vt:lpstr>
      <vt:lpstr>Be Vietnam Pro</vt:lpstr>
      <vt:lpstr>Be Vietnam Pro Black</vt:lpstr>
      <vt:lpstr>Calibri</vt:lpstr>
      <vt:lpstr>Cambria Math</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HẾT CHƯƠNG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Thinh Doan Vu</cp:lastModifiedBy>
  <cp:revision>43</cp:revision>
  <dcterms:created xsi:type="dcterms:W3CDTF">2023-06-02T10:09:28Z</dcterms:created>
  <dcterms:modified xsi:type="dcterms:W3CDTF">2023-11-09T07:35:27Z</dcterms:modified>
</cp:coreProperties>
</file>